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11309350" cx="20104100"/>
  <p:notesSz cx="20104100" cy="11309350"/>
  <p:embeddedFontLst>
    <p:embeddedFont>
      <p:font typeface="Lora"/>
      <p:regular r:id="rId37"/>
      <p:bold r:id="rId38"/>
      <p:italic r:id="rId39"/>
      <p:boldItalic r:id="rId40"/>
    </p:embeddedFont>
    <p:embeddedFont>
      <p:font typeface="Oswald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42" roundtripDataSignature="AMtx7mghoD3JWZOZQkbgSG7JpRdkWYSd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-boldItalic.fntdata"/><Relationship Id="rId20" Type="http://schemas.openxmlformats.org/officeDocument/2006/relationships/slide" Target="slides/slide14.xml"/><Relationship Id="rId42" Type="http://customschemas.google.com/relationships/presentationmetadata" Target="metadata"/><Relationship Id="rId41" Type="http://schemas.openxmlformats.org/officeDocument/2006/relationships/font" Target="fonts/Oswald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Lora-regular.fnt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Lora-italic.fntdata"/><Relationship Id="rId16" Type="http://schemas.openxmlformats.org/officeDocument/2006/relationships/slide" Target="slides/slide10.xml"/><Relationship Id="rId38" Type="http://schemas.openxmlformats.org/officeDocument/2006/relationships/font" Target="fonts/Lora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89b2c02a99_1_67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89b2c02a99_1_67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8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89b2c02a99_1_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389b2c02a99_1_0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9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2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89b2c02a99_1_23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389b2c02a99_1_23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3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0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89b2c02a99_1_11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389b2c02a99_1_11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1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b697de76b6_0_4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g3b697de76b6_0_40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4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89b2c02a99_1_34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389b2c02a99_1_34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5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6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6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89b2c02a99_1_45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389b2c02a99_1_45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7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8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8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89b2c02a99_1_56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389b2c02a99_1_56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9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9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0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0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8415b93e4c_0_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38415b93e4c_0_0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841c6dfc47_0_1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3841c6dfc47_0_10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6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5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">
  <p:cSld name="Divider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2"/>
          <p:cNvSpPr txBox="1"/>
          <p:nvPr>
            <p:ph type="ctrTitle"/>
          </p:nvPr>
        </p:nvSpPr>
        <p:spPr>
          <a:xfrm>
            <a:off x="3015615" y="3292118"/>
            <a:ext cx="14072870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22"/>
          <p:cNvSpPr txBox="1"/>
          <p:nvPr>
            <p:ph idx="1" type="subTitle"/>
          </p:nvPr>
        </p:nvSpPr>
        <p:spPr>
          <a:xfrm>
            <a:off x="3015615" y="7279700"/>
            <a:ext cx="1407287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22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2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Smaller Image">
  <p:cSld name="Content Slide - Smaller Imag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/>
          <p:nvPr>
            <p:ph type="title"/>
          </p:nvPr>
        </p:nvSpPr>
        <p:spPr>
          <a:xfrm>
            <a:off x="1631230" y="788036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25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23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23"/>
          <p:cNvSpPr txBox="1"/>
          <p:nvPr>
            <p:ph idx="1" type="body"/>
          </p:nvPr>
        </p:nvSpPr>
        <p:spPr>
          <a:xfrm>
            <a:off x="13023850" y="2601150"/>
            <a:ext cx="607504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2" type="body"/>
          </p:nvPr>
        </p:nvSpPr>
        <p:spPr>
          <a:xfrm>
            <a:off x="992504" y="2601150"/>
            <a:ext cx="10964546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3" name="Google Shape;23;p23"/>
          <p:cNvGrpSpPr/>
          <p:nvPr/>
        </p:nvGrpSpPr>
        <p:grpSpPr>
          <a:xfrm>
            <a:off x="17133358" y="9187026"/>
            <a:ext cx="2211066" cy="1321398"/>
            <a:chOff x="17133358" y="9187026"/>
            <a:chExt cx="2211066" cy="1321398"/>
          </a:xfrm>
        </p:grpSpPr>
        <p:sp>
          <p:nvSpPr>
            <p:cNvPr id="24" name="Google Shape;24;p23"/>
            <p:cNvSpPr/>
            <p:nvPr/>
          </p:nvSpPr>
          <p:spPr>
            <a:xfrm>
              <a:off x="17247565" y="10010641"/>
              <a:ext cx="920115" cy="490220"/>
            </a:xfrm>
            <a:custGeom>
              <a:rect b="b" l="l" r="r" t="t"/>
              <a:pathLst>
                <a:path extrusionOk="0" h="490220" w="920115">
                  <a:moveTo>
                    <a:pt x="600659" y="0"/>
                  </a:moveTo>
                  <a:lnTo>
                    <a:pt x="504952" y="0"/>
                  </a:lnTo>
                  <a:lnTo>
                    <a:pt x="435457" y="312801"/>
                  </a:lnTo>
                  <a:lnTo>
                    <a:pt x="404622" y="182549"/>
                  </a:lnTo>
                  <a:lnTo>
                    <a:pt x="361403" y="0"/>
                  </a:lnTo>
                  <a:lnTo>
                    <a:pt x="256057" y="0"/>
                  </a:lnTo>
                  <a:lnTo>
                    <a:pt x="184543" y="313385"/>
                  </a:lnTo>
                  <a:lnTo>
                    <a:pt x="180784" y="297611"/>
                  </a:lnTo>
                  <a:lnTo>
                    <a:pt x="116928" y="0"/>
                  </a:lnTo>
                  <a:lnTo>
                    <a:pt x="0" y="0"/>
                  </a:lnTo>
                  <a:lnTo>
                    <a:pt x="119748" y="489826"/>
                  </a:lnTo>
                  <a:lnTo>
                    <a:pt x="230263" y="489826"/>
                  </a:lnTo>
                  <a:lnTo>
                    <a:pt x="270192" y="313385"/>
                  </a:lnTo>
                  <a:lnTo>
                    <a:pt x="299796" y="182549"/>
                  </a:lnTo>
                  <a:lnTo>
                    <a:pt x="372567" y="489826"/>
                  </a:lnTo>
                  <a:lnTo>
                    <a:pt x="482955" y="489826"/>
                  </a:lnTo>
                  <a:lnTo>
                    <a:pt x="525500" y="312801"/>
                  </a:lnTo>
                  <a:lnTo>
                    <a:pt x="600659" y="0"/>
                  </a:lnTo>
                  <a:close/>
                </a:path>
                <a:path extrusionOk="0" h="490220" w="920115">
                  <a:moveTo>
                    <a:pt x="919670" y="250380"/>
                  </a:moveTo>
                  <a:lnTo>
                    <a:pt x="917117" y="207733"/>
                  </a:lnTo>
                  <a:lnTo>
                    <a:pt x="903452" y="164274"/>
                  </a:lnTo>
                  <a:lnTo>
                    <a:pt x="874001" y="134416"/>
                  </a:lnTo>
                  <a:lnTo>
                    <a:pt x="830567" y="119113"/>
                  </a:lnTo>
                  <a:lnTo>
                    <a:pt x="813625" y="118084"/>
                  </a:lnTo>
                  <a:lnTo>
                    <a:pt x="786091" y="121005"/>
                  </a:lnTo>
                  <a:lnTo>
                    <a:pt x="762228" y="129705"/>
                  </a:lnTo>
                  <a:lnTo>
                    <a:pt x="742086" y="144132"/>
                  </a:lnTo>
                  <a:lnTo>
                    <a:pt x="725690" y="164249"/>
                  </a:lnTo>
                  <a:lnTo>
                    <a:pt x="725690" y="0"/>
                  </a:lnTo>
                  <a:lnTo>
                    <a:pt x="621360" y="0"/>
                  </a:lnTo>
                  <a:lnTo>
                    <a:pt x="621360" y="489826"/>
                  </a:lnTo>
                  <a:lnTo>
                    <a:pt x="725690" y="489826"/>
                  </a:lnTo>
                  <a:lnTo>
                    <a:pt x="725690" y="284734"/>
                  </a:lnTo>
                  <a:lnTo>
                    <a:pt x="726770" y="262610"/>
                  </a:lnTo>
                  <a:lnTo>
                    <a:pt x="742696" y="221716"/>
                  </a:lnTo>
                  <a:lnTo>
                    <a:pt x="777278" y="207137"/>
                  </a:lnTo>
                  <a:lnTo>
                    <a:pt x="785926" y="207137"/>
                  </a:lnTo>
                  <a:lnTo>
                    <a:pt x="810806" y="243814"/>
                  </a:lnTo>
                  <a:lnTo>
                    <a:pt x="812266" y="284734"/>
                  </a:lnTo>
                  <a:lnTo>
                    <a:pt x="812266" y="489826"/>
                  </a:lnTo>
                  <a:lnTo>
                    <a:pt x="919670" y="489826"/>
                  </a:lnTo>
                  <a:lnTo>
                    <a:pt x="919670" y="250380"/>
                  </a:lnTo>
                  <a:close/>
                </a:path>
              </a:pathLst>
            </a:custGeom>
            <a:solidFill>
              <a:srgbClr val="533F2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25" name="Google Shape;25;p2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133358" y="9187026"/>
              <a:ext cx="2211066" cy="1321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Larger Image">
  <p:cSld name="Content Slide - Larger Imag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/>
          <p:nvPr>
            <p:ph type="title"/>
          </p:nvPr>
        </p:nvSpPr>
        <p:spPr>
          <a:xfrm>
            <a:off x="1631230" y="788036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25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24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4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8528050" y="2601150"/>
            <a:ext cx="1057084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2" type="body"/>
          </p:nvPr>
        </p:nvSpPr>
        <p:spPr>
          <a:xfrm>
            <a:off x="992505" y="2601150"/>
            <a:ext cx="6773546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3" name="Google Shape;33;p24"/>
          <p:cNvGrpSpPr/>
          <p:nvPr/>
        </p:nvGrpSpPr>
        <p:grpSpPr>
          <a:xfrm>
            <a:off x="17133358" y="9187026"/>
            <a:ext cx="2211066" cy="1321398"/>
            <a:chOff x="17133358" y="9187026"/>
            <a:chExt cx="2211066" cy="1321398"/>
          </a:xfrm>
        </p:grpSpPr>
        <p:sp>
          <p:nvSpPr>
            <p:cNvPr id="34" name="Google Shape;34;p24"/>
            <p:cNvSpPr/>
            <p:nvPr/>
          </p:nvSpPr>
          <p:spPr>
            <a:xfrm>
              <a:off x="17247565" y="10010641"/>
              <a:ext cx="920115" cy="490220"/>
            </a:xfrm>
            <a:custGeom>
              <a:rect b="b" l="l" r="r" t="t"/>
              <a:pathLst>
                <a:path extrusionOk="0" h="490220" w="920115">
                  <a:moveTo>
                    <a:pt x="600659" y="0"/>
                  </a:moveTo>
                  <a:lnTo>
                    <a:pt x="504952" y="0"/>
                  </a:lnTo>
                  <a:lnTo>
                    <a:pt x="435457" y="312801"/>
                  </a:lnTo>
                  <a:lnTo>
                    <a:pt x="404622" y="182549"/>
                  </a:lnTo>
                  <a:lnTo>
                    <a:pt x="361403" y="0"/>
                  </a:lnTo>
                  <a:lnTo>
                    <a:pt x="256057" y="0"/>
                  </a:lnTo>
                  <a:lnTo>
                    <a:pt x="184543" y="313385"/>
                  </a:lnTo>
                  <a:lnTo>
                    <a:pt x="180784" y="297611"/>
                  </a:lnTo>
                  <a:lnTo>
                    <a:pt x="116928" y="0"/>
                  </a:lnTo>
                  <a:lnTo>
                    <a:pt x="0" y="0"/>
                  </a:lnTo>
                  <a:lnTo>
                    <a:pt x="119748" y="489826"/>
                  </a:lnTo>
                  <a:lnTo>
                    <a:pt x="230263" y="489826"/>
                  </a:lnTo>
                  <a:lnTo>
                    <a:pt x="270192" y="313385"/>
                  </a:lnTo>
                  <a:lnTo>
                    <a:pt x="299796" y="182549"/>
                  </a:lnTo>
                  <a:lnTo>
                    <a:pt x="372567" y="489826"/>
                  </a:lnTo>
                  <a:lnTo>
                    <a:pt x="482955" y="489826"/>
                  </a:lnTo>
                  <a:lnTo>
                    <a:pt x="525500" y="312801"/>
                  </a:lnTo>
                  <a:lnTo>
                    <a:pt x="600659" y="0"/>
                  </a:lnTo>
                  <a:close/>
                </a:path>
                <a:path extrusionOk="0" h="490220" w="920115">
                  <a:moveTo>
                    <a:pt x="919670" y="250380"/>
                  </a:moveTo>
                  <a:lnTo>
                    <a:pt x="917117" y="207733"/>
                  </a:lnTo>
                  <a:lnTo>
                    <a:pt x="903452" y="164274"/>
                  </a:lnTo>
                  <a:lnTo>
                    <a:pt x="874001" y="134416"/>
                  </a:lnTo>
                  <a:lnTo>
                    <a:pt x="830567" y="119113"/>
                  </a:lnTo>
                  <a:lnTo>
                    <a:pt x="813625" y="118084"/>
                  </a:lnTo>
                  <a:lnTo>
                    <a:pt x="786091" y="121005"/>
                  </a:lnTo>
                  <a:lnTo>
                    <a:pt x="762228" y="129705"/>
                  </a:lnTo>
                  <a:lnTo>
                    <a:pt x="742086" y="144132"/>
                  </a:lnTo>
                  <a:lnTo>
                    <a:pt x="725690" y="164249"/>
                  </a:lnTo>
                  <a:lnTo>
                    <a:pt x="725690" y="0"/>
                  </a:lnTo>
                  <a:lnTo>
                    <a:pt x="621360" y="0"/>
                  </a:lnTo>
                  <a:lnTo>
                    <a:pt x="621360" y="489826"/>
                  </a:lnTo>
                  <a:lnTo>
                    <a:pt x="725690" y="489826"/>
                  </a:lnTo>
                  <a:lnTo>
                    <a:pt x="725690" y="284734"/>
                  </a:lnTo>
                  <a:lnTo>
                    <a:pt x="726770" y="262610"/>
                  </a:lnTo>
                  <a:lnTo>
                    <a:pt x="742696" y="221716"/>
                  </a:lnTo>
                  <a:lnTo>
                    <a:pt x="777278" y="207137"/>
                  </a:lnTo>
                  <a:lnTo>
                    <a:pt x="785926" y="207137"/>
                  </a:lnTo>
                  <a:lnTo>
                    <a:pt x="810806" y="243814"/>
                  </a:lnTo>
                  <a:lnTo>
                    <a:pt x="812266" y="284734"/>
                  </a:lnTo>
                  <a:lnTo>
                    <a:pt x="812266" y="489826"/>
                  </a:lnTo>
                  <a:lnTo>
                    <a:pt x="919670" y="489826"/>
                  </a:lnTo>
                  <a:lnTo>
                    <a:pt x="919670" y="250380"/>
                  </a:lnTo>
                  <a:close/>
                </a:path>
              </a:pathLst>
            </a:custGeom>
            <a:solidFill>
              <a:srgbClr val="533F2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5" name="Google Shape;35;p2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133358" y="9187026"/>
              <a:ext cx="2211066" cy="1321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">
  <p:cSld name="Divider Slid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b697de76b6_0_53"/>
          <p:cNvSpPr txBox="1"/>
          <p:nvPr>
            <p:ph type="ctrTitle"/>
          </p:nvPr>
        </p:nvSpPr>
        <p:spPr>
          <a:xfrm>
            <a:off x="3015615" y="3292118"/>
            <a:ext cx="140730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g3b697de76b6_0_53"/>
          <p:cNvSpPr txBox="1"/>
          <p:nvPr>
            <p:ph idx="1" type="subTitle"/>
          </p:nvPr>
        </p:nvSpPr>
        <p:spPr>
          <a:xfrm>
            <a:off x="3015615" y="7279700"/>
            <a:ext cx="140730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g3b697de76b6_0_53"/>
          <p:cNvSpPr txBox="1"/>
          <p:nvPr>
            <p:ph idx="11" type="ftr"/>
          </p:nvPr>
        </p:nvSpPr>
        <p:spPr>
          <a:xfrm>
            <a:off x="6835394" y="10517696"/>
            <a:ext cx="64332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" name="Google Shape;45;g3b697de76b6_0_53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g3b697de76b6_0_53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Smaller Image">
  <p:cSld name="Content Slide - Smaller Image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b697de76b6_0_59"/>
          <p:cNvSpPr txBox="1"/>
          <p:nvPr>
            <p:ph type="title"/>
          </p:nvPr>
        </p:nvSpPr>
        <p:spPr>
          <a:xfrm>
            <a:off x="1631230" y="788036"/>
            <a:ext cx="80301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25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g3b697de76b6_0_59"/>
          <p:cNvSpPr txBox="1"/>
          <p:nvPr>
            <p:ph idx="11" type="ftr"/>
          </p:nvPr>
        </p:nvSpPr>
        <p:spPr>
          <a:xfrm>
            <a:off x="6835394" y="10517696"/>
            <a:ext cx="64332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g3b697de76b6_0_59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3b697de76b6_0_59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g3b697de76b6_0_59"/>
          <p:cNvSpPr txBox="1"/>
          <p:nvPr>
            <p:ph idx="1" type="body"/>
          </p:nvPr>
        </p:nvSpPr>
        <p:spPr>
          <a:xfrm>
            <a:off x="13023850" y="2601150"/>
            <a:ext cx="60750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g3b697de76b6_0_59"/>
          <p:cNvSpPr txBox="1"/>
          <p:nvPr>
            <p:ph idx="2" type="body"/>
          </p:nvPr>
        </p:nvSpPr>
        <p:spPr>
          <a:xfrm>
            <a:off x="992504" y="2601150"/>
            <a:ext cx="109644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4" name="Google Shape;54;g3b697de76b6_0_59"/>
          <p:cNvGrpSpPr/>
          <p:nvPr/>
        </p:nvGrpSpPr>
        <p:grpSpPr>
          <a:xfrm>
            <a:off x="17133358" y="9187026"/>
            <a:ext cx="2211066" cy="1321398"/>
            <a:chOff x="17133358" y="9187026"/>
            <a:chExt cx="2211066" cy="1321398"/>
          </a:xfrm>
        </p:grpSpPr>
        <p:sp>
          <p:nvSpPr>
            <p:cNvPr id="55" name="Google Shape;55;g3b697de76b6_0_59"/>
            <p:cNvSpPr/>
            <p:nvPr/>
          </p:nvSpPr>
          <p:spPr>
            <a:xfrm>
              <a:off x="17247565" y="10010641"/>
              <a:ext cx="920115" cy="490220"/>
            </a:xfrm>
            <a:custGeom>
              <a:rect b="b" l="l" r="r" t="t"/>
              <a:pathLst>
                <a:path extrusionOk="0" h="490220" w="920115">
                  <a:moveTo>
                    <a:pt x="600659" y="0"/>
                  </a:moveTo>
                  <a:lnTo>
                    <a:pt x="504952" y="0"/>
                  </a:lnTo>
                  <a:lnTo>
                    <a:pt x="435457" y="312801"/>
                  </a:lnTo>
                  <a:lnTo>
                    <a:pt x="404622" y="182549"/>
                  </a:lnTo>
                  <a:lnTo>
                    <a:pt x="361403" y="0"/>
                  </a:lnTo>
                  <a:lnTo>
                    <a:pt x="256057" y="0"/>
                  </a:lnTo>
                  <a:lnTo>
                    <a:pt x="184543" y="313385"/>
                  </a:lnTo>
                  <a:lnTo>
                    <a:pt x="180784" y="297611"/>
                  </a:lnTo>
                  <a:lnTo>
                    <a:pt x="116928" y="0"/>
                  </a:lnTo>
                  <a:lnTo>
                    <a:pt x="0" y="0"/>
                  </a:lnTo>
                  <a:lnTo>
                    <a:pt x="119748" y="489826"/>
                  </a:lnTo>
                  <a:lnTo>
                    <a:pt x="230263" y="489826"/>
                  </a:lnTo>
                  <a:lnTo>
                    <a:pt x="270192" y="313385"/>
                  </a:lnTo>
                  <a:lnTo>
                    <a:pt x="299796" y="182549"/>
                  </a:lnTo>
                  <a:lnTo>
                    <a:pt x="372567" y="489826"/>
                  </a:lnTo>
                  <a:lnTo>
                    <a:pt x="482955" y="489826"/>
                  </a:lnTo>
                  <a:lnTo>
                    <a:pt x="525500" y="312801"/>
                  </a:lnTo>
                  <a:lnTo>
                    <a:pt x="600659" y="0"/>
                  </a:lnTo>
                  <a:close/>
                </a:path>
                <a:path extrusionOk="0" h="490220" w="920115">
                  <a:moveTo>
                    <a:pt x="919670" y="250380"/>
                  </a:moveTo>
                  <a:lnTo>
                    <a:pt x="917117" y="207733"/>
                  </a:lnTo>
                  <a:lnTo>
                    <a:pt x="903452" y="164274"/>
                  </a:lnTo>
                  <a:lnTo>
                    <a:pt x="874001" y="134416"/>
                  </a:lnTo>
                  <a:lnTo>
                    <a:pt x="830567" y="119113"/>
                  </a:lnTo>
                  <a:lnTo>
                    <a:pt x="813625" y="118084"/>
                  </a:lnTo>
                  <a:lnTo>
                    <a:pt x="786091" y="121005"/>
                  </a:lnTo>
                  <a:lnTo>
                    <a:pt x="762228" y="129705"/>
                  </a:lnTo>
                  <a:lnTo>
                    <a:pt x="742086" y="144132"/>
                  </a:lnTo>
                  <a:lnTo>
                    <a:pt x="725690" y="164249"/>
                  </a:lnTo>
                  <a:lnTo>
                    <a:pt x="725690" y="0"/>
                  </a:lnTo>
                  <a:lnTo>
                    <a:pt x="621360" y="0"/>
                  </a:lnTo>
                  <a:lnTo>
                    <a:pt x="621360" y="489826"/>
                  </a:lnTo>
                  <a:lnTo>
                    <a:pt x="725690" y="489826"/>
                  </a:lnTo>
                  <a:lnTo>
                    <a:pt x="725690" y="284734"/>
                  </a:lnTo>
                  <a:lnTo>
                    <a:pt x="726770" y="262610"/>
                  </a:lnTo>
                  <a:lnTo>
                    <a:pt x="742696" y="221716"/>
                  </a:lnTo>
                  <a:lnTo>
                    <a:pt x="777278" y="207137"/>
                  </a:lnTo>
                  <a:lnTo>
                    <a:pt x="785926" y="207137"/>
                  </a:lnTo>
                  <a:lnTo>
                    <a:pt x="810806" y="243814"/>
                  </a:lnTo>
                  <a:lnTo>
                    <a:pt x="812266" y="284734"/>
                  </a:lnTo>
                  <a:lnTo>
                    <a:pt x="812266" y="489826"/>
                  </a:lnTo>
                  <a:lnTo>
                    <a:pt x="919670" y="489826"/>
                  </a:lnTo>
                  <a:lnTo>
                    <a:pt x="919670" y="250380"/>
                  </a:lnTo>
                  <a:close/>
                </a:path>
              </a:pathLst>
            </a:custGeom>
            <a:solidFill>
              <a:srgbClr val="533F2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6" name="Google Shape;56;g3b697de76b6_0_5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133358" y="9187026"/>
              <a:ext cx="2211066" cy="1321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Larger Image">
  <p:cSld name="Content Slide - Larger Imag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b697de76b6_0_69"/>
          <p:cNvSpPr txBox="1"/>
          <p:nvPr>
            <p:ph type="title"/>
          </p:nvPr>
        </p:nvSpPr>
        <p:spPr>
          <a:xfrm>
            <a:off x="1631230" y="788036"/>
            <a:ext cx="80301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25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3b697de76b6_0_69"/>
          <p:cNvSpPr txBox="1"/>
          <p:nvPr>
            <p:ph idx="11" type="ftr"/>
          </p:nvPr>
        </p:nvSpPr>
        <p:spPr>
          <a:xfrm>
            <a:off x="6835394" y="10517696"/>
            <a:ext cx="64332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g3b697de76b6_0_69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g3b697de76b6_0_69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g3b697de76b6_0_69"/>
          <p:cNvSpPr txBox="1"/>
          <p:nvPr>
            <p:ph idx="1" type="body"/>
          </p:nvPr>
        </p:nvSpPr>
        <p:spPr>
          <a:xfrm>
            <a:off x="8528050" y="2601150"/>
            <a:ext cx="105708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g3b697de76b6_0_69"/>
          <p:cNvSpPr txBox="1"/>
          <p:nvPr>
            <p:ph idx="2" type="body"/>
          </p:nvPr>
        </p:nvSpPr>
        <p:spPr>
          <a:xfrm>
            <a:off x="992505" y="2601150"/>
            <a:ext cx="67734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4" name="Google Shape;64;g3b697de76b6_0_69"/>
          <p:cNvGrpSpPr/>
          <p:nvPr/>
        </p:nvGrpSpPr>
        <p:grpSpPr>
          <a:xfrm>
            <a:off x="17133358" y="9187026"/>
            <a:ext cx="2211066" cy="1321398"/>
            <a:chOff x="17133358" y="9187026"/>
            <a:chExt cx="2211066" cy="1321398"/>
          </a:xfrm>
        </p:grpSpPr>
        <p:sp>
          <p:nvSpPr>
            <p:cNvPr id="65" name="Google Shape;65;g3b697de76b6_0_69"/>
            <p:cNvSpPr/>
            <p:nvPr/>
          </p:nvSpPr>
          <p:spPr>
            <a:xfrm>
              <a:off x="17247565" y="10010641"/>
              <a:ext cx="920115" cy="490220"/>
            </a:xfrm>
            <a:custGeom>
              <a:rect b="b" l="l" r="r" t="t"/>
              <a:pathLst>
                <a:path extrusionOk="0" h="490220" w="920115">
                  <a:moveTo>
                    <a:pt x="600659" y="0"/>
                  </a:moveTo>
                  <a:lnTo>
                    <a:pt x="504952" y="0"/>
                  </a:lnTo>
                  <a:lnTo>
                    <a:pt x="435457" y="312801"/>
                  </a:lnTo>
                  <a:lnTo>
                    <a:pt x="404622" y="182549"/>
                  </a:lnTo>
                  <a:lnTo>
                    <a:pt x="361403" y="0"/>
                  </a:lnTo>
                  <a:lnTo>
                    <a:pt x="256057" y="0"/>
                  </a:lnTo>
                  <a:lnTo>
                    <a:pt x="184543" y="313385"/>
                  </a:lnTo>
                  <a:lnTo>
                    <a:pt x="180784" y="297611"/>
                  </a:lnTo>
                  <a:lnTo>
                    <a:pt x="116928" y="0"/>
                  </a:lnTo>
                  <a:lnTo>
                    <a:pt x="0" y="0"/>
                  </a:lnTo>
                  <a:lnTo>
                    <a:pt x="119748" y="489826"/>
                  </a:lnTo>
                  <a:lnTo>
                    <a:pt x="230263" y="489826"/>
                  </a:lnTo>
                  <a:lnTo>
                    <a:pt x="270192" y="313385"/>
                  </a:lnTo>
                  <a:lnTo>
                    <a:pt x="299796" y="182549"/>
                  </a:lnTo>
                  <a:lnTo>
                    <a:pt x="372567" y="489826"/>
                  </a:lnTo>
                  <a:lnTo>
                    <a:pt x="482955" y="489826"/>
                  </a:lnTo>
                  <a:lnTo>
                    <a:pt x="525500" y="312801"/>
                  </a:lnTo>
                  <a:lnTo>
                    <a:pt x="600659" y="0"/>
                  </a:lnTo>
                  <a:close/>
                </a:path>
                <a:path extrusionOk="0" h="490220" w="920115">
                  <a:moveTo>
                    <a:pt x="919670" y="250380"/>
                  </a:moveTo>
                  <a:lnTo>
                    <a:pt x="917117" y="207733"/>
                  </a:lnTo>
                  <a:lnTo>
                    <a:pt x="903452" y="164274"/>
                  </a:lnTo>
                  <a:lnTo>
                    <a:pt x="874001" y="134416"/>
                  </a:lnTo>
                  <a:lnTo>
                    <a:pt x="830567" y="119113"/>
                  </a:lnTo>
                  <a:lnTo>
                    <a:pt x="813625" y="118084"/>
                  </a:lnTo>
                  <a:lnTo>
                    <a:pt x="786091" y="121005"/>
                  </a:lnTo>
                  <a:lnTo>
                    <a:pt x="762228" y="129705"/>
                  </a:lnTo>
                  <a:lnTo>
                    <a:pt x="742086" y="144132"/>
                  </a:lnTo>
                  <a:lnTo>
                    <a:pt x="725690" y="164249"/>
                  </a:lnTo>
                  <a:lnTo>
                    <a:pt x="725690" y="0"/>
                  </a:lnTo>
                  <a:lnTo>
                    <a:pt x="621360" y="0"/>
                  </a:lnTo>
                  <a:lnTo>
                    <a:pt x="621360" y="489826"/>
                  </a:lnTo>
                  <a:lnTo>
                    <a:pt x="725690" y="489826"/>
                  </a:lnTo>
                  <a:lnTo>
                    <a:pt x="725690" y="284734"/>
                  </a:lnTo>
                  <a:lnTo>
                    <a:pt x="726770" y="262610"/>
                  </a:lnTo>
                  <a:lnTo>
                    <a:pt x="742696" y="221716"/>
                  </a:lnTo>
                  <a:lnTo>
                    <a:pt x="777278" y="207137"/>
                  </a:lnTo>
                  <a:lnTo>
                    <a:pt x="785926" y="207137"/>
                  </a:lnTo>
                  <a:lnTo>
                    <a:pt x="810806" y="243814"/>
                  </a:lnTo>
                  <a:lnTo>
                    <a:pt x="812266" y="284734"/>
                  </a:lnTo>
                  <a:lnTo>
                    <a:pt x="812266" y="489826"/>
                  </a:lnTo>
                  <a:lnTo>
                    <a:pt x="919670" y="489826"/>
                  </a:lnTo>
                  <a:lnTo>
                    <a:pt x="919670" y="250380"/>
                  </a:lnTo>
                  <a:close/>
                </a:path>
              </a:pathLst>
            </a:custGeom>
            <a:solidFill>
              <a:srgbClr val="533F2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66" name="Google Shape;66;g3b697de76b6_0_6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133358" y="9187026"/>
              <a:ext cx="2211066" cy="1321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1631230" y="672678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25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992505" y="3830357"/>
            <a:ext cx="11023262" cy="5696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523E2D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21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b697de76b6_0_48"/>
          <p:cNvSpPr txBox="1"/>
          <p:nvPr>
            <p:ph type="title"/>
          </p:nvPr>
        </p:nvSpPr>
        <p:spPr>
          <a:xfrm>
            <a:off x="1631230" y="672678"/>
            <a:ext cx="80301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25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g3b697de76b6_0_48"/>
          <p:cNvSpPr txBox="1"/>
          <p:nvPr>
            <p:ph idx="1" type="body"/>
          </p:nvPr>
        </p:nvSpPr>
        <p:spPr>
          <a:xfrm>
            <a:off x="992505" y="3830357"/>
            <a:ext cx="11023200" cy="56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523E2D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g3b697de76b6_0_48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Google Shape;40;g3b697de76b6_0_48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  <p:sldLayoutId id="2147483654" r:id="rId2"/>
    <p:sldLayoutId id="2147483655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/>
          <p:nvPr/>
        </p:nvSpPr>
        <p:spPr>
          <a:xfrm>
            <a:off x="0" y="0"/>
            <a:ext cx="20104100" cy="11308715"/>
          </a:xfrm>
          <a:custGeom>
            <a:rect b="b" l="l" r="r" t="t"/>
            <a:pathLst>
              <a:path extrusionOk="0" h="11308715" w="2010410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FBE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2" name="Google Shape;7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20104098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"/>
          <p:cNvSpPr/>
          <p:nvPr/>
        </p:nvSpPr>
        <p:spPr>
          <a:xfrm>
            <a:off x="-8123" y="-2402"/>
            <a:ext cx="7592695" cy="2609077"/>
          </a:xfrm>
          <a:custGeom>
            <a:rect b="b" l="l" r="r" t="t"/>
            <a:pathLst>
              <a:path extrusionOk="0" h="1716404" w="7592695">
                <a:moveTo>
                  <a:pt x="7457299" y="0"/>
                </a:moveTo>
                <a:lnTo>
                  <a:pt x="0" y="0"/>
                </a:lnTo>
                <a:lnTo>
                  <a:pt x="0" y="1715958"/>
                </a:lnTo>
                <a:lnTo>
                  <a:pt x="7094095" y="1715958"/>
                </a:lnTo>
                <a:lnTo>
                  <a:pt x="7140767" y="1710557"/>
                </a:lnTo>
                <a:lnTo>
                  <a:pt x="7183881" y="1695100"/>
                </a:lnTo>
                <a:lnTo>
                  <a:pt x="7222056" y="1670704"/>
                </a:lnTo>
                <a:lnTo>
                  <a:pt x="7253908" y="1638487"/>
                </a:lnTo>
                <a:lnTo>
                  <a:pt x="7278052" y="1599567"/>
                </a:lnTo>
                <a:lnTo>
                  <a:pt x="7293105" y="1555062"/>
                </a:lnTo>
                <a:lnTo>
                  <a:pt x="7590803" y="165125"/>
                </a:lnTo>
                <a:lnTo>
                  <a:pt x="7592255" y="115319"/>
                </a:lnTo>
                <a:lnTo>
                  <a:pt x="7576708" y="70289"/>
                </a:lnTo>
                <a:lnTo>
                  <a:pt x="7547086" y="33649"/>
                </a:lnTo>
                <a:lnTo>
                  <a:pt x="7506308" y="9014"/>
                </a:lnTo>
                <a:lnTo>
                  <a:pt x="7457299" y="0"/>
                </a:lnTo>
                <a:close/>
              </a:path>
            </a:pathLst>
          </a:custGeom>
          <a:solidFill>
            <a:srgbClr val="618E3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" name="Google Shape;74;p1"/>
          <p:cNvSpPr txBox="1"/>
          <p:nvPr/>
        </p:nvSpPr>
        <p:spPr>
          <a:xfrm>
            <a:off x="8234299" y="1501250"/>
            <a:ext cx="10917600" cy="3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550">
                <a:solidFill>
                  <a:srgbClr val="523E2D"/>
                </a:solidFill>
                <a:latin typeface="Lora"/>
                <a:ea typeface="Lora"/>
                <a:cs typeface="Lora"/>
                <a:sym typeface="Lora"/>
              </a:rPr>
              <a:t>Introducing</a:t>
            </a:r>
            <a:r>
              <a:rPr b="1" lang="en-US" sz="11550">
                <a:solidFill>
                  <a:srgbClr val="523E2D"/>
                </a:solidFill>
                <a:latin typeface="Lora"/>
                <a:ea typeface="Lora"/>
                <a:cs typeface="Lora"/>
                <a:sym typeface="Lora"/>
              </a:rPr>
              <a:t> Wheat</a:t>
            </a:r>
            <a:endParaRPr sz="1155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descr="A logo with text overlay&#10;&#10;AI-generated content may be incorrect." id="75" name="Google Shape;7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650" y="-1355725"/>
            <a:ext cx="5740400" cy="48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389b2c02a99_1_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2295" y="1989461"/>
            <a:ext cx="8598050" cy="9319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g389b2c02a99_1_67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187" name="Google Shape;187;g389b2c02a99_1_67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88" name="Google Shape;188;g389b2c02a99_1_67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89" name="Google Shape;189;g389b2c02a99_1_67"/>
          <p:cNvSpPr txBox="1"/>
          <p:nvPr>
            <p:ph type="title"/>
          </p:nvPr>
        </p:nvSpPr>
        <p:spPr>
          <a:xfrm>
            <a:off x="1631223" y="788025"/>
            <a:ext cx="10953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Protein Matters</a:t>
            </a:r>
            <a:endParaRPr/>
          </a:p>
        </p:txBody>
      </p:sp>
      <p:sp>
        <p:nvSpPr>
          <p:cNvPr id="190" name="Google Shape;190;g389b2c02a99_1_67"/>
          <p:cNvSpPr txBox="1"/>
          <p:nvPr>
            <p:ph idx="2" type="body"/>
          </p:nvPr>
        </p:nvSpPr>
        <p:spPr>
          <a:xfrm>
            <a:off x="992500" y="2601150"/>
            <a:ext cx="10725300" cy="7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Wheat, and products made from wheat, are great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sources of carbohydrates, but the </a:t>
            </a: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content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of wheat is especially important for the baking quality of the flour.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The protein gluten gives dough its strength, elasticity and structure.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Flour made from high protein wheat has a more chewy texture (ex. bread or pasta).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Flour made from low protein wheat has a more crumbly texture (ex. cake or cookies).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8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196" name="Google Shape;196;p8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98" name="Google Shape;198;p8"/>
          <p:cNvSpPr txBox="1"/>
          <p:nvPr>
            <p:ph type="title"/>
          </p:nvPr>
        </p:nvSpPr>
        <p:spPr>
          <a:xfrm>
            <a:off x="1631230" y="788036"/>
            <a:ext cx="12916620" cy="19236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Red Winter (HRW) Wheat</a:t>
            </a:r>
            <a:endParaRPr/>
          </a:p>
        </p:txBody>
      </p:sp>
      <p:sp>
        <p:nvSpPr>
          <p:cNvPr id="199" name="Google Shape;199;p8"/>
          <p:cNvSpPr txBox="1"/>
          <p:nvPr>
            <p:ph idx="2" type="body"/>
          </p:nvPr>
        </p:nvSpPr>
        <p:spPr>
          <a:xfrm>
            <a:off x="1028982" y="2601150"/>
            <a:ext cx="8526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Main Growing Region: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Great Plains 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Planting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Fall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Harvesting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Spring or summer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Characteristics: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Excellent for milling and baking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Level: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High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ard red winter wheat kernels." id="200" name="Google Shape;200;p8"/>
          <p:cNvPicPr preferRelativeResize="0"/>
          <p:nvPr/>
        </p:nvPicPr>
        <p:blipFill rotWithShape="1">
          <a:blip r:embed="rId3">
            <a:alphaModFix/>
          </a:blip>
          <a:srcRect b="0" l="27413" r="29404" t="2525"/>
          <a:stretch/>
        </p:blipFill>
        <p:spPr>
          <a:xfrm rot="5400000">
            <a:off x="13138150" y="2625724"/>
            <a:ext cx="4343399" cy="73533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8"/>
          <p:cNvSpPr txBox="1"/>
          <p:nvPr/>
        </p:nvSpPr>
        <p:spPr>
          <a:xfrm>
            <a:off x="12261850" y="8474077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HRW wheat kernels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g389b2c02a99_1_0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07" name="Google Shape;207;g389b2c02a99_1_0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08" name="Google Shape;208;g389b2c02a99_1_0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09" name="Google Shape;209;g389b2c02a99_1_0"/>
          <p:cNvSpPr txBox="1"/>
          <p:nvPr>
            <p:ph type="title"/>
          </p:nvPr>
        </p:nvSpPr>
        <p:spPr>
          <a:xfrm>
            <a:off x="1631230" y="788036"/>
            <a:ext cx="12916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Red Winter (HRW) Wheat</a:t>
            </a:r>
            <a:endParaRPr/>
          </a:p>
        </p:txBody>
      </p:sp>
      <p:sp>
        <p:nvSpPr>
          <p:cNvPr id="210" name="Google Shape;210;g389b2c02a99_1_0"/>
          <p:cNvSpPr txBox="1"/>
          <p:nvPr>
            <p:ph idx="2" type="body"/>
          </p:nvPr>
        </p:nvSpPr>
        <p:spPr>
          <a:xfrm>
            <a:off x="1028982" y="2601150"/>
            <a:ext cx="8526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Used For: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All-purpose flour, blending with other flours, hearth breads, croissants, hard rolls, flatbreads and Asian noodles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389b2c02a99_1_0"/>
          <p:cNvSpPr txBox="1"/>
          <p:nvPr/>
        </p:nvSpPr>
        <p:spPr>
          <a:xfrm>
            <a:off x="11643875" y="9579502"/>
            <a:ext cx="6096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HRW wheat is the base of many flours due to its </a:t>
            </a:r>
            <a:r>
              <a:rPr b="1" lang="en-US" sz="2400"/>
              <a:t>excellent</a:t>
            </a:r>
            <a:r>
              <a:rPr b="1" lang="en-US" sz="2400"/>
              <a:t> baking qualities.</a:t>
            </a:r>
            <a:endParaRPr/>
          </a:p>
        </p:txBody>
      </p:sp>
      <p:pic>
        <p:nvPicPr>
          <p:cNvPr descr="Bowl of flour" id="212" name="Google Shape;212;g389b2c02a99_1_0" title="Types of Flour-9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1207" y="2398155"/>
            <a:ext cx="7181346" cy="718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9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18" name="Google Shape;218;p9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20" name="Google Shape;220;p9"/>
          <p:cNvSpPr txBox="1"/>
          <p:nvPr>
            <p:ph type="title"/>
          </p:nvPr>
        </p:nvSpPr>
        <p:spPr>
          <a:xfrm>
            <a:off x="1631230" y="788036"/>
            <a:ext cx="170314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Red Winter (HRW) Growing Regions</a:t>
            </a:r>
            <a:endParaRPr/>
          </a:p>
        </p:txBody>
      </p:sp>
      <p:pic>
        <p:nvPicPr>
          <p:cNvPr id="221" name="Google Shape;22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1529" y="2093355"/>
            <a:ext cx="14181041" cy="921599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9"/>
          <p:cNvSpPr txBox="1"/>
          <p:nvPr/>
        </p:nvSpPr>
        <p:spPr>
          <a:xfrm>
            <a:off x="12365275" y="10248750"/>
            <a:ext cx="7470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HRW is grown in other regions, but the green dots represent the main growing area. 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12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28" name="Google Shape;228;p12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29" name="Google Shape;229;p12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30" name="Google Shape;230;p12"/>
          <p:cNvSpPr txBox="1"/>
          <p:nvPr>
            <p:ph type="title"/>
          </p:nvPr>
        </p:nvSpPr>
        <p:spPr>
          <a:xfrm>
            <a:off x="1631230" y="788035"/>
            <a:ext cx="129166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Red Winter (SRW) Wheat</a:t>
            </a:r>
            <a:endParaRPr/>
          </a:p>
        </p:txBody>
      </p:sp>
      <p:sp>
        <p:nvSpPr>
          <p:cNvPr id="231" name="Google Shape;231;p12"/>
          <p:cNvSpPr txBox="1"/>
          <p:nvPr>
            <p:ph idx="2" type="body"/>
          </p:nvPr>
        </p:nvSpPr>
        <p:spPr>
          <a:xfrm>
            <a:off x="1028982" y="2601150"/>
            <a:ext cx="8526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Main Growing Region: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Midwest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Planting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Fall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Harvesting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Spring or summer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Characteristics: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Low gluten content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Level: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Low</a:t>
            </a:r>
            <a:endParaRPr/>
          </a:p>
        </p:txBody>
      </p:sp>
      <p:pic>
        <p:nvPicPr>
          <p:cNvPr descr="Soft red winter kernels&#10;" id="232" name="Google Shape;232;p12"/>
          <p:cNvPicPr preferRelativeResize="0"/>
          <p:nvPr/>
        </p:nvPicPr>
        <p:blipFill rotWithShape="1">
          <a:blip r:embed="rId3">
            <a:alphaModFix/>
          </a:blip>
          <a:srcRect b="0" l="28188" r="27872" t="13635"/>
          <a:stretch/>
        </p:blipFill>
        <p:spPr>
          <a:xfrm rot="5400000">
            <a:off x="12338049" y="2854326"/>
            <a:ext cx="4419602" cy="6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2"/>
          <p:cNvSpPr txBox="1"/>
          <p:nvPr/>
        </p:nvSpPr>
        <p:spPr>
          <a:xfrm>
            <a:off x="11957050" y="8321677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SRW wheat kernels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g389b2c02a99_1_23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39" name="Google Shape;239;g389b2c02a99_1_23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40" name="Google Shape;240;g389b2c02a99_1_23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41" name="Google Shape;241;g389b2c02a99_1_23"/>
          <p:cNvSpPr txBox="1"/>
          <p:nvPr>
            <p:ph type="title"/>
          </p:nvPr>
        </p:nvSpPr>
        <p:spPr>
          <a:xfrm>
            <a:off x="1631230" y="788035"/>
            <a:ext cx="12916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Red Winter (SRW) Wheat</a:t>
            </a:r>
            <a:endParaRPr/>
          </a:p>
        </p:txBody>
      </p:sp>
      <p:sp>
        <p:nvSpPr>
          <p:cNvPr id="242" name="Google Shape;242;g389b2c02a99_1_23"/>
          <p:cNvSpPr txBox="1"/>
          <p:nvPr>
            <p:ph idx="2" type="body"/>
          </p:nvPr>
        </p:nvSpPr>
        <p:spPr>
          <a:xfrm>
            <a:off x="1028982" y="2601150"/>
            <a:ext cx="8526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Used For: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Confectionery goods like cookies, crackers, cakes and blending for baguettes and other breads</a:t>
            </a:r>
            <a:endParaRPr/>
          </a:p>
        </p:txBody>
      </p:sp>
      <p:sp>
        <p:nvSpPr>
          <p:cNvPr id="243" name="Google Shape;243;g389b2c02a99_1_23"/>
          <p:cNvSpPr txBox="1"/>
          <p:nvPr/>
        </p:nvSpPr>
        <p:spPr>
          <a:xfrm>
            <a:off x="11957050" y="8321677"/>
            <a:ext cx="6096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SRW wheat is used for confectionery products because of its low protein (gluten) content. </a:t>
            </a:r>
            <a:endParaRPr/>
          </a:p>
        </p:txBody>
      </p:sp>
      <p:pic>
        <p:nvPicPr>
          <p:cNvPr id="244" name="Google Shape;244;g389b2c02a99_1_23" title="Types of Flour-4.png"/>
          <p:cNvPicPr preferRelativeResize="0"/>
          <p:nvPr/>
        </p:nvPicPr>
        <p:blipFill rotWithShape="1">
          <a:blip r:embed="rId3">
            <a:alphaModFix/>
          </a:blip>
          <a:srcRect b="19034" l="0" r="0" t="9780"/>
          <a:stretch/>
        </p:blipFill>
        <p:spPr>
          <a:xfrm>
            <a:off x="12142025" y="3502900"/>
            <a:ext cx="6186999" cy="4303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3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50" name="Google Shape;250;p13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52" name="Google Shape;252;p13"/>
          <p:cNvSpPr txBox="1"/>
          <p:nvPr>
            <p:ph type="title"/>
          </p:nvPr>
        </p:nvSpPr>
        <p:spPr>
          <a:xfrm>
            <a:off x="1631230" y="788036"/>
            <a:ext cx="170314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Red Winter (SRW) Growing Regions</a:t>
            </a:r>
            <a:endParaRPr/>
          </a:p>
        </p:txBody>
      </p:sp>
      <p:pic>
        <p:nvPicPr>
          <p:cNvPr id="253" name="Google Shape;25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3515" y="2070244"/>
            <a:ext cx="14216604" cy="923910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3"/>
          <p:cNvSpPr txBox="1"/>
          <p:nvPr/>
        </p:nvSpPr>
        <p:spPr>
          <a:xfrm>
            <a:off x="13029049" y="10223187"/>
            <a:ext cx="6909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SRW is grown in other regions, but the brown dots represent the main growing area. 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0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60" name="Google Shape;260;p10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62" name="Google Shape;262;p10"/>
          <p:cNvSpPr txBox="1"/>
          <p:nvPr>
            <p:ph type="title"/>
          </p:nvPr>
        </p:nvSpPr>
        <p:spPr>
          <a:xfrm>
            <a:off x="1631230" y="788036"/>
            <a:ext cx="129166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Red Spring (HRS) Wheat</a:t>
            </a:r>
            <a:endParaRPr/>
          </a:p>
        </p:txBody>
      </p:sp>
      <p:sp>
        <p:nvSpPr>
          <p:cNvPr id="263" name="Google Shape;263;p10"/>
          <p:cNvSpPr txBox="1"/>
          <p:nvPr>
            <p:ph idx="2" type="body"/>
          </p:nvPr>
        </p:nvSpPr>
        <p:spPr>
          <a:xfrm>
            <a:off x="1028982" y="2601150"/>
            <a:ext cx="85260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Main Growing Region: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Northern U.S.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Planting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Spring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Harvesting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Summer or fall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Characteristics: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Superior for milling and baking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Level: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High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ard red spring kernels" id="264" name="Google Shape;264;p10"/>
          <p:cNvPicPr preferRelativeResize="0"/>
          <p:nvPr/>
        </p:nvPicPr>
        <p:blipFill rotWithShape="1">
          <a:blip r:embed="rId3">
            <a:alphaModFix/>
          </a:blip>
          <a:srcRect b="0" l="25860" r="24085" t="0"/>
          <a:stretch/>
        </p:blipFill>
        <p:spPr>
          <a:xfrm rot="5400000">
            <a:off x="12220988" y="2571338"/>
            <a:ext cx="5034725" cy="75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0"/>
          <p:cNvSpPr txBox="1"/>
          <p:nvPr/>
        </p:nvSpPr>
        <p:spPr>
          <a:xfrm>
            <a:off x="11690350" y="8860601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HRS wheat kernels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g389b2c02a99_1_11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71" name="Google Shape;271;g389b2c02a99_1_11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72" name="Google Shape;272;g389b2c02a99_1_11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73" name="Google Shape;273;g389b2c02a99_1_11"/>
          <p:cNvSpPr txBox="1"/>
          <p:nvPr>
            <p:ph type="title"/>
          </p:nvPr>
        </p:nvSpPr>
        <p:spPr>
          <a:xfrm>
            <a:off x="1631230" y="788036"/>
            <a:ext cx="12916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Red Spring (HRS) Wheat</a:t>
            </a:r>
            <a:endParaRPr/>
          </a:p>
        </p:txBody>
      </p:sp>
      <p:sp>
        <p:nvSpPr>
          <p:cNvPr id="274" name="Google Shape;274;g389b2c02a99_1_11"/>
          <p:cNvSpPr txBox="1"/>
          <p:nvPr>
            <p:ph idx="2" type="body"/>
          </p:nvPr>
        </p:nvSpPr>
        <p:spPr>
          <a:xfrm>
            <a:off x="1028982" y="2601150"/>
            <a:ext cx="85260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Used For: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“Designer” breads like hearth breads, rolls, croissants, bagels, pizza crust and blending with other flours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389b2c02a99_1_11"/>
          <p:cNvSpPr txBox="1"/>
          <p:nvPr/>
        </p:nvSpPr>
        <p:spPr>
          <a:xfrm>
            <a:off x="11690350" y="8860601"/>
            <a:ext cx="6096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HRS wheat is ideal for croissants and </a:t>
            </a:r>
            <a:r>
              <a:rPr b="1" lang="en-US" sz="2400"/>
              <a:t>other</a:t>
            </a:r>
            <a:r>
              <a:rPr b="1" lang="en-US" sz="2400"/>
              <a:t> designer breads </a:t>
            </a:r>
            <a:r>
              <a:rPr b="1" lang="en-US" sz="2400"/>
              <a:t>because</a:t>
            </a:r>
            <a:r>
              <a:rPr b="1" lang="en-US" sz="2400"/>
              <a:t> of its milling and baking qualities. </a:t>
            </a:r>
            <a:endParaRPr/>
          </a:p>
        </p:txBody>
      </p:sp>
      <p:pic>
        <p:nvPicPr>
          <p:cNvPr id="276" name="Google Shape;276;g389b2c02a99_1_11" title="Types of Flour-10.png"/>
          <p:cNvPicPr preferRelativeResize="0"/>
          <p:nvPr/>
        </p:nvPicPr>
        <p:blipFill rotWithShape="1">
          <a:blip r:embed="rId3">
            <a:alphaModFix/>
          </a:blip>
          <a:srcRect b="19953" l="0" r="0" t="19081"/>
          <a:stretch/>
        </p:blipFill>
        <p:spPr>
          <a:xfrm>
            <a:off x="9904650" y="2695438"/>
            <a:ext cx="9124991" cy="556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11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82" name="Google Shape;282;p11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84" name="Google Shape;284;p11"/>
          <p:cNvSpPr txBox="1"/>
          <p:nvPr>
            <p:ph type="title"/>
          </p:nvPr>
        </p:nvSpPr>
        <p:spPr>
          <a:xfrm>
            <a:off x="1631230" y="788036"/>
            <a:ext cx="170314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Red Spring (HRS) Growing Regions</a:t>
            </a:r>
            <a:endParaRPr/>
          </a:p>
        </p:txBody>
      </p:sp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3515" y="2196292"/>
            <a:ext cx="14077070" cy="914842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1"/>
          <p:cNvSpPr txBox="1"/>
          <p:nvPr/>
        </p:nvSpPr>
        <p:spPr>
          <a:xfrm>
            <a:off x="12058949" y="10172175"/>
            <a:ext cx="7853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HRS is grown in other regions, but the orange dots represent the main growing area. 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g3b697de76b6_0_40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81" name="Google Shape;81;g3b697de76b6_0_40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82" name="Google Shape;82;g3b697de76b6_0_40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83" name="Google Shape;83;g3b697de76b6_0_40"/>
          <p:cNvSpPr txBox="1"/>
          <p:nvPr>
            <p:ph type="title"/>
          </p:nvPr>
        </p:nvSpPr>
        <p:spPr>
          <a:xfrm>
            <a:off x="1631219" y="788025"/>
            <a:ext cx="174678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Important Vocabulary Terms</a:t>
            </a:r>
            <a:endParaRPr/>
          </a:p>
        </p:txBody>
      </p:sp>
      <p:sp>
        <p:nvSpPr>
          <p:cNvPr id="84" name="Google Shape;84;g3b697de76b6_0_40"/>
          <p:cNvSpPr txBox="1"/>
          <p:nvPr>
            <p:ph idx="2" type="body"/>
          </p:nvPr>
        </p:nvSpPr>
        <p:spPr>
          <a:xfrm>
            <a:off x="1631225" y="2573150"/>
            <a:ext cx="9959100" cy="91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Char char="•"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Acre: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 unit of measurement that equals 4,840 square yards and is used to measure land.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None/>
            </a:pPr>
            <a:r>
              <a:rPr lang="en-US"/>
              <a:t>-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This is roughly the size of a football field. </a:t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None/>
            </a:pPr>
            <a:r>
              <a:rPr lang="en-US"/>
              <a:t>-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 typical crop circle is 125 acres.</a:t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Char char="•"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Yield: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The amount of grain harvested per unit acre, typically measured in bushels per acre for wheat production.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</a:pPr>
            <a:r>
              <a:rPr lang="en-US"/>
              <a:t>- In 2025, the national average yield was 53.5 bushels per acre.</a:t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 In 2025, the average yield in Texas was 37 bushels per acre.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Char char="•"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Bushel: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 unit of dry volume measurement used in agriculture to measure harvested crops.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</a:pPr>
            <a:r>
              <a:rPr lang="en-US"/>
              <a:t>- One bushel of wheat is equal to 60 pounds.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g3b697de76b6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2295" y="1989461"/>
            <a:ext cx="8598050" cy="9319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14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92" name="Google Shape;292;p14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94" name="Google Shape;294;p14"/>
          <p:cNvSpPr txBox="1"/>
          <p:nvPr>
            <p:ph type="title"/>
          </p:nvPr>
        </p:nvSpPr>
        <p:spPr>
          <a:xfrm>
            <a:off x="1631230" y="788035"/>
            <a:ext cx="129166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Durum Wheat</a:t>
            </a:r>
            <a:endParaRPr/>
          </a:p>
        </p:txBody>
      </p:sp>
      <p:sp>
        <p:nvSpPr>
          <p:cNvPr id="295" name="Google Shape;295;p14"/>
          <p:cNvSpPr txBox="1"/>
          <p:nvPr>
            <p:ph idx="2" type="body"/>
          </p:nvPr>
        </p:nvSpPr>
        <p:spPr>
          <a:xfrm>
            <a:off x="1028982" y="2601150"/>
            <a:ext cx="85260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Main Growing Region: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Southwest &amp; Northern U.S.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Planting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Depends on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Harvesting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Depends on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Characteristics: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Hardest class of all wheat with high gluten content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Level: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High</a:t>
            </a:r>
            <a:endParaRPr/>
          </a:p>
        </p:txBody>
      </p:sp>
      <p:pic>
        <p:nvPicPr>
          <p:cNvPr descr="Durum wheat kernels&#10;" id="296" name="Google Shape;296;p14"/>
          <p:cNvPicPr preferRelativeResize="0"/>
          <p:nvPr/>
        </p:nvPicPr>
        <p:blipFill rotWithShape="1">
          <a:blip r:embed="rId3">
            <a:alphaModFix/>
          </a:blip>
          <a:srcRect b="0" l="20812" r="27115" t="0"/>
          <a:stretch/>
        </p:blipFill>
        <p:spPr>
          <a:xfrm rot="5400000">
            <a:off x="12424289" y="2520436"/>
            <a:ext cx="5237722" cy="75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4"/>
          <p:cNvSpPr txBox="1"/>
          <p:nvPr/>
        </p:nvSpPr>
        <p:spPr>
          <a:xfrm>
            <a:off x="11995150" y="8875681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Durum wheat kernels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g389b2c02a99_1_34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03" name="Google Shape;303;g389b2c02a99_1_34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04" name="Google Shape;304;g389b2c02a99_1_34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05" name="Google Shape;305;g389b2c02a99_1_34"/>
          <p:cNvSpPr txBox="1"/>
          <p:nvPr>
            <p:ph type="title"/>
          </p:nvPr>
        </p:nvSpPr>
        <p:spPr>
          <a:xfrm>
            <a:off x="1631230" y="788035"/>
            <a:ext cx="12916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Durum Wheat</a:t>
            </a:r>
            <a:endParaRPr/>
          </a:p>
        </p:txBody>
      </p:sp>
      <p:sp>
        <p:nvSpPr>
          <p:cNvPr id="306" name="Google Shape;306;g389b2c02a99_1_34"/>
          <p:cNvSpPr txBox="1"/>
          <p:nvPr>
            <p:ph idx="2" type="body"/>
          </p:nvPr>
        </p:nvSpPr>
        <p:spPr>
          <a:xfrm>
            <a:off x="1028982" y="2601150"/>
            <a:ext cx="8526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Used For: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Semolina flour, pasta, couscous and some Mediterranean breads</a:t>
            </a:r>
            <a:endParaRPr/>
          </a:p>
        </p:txBody>
      </p:sp>
      <p:sp>
        <p:nvSpPr>
          <p:cNvPr id="307" name="Google Shape;307;g389b2c02a99_1_34"/>
          <p:cNvSpPr txBox="1"/>
          <p:nvPr/>
        </p:nvSpPr>
        <p:spPr>
          <a:xfrm>
            <a:off x="12193550" y="9952956"/>
            <a:ext cx="6096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Durum wheat is used for pasta </a:t>
            </a:r>
            <a:r>
              <a:rPr b="1" lang="en-US" sz="2400"/>
              <a:t>because</a:t>
            </a:r>
            <a:r>
              <a:rPr b="1" lang="en-US" sz="2400"/>
              <a:t> of its high protein (gluten) content.</a:t>
            </a:r>
            <a:endParaRPr/>
          </a:p>
        </p:txBody>
      </p:sp>
      <p:pic>
        <p:nvPicPr>
          <p:cNvPr id="308" name="Google Shape;308;g389b2c02a99_1_34" title="Types of Flour-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2550" y="2740900"/>
            <a:ext cx="7018001" cy="70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15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14" name="Google Shape;314;p15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16" name="Google Shape;316;p15"/>
          <p:cNvSpPr txBox="1"/>
          <p:nvPr>
            <p:ph type="title"/>
          </p:nvPr>
        </p:nvSpPr>
        <p:spPr>
          <a:xfrm>
            <a:off x="1631230" y="788036"/>
            <a:ext cx="170314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Durum Growing Regions</a:t>
            </a:r>
            <a:endParaRPr/>
          </a:p>
        </p:txBody>
      </p:sp>
      <p:pic>
        <p:nvPicPr>
          <p:cNvPr id="317" name="Google Shape;31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6406" y="2160924"/>
            <a:ext cx="14111287" cy="917066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5"/>
          <p:cNvSpPr txBox="1"/>
          <p:nvPr/>
        </p:nvSpPr>
        <p:spPr>
          <a:xfrm>
            <a:off x="13732680" y="10146647"/>
            <a:ext cx="6096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Durum is grown in other regions, but the red dots represent the main growing area. </a:t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6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24" name="Google Shape;324;p16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26" name="Google Shape;326;p16"/>
          <p:cNvSpPr txBox="1"/>
          <p:nvPr>
            <p:ph type="title"/>
          </p:nvPr>
        </p:nvSpPr>
        <p:spPr>
          <a:xfrm>
            <a:off x="1631230" y="788035"/>
            <a:ext cx="129166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White (HW) Wheat</a:t>
            </a:r>
            <a:endParaRPr/>
          </a:p>
        </p:txBody>
      </p:sp>
      <p:sp>
        <p:nvSpPr>
          <p:cNvPr id="327" name="Google Shape;327;p16"/>
          <p:cNvSpPr txBox="1"/>
          <p:nvPr>
            <p:ph idx="2" type="body"/>
          </p:nvPr>
        </p:nvSpPr>
        <p:spPr>
          <a:xfrm>
            <a:off x="1028982" y="2601150"/>
            <a:ext cx="8526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Main Growing Region: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Diverse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Planting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Depends on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Harvesting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Depends on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Characteristics: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Milder, sweeter taste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Level: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High</a:t>
            </a:r>
            <a:endParaRPr/>
          </a:p>
        </p:txBody>
      </p:sp>
      <p:pic>
        <p:nvPicPr>
          <p:cNvPr descr="Hard white wheat kernels" id="328" name="Google Shape;328;p16"/>
          <p:cNvPicPr preferRelativeResize="0"/>
          <p:nvPr/>
        </p:nvPicPr>
        <p:blipFill rotWithShape="1">
          <a:blip r:embed="rId3">
            <a:alphaModFix/>
          </a:blip>
          <a:srcRect b="0" l="22128" r="31659" t="0"/>
          <a:stretch/>
        </p:blipFill>
        <p:spPr>
          <a:xfrm rot="5400000">
            <a:off x="12969223" y="1882772"/>
            <a:ext cx="4648199" cy="754380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6"/>
          <p:cNvSpPr txBox="1"/>
          <p:nvPr/>
        </p:nvSpPr>
        <p:spPr>
          <a:xfrm>
            <a:off x="11804650" y="8245475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HW wheat kernels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g389b2c02a99_1_45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35" name="Google Shape;335;g389b2c02a99_1_45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6" name="Google Shape;336;g389b2c02a99_1_45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37" name="Google Shape;337;g389b2c02a99_1_45"/>
          <p:cNvSpPr txBox="1"/>
          <p:nvPr>
            <p:ph type="title"/>
          </p:nvPr>
        </p:nvSpPr>
        <p:spPr>
          <a:xfrm>
            <a:off x="1631230" y="788035"/>
            <a:ext cx="12916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White (HW) Wheat</a:t>
            </a:r>
            <a:endParaRPr/>
          </a:p>
        </p:txBody>
      </p:sp>
      <p:sp>
        <p:nvSpPr>
          <p:cNvPr id="338" name="Google Shape;338;g389b2c02a99_1_45"/>
          <p:cNvSpPr txBox="1"/>
          <p:nvPr>
            <p:ph idx="2" type="body"/>
          </p:nvPr>
        </p:nvSpPr>
        <p:spPr>
          <a:xfrm>
            <a:off x="1028982" y="2601150"/>
            <a:ext cx="852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Used For: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Asian noodles, pan breads or flatbreads</a:t>
            </a:r>
            <a:endParaRPr/>
          </a:p>
        </p:txBody>
      </p:sp>
      <p:sp>
        <p:nvSpPr>
          <p:cNvPr id="339" name="Google Shape;339;g389b2c02a99_1_45"/>
          <p:cNvSpPr txBox="1"/>
          <p:nvPr/>
        </p:nvSpPr>
        <p:spPr>
          <a:xfrm>
            <a:off x="11918025" y="9067450"/>
            <a:ext cx="6096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HW wheat is ideal for Asian noodles because of the high protein (gluten) content and mild taste.</a:t>
            </a:r>
            <a:endParaRPr/>
          </a:p>
        </p:txBody>
      </p:sp>
      <p:pic>
        <p:nvPicPr>
          <p:cNvPr id="340" name="Google Shape;340;g389b2c02a99_1_45" title="Types of Flour-11.png"/>
          <p:cNvPicPr preferRelativeResize="0"/>
          <p:nvPr/>
        </p:nvPicPr>
        <p:blipFill rotWithShape="1">
          <a:blip r:embed="rId3">
            <a:alphaModFix/>
          </a:blip>
          <a:srcRect b="12168" l="0" r="0" t="10914"/>
          <a:stretch/>
        </p:blipFill>
        <p:spPr>
          <a:xfrm>
            <a:off x="11041375" y="2749400"/>
            <a:ext cx="7849301" cy="603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17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46" name="Google Shape;346;p17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48" name="Google Shape;348;p17"/>
          <p:cNvSpPr txBox="1"/>
          <p:nvPr>
            <p:ph type="title"/>
          </p:nvPr>
        </p:nvSpPr>
        <p:spPr>
          <a:xfrm>
            <a:off x="1631230" y="788036"/>
            <a:ext cx="170314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White (HW) Growing Regions</a:t>
            </a:r>
            <a:endParaRPr/>
          </a:p>
        </p:txBody>
      </p:sp>
      <p:pic>
        <p:nvPicPr>
          <p:cNvPr id="349" name="Google Shape;34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0643" y="2058967"/>
            <a:ext cx="14187487" cy="922018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7"/>
          <p:cNvSpPr txBox="1"/>
          <p:nvPr/>
        </p:nvSpPr>
        <p:spPr>
          <a:xfrm>
            <a:off x="12773774" y="10172175"/>
            <a:ext cx="7138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HW is grown in other regions, but the purple dots represent the main growing area. 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18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56" name="Google Shape;356;p18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57" name="Google Shape;357;p18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58" name="Google Shape;358;p18"/>
          <p:cNvSpPr txBox="1"/>
          <p:nvPr>
            <p:ph type="title"/>
          </p:nvPr>
        </p:nvSpPr>
        <p:spPr>
          <a:xfrm>
            <a:off x="1631230" y="788035"/>
            <a:ext cx="129166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White (SW) Wheat</a:t>
            </a:r>
            <a:endParaRPr/>
          </a:p>
        </p:txBody>
      </p:sp>
      <p:sp>
        <p:nvSpPr>
          <p:cNvPr id="359" name="Google Shape;359;p18"/>
          <p:cNvSpPr txBox="1"/>
          <p:nvPr>
            <p:ph idx="2" type="body"/>
          </p:nvPr>
        </p:nvSpPr>
        <p:spPr>
          <a:xfrm>
            <a:off x="1028982" y="2601150"/>
            <a:ext cx="85260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Main Growing Region: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Pacific Northwest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Planting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Depends on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Harvesting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Depends on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Characteristics: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Low moisture content with excellent milling properties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Level: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Low</a:t>
            </a:r>
            <a:endParaRPr/>
          </a:p>
        </p:txBody>
      </p:sp>
      <p:pic>
        <p:nvPicPr>
          <p:cNvPr descr="Soft white wheat kernels" id="360" name="Google Shape;360;p18"/>
          <p:cNvPicPr preferRelativeResize="0"/>
          <p:nvPr/>
        </p:nvPicPr>
        <p:blipFill rotWithShape="1">
          <a:blip r:embed="rId3">
            <a:alphaModFix/>
          </a:blip>
          <a:srcRect b="0" l="25860" r="33932" t="0"/>
          <a:stretch/>
        </p:blipFill>
        <p:spPr>
          <a:xfrm rot="5400000">
            <a:off x="13281156" y="2304637"/>
            <a:ext cx="4044125" cy="75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8"/>
          <p:cNvSpPr txBox="1"/>
          <p:nvPr/>
        </p:nvSpPr>
        <p:spPr>
          <a:xfrm>
            <a:off x="11804650" y="8245475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SW wheat kernels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g389b2c02a99_1_56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67" name="Google Shape;367;g389b2c02a99_1_56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68" name="Google Shape;368;g389b2c02a99_1_56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69" name="Google Shape;369;g389b2c02a99_1_56"/>
          <p:cNvSpPr txBox="1"/>
          <p:nvPr>
            <p:ph type="title"/>
          </p:nvPr>
        </p:nvSpPr>
        <p:spPr>
          <a:xfrm>
            <a:off x="1631230" y="788035"/>
            <a:ext cx="12916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White (SW) Wheat</a:t>
            </a:r>
            <a:endParaRPr/>
          </a:p>
        </p:txBody>
      </p:sp>
      <p:sp>
        <p:nvSpPr>
          <p:cNvPr id="370" name="Google Shape;370;g389b2c02a99_1_56"/>
          <p:cNvSpPr txBox="1"/>
          <p:nvPr>
            <p:ph idx="2" type="body"/>
          </p:nvPr>
        </p:nvSpPr>
        <p:spPr>
          <a:xfrm>
            <a:off x="1028982" y="2601150"/>
            <a:ext cx="852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Used For: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Asian noodles, cakes and pastries</a:t>
            </a:r>
            <a:endParaRPr/>
          </a:p>
        </p:txBody>
      </p:sp>
      <p:sp>
        <p:nvSpPr>
          <p:cNvPr id="371" name="Google Shape;371;g389b2c02a99_1_56"/>
          <p:cNvSpPr txBox="1"/>
          <p:nvPr/>
        </p:nvSpPr>
        <p:spPr>
          <a:xfrm>
            <a:off x="11225275" y="9464250"/>
            <a:ext cx="6096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SW wheat is used for pastries because its low moisture content and low protein (gluten) levels.</a:t>
            </a:r>
            <a:endParaRPr/>
          </a:p>
        </p:txBody>
      </p:sp>
      <p:pic>
        <p:nvPicPr>
          <p:cNvPr id="372" name="Google Shape;372;g389b2c02a99_1_56" title="Types of Flour-12.png"/>
          <p:cNvPicPr preferRelativeResize="0"/>
          <p:nvPr/>
        </p:nvPicPr>
        <p:blipFill rotWithShape="1">
          <a:blip r:embed="rId3">
            <a:alphaModFix/>
          </a:blip>
          <a:srcRect b="6013" l="0" r="0" t="5160"/>
          <a:stretch/>
        </p:blipFill>
        <p:spPr>
          <a:xfrm>
            <a:off x="10348625" y="2349175"/>
            <a:ext cx="7849301" cy="697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19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78" name="Google Shape;378;p19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80" name="Google Shape;380;p19"/>
          <p:cNvSpPr txBox="1"/>
          <p:nvPr>
            <p:ph type="title"/>
          </p:nvPr>
        </p:nvSpPr>
        <p:spPr>
          <a:xfrm>
            <a:off x="1631230" y="788036"/>
            <a:ext cx="170314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White (SW) Growing Regions</a:t>
            </a:r>
            <a:endParaRPr/>
          </a:p>
        </p:txBody>
      </p:sp>
      <p:pic>
        <p:nvPicPr>
          <p:cNvPr id="381" name="Google Shape;38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8306" y="2093355"/>
            <a:ext cx="14187487" cy="9220184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9"/>
          <p:cNvSpPr txBox="1"/>
          <p:nvPr/>
        </p:nvSpPr>
        <p:spPr>
          <a:xfrm>
            <a:off x="13834805" y="10248747"/>
            <a:ext cx="6096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SW is grown in other regions, but the blue dots represent the main growing area. </a:t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01041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0"/>
          <p:cNvSpPr txBox="1"/>
          <p:nvPr/>
        </p:nvSpPr>
        <p:spPr>
          <a:xfrm>
            <a:off x="6546850" y="320675"/>
            <a:ext cx="7440295" cy="1784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55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Sources:</a:t>
            </a:r>
            <a:endParaRPr sz="1155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389" name="Google Shape;389;p20"/>
          <p:cNvGrpSpPr/>
          <p:nvPr/>
        </p:nvGrpSpPr>
        <p:grpSpPr>
          <a:xfrm>
            <a:off x="17133358" y="9187026"/>
            <a:ext cx="2211066" cy="1321398"/>
            <a:chOff x="17133358" y="9187026"/>
            <a:chExt cx="2211066" cy="1321398"/>
          </a:xfrm>
        </p:grpSpPr>
        <p:sp>
          <p:nvSpPr>
            <p:cNvPr id="390" name="Google Shape;390;p20"/>
            <p:cNvSpPr/>
            <p:nvPr/>
          </p:nvSpPr>
          <p:spPr>
            <a:xfrm>
              <a:off x="17247565" y="10010641"/>
              <a:ext cx="920115" cy="490220"/>
            </a:xfrm>
            <a:custGeom>
              <a:rect b="b" l="l" r="r" t="t"/>
              <a:pathLst>
                <a:path extrusionOk="0" h="490220" w="920115">
                  <a:moveTo>
                    <a:pt x="600659" y="0"/>
                  </a:moveTo>
                  <a:lnTo>
                    <a:pt x="504952" y="0"/>
                  </a:lnTo>
                  <a:lnTo>
                    <a:pt x="435457" y="312801"/>
                  </a:lnTo>
                  <a:lnTo>
                    <a:pt x="404622" y="182549"/>
                  </a:lnTo>
                  <a:lnTo>
                    <a:pt x="361403" y="0"/>
                  </a:lnTo>
                  <a:lnTo>
                    <a:pt x="256057" y="0"/>
                  </a:lnTo>
                  <a:lnTo>
                    <a:pt x="184543" y="313385"/>
                  </a:lnTo>
                  <a:lnTo>
                    <a:pt x="180784" y="297611"/>
                  </a:lnTo>
                  <a:lnTo>
                    <a:pt x="116928" y="0"/>
                  </a:lnTo>
                  <a:lnTo>
                    <a:pt x="0" y="0"/>
                  </a:lnTo>
                  <a:lnTo>
                    <a:pt x="119748" y="489826"/>
                  </a:lnTo>
                  <a:lnTo>
                    <a:pt x="230263" y="489826"/>
                  </a:lnTo>
                  <a:lnTo>
                    <a:pt x="270192" y="313385"/>
                  </a:lnTo>
                  <a:lnTo>
                    <a:pt x="299796" y="182549"/>
                  </a:lnTo>
                  <a:lnTo>
                    <a:pt x="372567" y="489826"/>
                  </a:lnTo>
                  <a:lnTo>
                    <a:pt x="482955" y="489826"/>
                  </a:lnTo>
                  <a:lnTo>
                    <a:pt x="525500" y="312801"/>
                  </a:lnTo>
                  <a:lnTo>
                    <a:pt x="600659" y="0"/>
                  </a:lnTo>
                  <a:close/>
                </a:path>
                <a:path extrusionOk="0" h="490220" w="920115">
                  <a:moveTo>
                    <a:pt x="919670" y="250380"/>
                  </a:moveTo>
                  <a:lnTo>
                    <a:pt x="917117" y="207733"/>
                  </a:lnTo>
                  <a:lnTo>
                    <a:pt x="903452" y="164274"/>
                  </a:lnTo>
                  <a:lnTo>
                    <a:pt x="874001" y="134416"/>
                  </a:lnTo>
                  <a:lnTo>
                    <a:pt x="830567" y="119113"/>
                  </a:lnTo>
                  <a:lnTo>
                    <a:pt x="813625" y="118084"/>
                  </a:lnTo>
                  <a:lnTo>
                    <a:pt x="786091" y="121005"/>
                  </a:lnTo>
                  <a:lnTo>
                    <a:pt x="762228" y="129705"/>
                  </a:lnTo>
                  <a:lnTo>
                    <a:pt x="742086" y="144132"/>
                  </a:lnTo>
                  <a:lnTo>
                    <a:pt x="725690" y="164249"/>
                  </a:lnTo>
                  <a:lnTo>
                    <a:pt x="725690" y="0"/>
                  </a:lnTo>
                  <a:lnTo>
                    <a:pt x="621360" y="0"/>
                  </a:lnTo>
                  <a:lnTo>
                    <a:pt x="621360" y="489826"/>
                  </a:lnTo>
                  <a:lnTo>
                    <a:pt x="725690" y="489826"/>
                  </a:lnTo>
                  <a:lnTo>
                    <a:pt x="725690" y="284734"/>
                  </a:lnTo>
                  <a:lnTo>
                    <a:pt x="726770" y="262610"/>
                  </a:lnTo>
                  <a:lnTo>
                    <a:pt x="742696" y="221716"/>
                  </a:lnTo>
                  <a:lnTo>
                    <a:pt x="777278" y="207137"/>
                  </a:lnTo>
                  <a:lnTo>
                    <a:pt x="785926" y="207137"/>
                  </a:lnTo>
                  <a:lnTo>
                    <a:pt x="810806" y="243814"/>
                  </a:lnTo>
                  <a:lnTo>
                    <a:pt x="812266" y="284734"/>
                  </a:lnTo>
                  <a:lnTo>
                    <a:pt x="812266" y="489826"/>
                  </a:lnTo>
                  <a:lnTo>
                    <a:pt x="919670" y="489826"/>
                  </a:lnTo>
                  <a:lnTo>
                    <a:pt x="919670" y="250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91" name="Google Shape;391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33358" y="9187026"/>
              <a:ext cx="2211066" cy="13213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2" name="Google Shape;392;p20"/>
          <p:cNvSpPr txBox="1"/>
          <p:nvPr>
            <p:ph idx="1" type="subTitle"/>
          </p:nvPr>
        </p:nvSpPr>
        <p:spPr>
          <a:xfrm>
            <a:off x="908050" y="2451075"/>
            <a:ext cx="15849600" cy="6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</a:pPr>
            <a:r>
              <a:rPr lang="en-US" sz="3600">
                <a:solidFill>
                  <a:srgbClr val="FFFFFF"/>
                </a:solidFill>
              </a:rPr>
              <a:t>National Geographic </a:t>
            </a:r>
            <a:endParaRPr sz="3600">
              <a:solidFill>
                <a:srgbClr val="FFFFFF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</a:pPr>
            <a:r>
              <a:rPr lang="en-US" sz="3600">
                <a:solidFill>
                  <a:srgbClr val="FFFFFF"/>
                </a:solidFill>
              </a:rPr>
              <a:t>https://education.nationalgeographic.org/resource/grain/ </a:t>
            </a:r>
            <a:endParaRPr sz="3600">
              <a:solidFill>
                <a:srgbClr val="FFFFFF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</a:pPr>
            <a:r>
              <a:rPr lang="en-US" sz="3600">
                <a:solidFill>
                  <a:srgbClr val="FFFFFF"/>
                </a:solidFill>
              </a:rPr>
              <a:t>Wheat Foods Council </a:t>
            </a:r>
            <a:endParaRPr sz="3600">
              <a:solidFill>
                <a:srgbClr val="FFFFFF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</a:pPr>
            <a:r>
              <a:rPr lang="en-US" sz="3600">
                <a:solidFill>
                  <a:srgbClr val="FFFFFF"/>
                </a:solidFill>
              </a:rPr>
              <a:t>https://www.wheatfoods.org/wp-content/uploads/2024/03/What-Is-Wheat-1.jpg </a:t>
            </a:r>
            <a:endParaRPr sz="3600">
              <a:solidFill>
                <a:srgbClr val="FFFFFF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</a:pPr>
            <a:r>
              <a:rPr lang="en-US" sz="3600">
                <a:solidFill>
                  <a:srgbClr val="FFFFFF"/>
                </a:solidFill>
              </a:rPr>
              <a:t>U.S. Wheat Associates </a:t>
            </a:r>
            <a:endParaRPr sz="3600">
              <a:solidFill>
                <a:srgbClr val="FFFFFF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</a:pPr>
            <a:r>
              <a:rPr lang="en-US" sz="3600">
                <a:solidFill>
                  <a:srgbClr val="FFFFFF"/>
                </a:solidFill>
              </a:rPr>
              <a:t>https://uswheat.org/working-with-buyers/wheat-classes/</a:t>
            </a:r>
            <a:endParaRPr sz="3600">
              <a:solidFill>
                <a:srgbClr val="FFFFFF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</a:pPr>
            <a:r>
              <a:rPr lang="en-US" sz="3600">
                <a:solidFill>
                  <a:srgbClr val="FFFFFF"/>
                </a:solidFill>
              </a:rPr>
              <a:t>Wheat Foods Council </a:t>
            </a:r>
            <a:endParaRPr sz="3600">
              <a:solidFill>
                <a:srgbClr val="FFFFFF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</a:pPr>
            <a:r>
              <a:rPr lang="en-US" sz="3600">
                <a:solidFill>
                  <a:srgbClr val="FFFFFF"/>
                </a:solidFill>
              </a:rPr>
              <a:t>https://www.wheatfoods.org/wheat-101/classes-of-wheat/ </a:t>
            </a:r>
            <a:endParaRPr sz="3600">
              <a:solidFill>
                <a:srgbClr val="FFFFFF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</a:pPr>
            <a:r>
              <a:rPr lang="en-US" sz="3600">
                <a:solidFill>
                  <a:srgbClr val="FFFFFF"/>
                </a:solidFill>
              </a:rPr>
              <a:t>USDA's National Agricultural Statistics Service Texas Field Office</a:t>
            </a:r>
            <a:endParaRPr sz="3600">
              <a:solidFill>
                <a:srgbClr val="FFFFFF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</a:pPr>
            <a:r>
              <a:rPr lang="en-US" sz="3600">
                <a:solidFill>
                  <a:srgbClr val="FFFFFF"/>
                </a:solidFill>
              </a:rPr>
              <a:t>https://www.nass.usda.gov/Statistics_by_State/Texas/Publications/County_Estimates/ce_maps/ce_whea.php 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01041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>
            <p:ph type="ctrTitle"/>
          </p:nvPr>
        </p:nvSpPr>
        <p:spPr>
          <a:xfrm>
            <a:off x="3015615" y="4807892"/>
            <a:ext cx="14072870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 About Wheat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38415b93e4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38415b93e4c_0_0"/>
          <p:cNvSpPr txBox="1"/>
          <p:nvPr/>
        </p:nvSpPr>
        <p:spPr>
          <a:xfrm>
            <a:off x="5949550" y="320675"/>
            <a:ext cx="8205000" cy="17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55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Reviewers:</a:t>
            </a:r>
            <a:endParaRPr sz="1155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399" name="Google Shape;399;g38415b93e4c_0_0"/>
          <p:cNvGrpSpPr/>
          <p:nvPr/>
        </p:nvGrpSpPr>
        <p:grpSpPr>
          <a:xfrm>
            <a:off x="17133358" y="9187026"/>
            <a:ext cx="2211066" cy="1321398"/>
            <a:chOff x="17133358" y="9187026"/>
            <a:chExt cx="2211066" cy="1321398"/>
          </a:xfrm>
        </p:grpSpPr>
        <p:sp>
          <p:nvSpPr>
            <p:cNvPr id="400" name="Google Shape;400;g38415b93e4c_0_0"/>
            <p:cNvSpPr/>
            <p:nvPr/>
          </p:nvSpPr>
          <p:spPr>
            <a:xfrm>
              <a:off x="17247565" y="10010641"/>
              <a:ext cx="920115" cy="490220"/>
            </a:xfrm>
            <a:custGeom>
              <a:rect b="b" l="l" r="r" t="t"/>
              <a:pathLst>
                <a:path extrusionOk="0" h="490220" w="920115">
                  <a:moveTo>
                    <a:pt x="600659" y="0"/>
                  </a:moveTo>
                  <a:lnTo>
                    <a:pt x="504952" y="0"/>
                  </a:lnTo>
                  <a:lnTo>
                    <a:pt x="435457" y="312801"/>
                  </a:lnTo>
                  <a:lnTo>
                    <a:pt x="404622" y="182549"/>
                  </a:lnTo>
                  <a:lnTo>
                    <a:pt x="361403" y="0"/>
                  </a:lnTo>
                  <a:lnTo>
                    <a:pt x="256057" y="0"/>
                  </a:lnTo>
                  <a:lnTo>
                    <a:pt x="184543" y="313385"/>
                  </a:lnTo>
                  <a:lnTo>
                    <a:pt x="180784" y="297611"/>
                  </a:lnTo>
                  <a:lnTo>
                    <a:pt x="116928" y="0"/>
                  </a:lnTo>
                  <a:lnTo>
                    <a:pt x="0" y="0"/>
                  </a:lnTo>
                  <a:lnTo>
                    <a:pt x="119748" y="489826"/>
                  </a:lnTo>
                  <a:lnTo>
                    <a:pt x="230263" y="489826"/>
                  </a:lnTo>
                  <a:lnTo>
                    <a:pt x="270192" y="313385"/>
                  </a:lnTo>
                  <a:lnTo>
                    <a:pt x="299796" y="182549"/>
                  </a:lnTo>
                  <a:lnTo>
                    <a:pt x="372567" y="489826"/>
                  </a:lnTo>
                  <a:lnTo>
                    <a:pt x="482955" y="489826"/>
                  </a:lnTo>
                  <a:lnTo>
                    <a:pt x="525500" y="312801"/>
                  </a:lnTo>
                  <a:lnTo>
                    <a:pt x="600659" y="0"/>
                  </a:lnTo>
                  <a:close/>
                </a:path>
                <a:path extrusionOk="0" h="490220" w="920115">
                  <a:moveTo>
                    <a:pt x="919670" y="250380"/>
                  </a:moveTo>
                  <a:lnTo>
                    <a:pt x="917117" y="207733"/>
                  </a:lnTo>
                  <a:lnTo>
                    <a:pt x="903452" y="164274"/>
                  </a:lnTo>
                  <a:lnTo>
                    <a:pt x="874001" y="134416"/>
                  </a:lnTo>
                  <a:lnTo>
                    <a:pt x="830567" y="119113"/>
                  </a:lnTo>
                  <a:lnTo>
                    <a:pt x="813625" y="118084"/>
                  </a:lnTo>
                  <a:lnTo>
                    <a:pt x="786091" y="121005"/>
                  </a:lnTo>
                  <a:lnTo>
                    <a:pt x="762228" y="129705"/>
                  </a:lnTo>
                  <a:lnTo>
                    <a:pt x="742086" y="144132"/>
                  </a:lnTo>
                  <a:lnTo>
                    <a:pt x="725690" y="164249"/>
                  </a:lnTo>
                  <a:lnTo>
                    <a:pt x="725690" y="0"/>
                  </a:lnTo>
                  <a:lnTo>
                    <a:pt x="621360" y="0"/>
                  </a:lnTo>
                  <a:lnTo>
                    <a:pt x="621360" y="489826"/>
                  </a:lnTo>
                  <a:lnTo>
                    <a:pt x="725690" y="489826"/>
                  </a:lnTo>
                  <a:lnTo>
                    <a:pt x="725690" y="284734"/>
                  </a:lnTo>
                  <a:lnTo>
                    <a:pt x="726770" y="262610"/>
                  </a:lnTo>
                  <a:lnTo>
                    <a:pt x="742696" y="221716"/>
                  </a:lnTo>
                  <a:lnTo>
                    <a:pt x="777278" y="207137"/>
                  </a:lnTo>
                  <a:lnTo>
                    <a:pt x="785926" y="207137"/>
                  </a:lnTo>
                  <a:lnTo>
                    <a:pt x="810806" y="243814"/>
                  </a:lnTo>
                  <a:lnTo>
                    <a:pt x="812266" y="284734"/>
                  </a:lnTo>
                  <a:lnTo>
                    <a:pt x="812266" y="489826"/>
                  </a:lnTo>
                  <a:lnTo>
                    <a:pt x="919670" y="489826"/>
                  </a:lnTo>
                  <a:lnTo>
                    <a:pt x="919670" y="250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01" name="Google Shape;401;g38415b93e4c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33358" y="9187026"/>
              <a:ext cx="2211066" cy="13213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2" name="Google Shape;402;g38415b93e4c_0_0"/>
          <p:cNvSpPr txBox="1"/>
          <p:nvPr>
            <p:ph idx="1" type="subTitle"/>
          </p:nvPr>
        </p:nvSpPr>
        <p:spPr>
          <a:xfrm>
            <a:off x="908050" y="2451075"/>
            <a:ext cx="17787000" cy="6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-US" sz="3600">
                <a:latin typeface="Oswald"/>
                <a:ea typeface="Oswald"/>
                <a:cs typeface="Oswald"/>
                <a:sym typeface="Oswald"/>
              </a:rPr>
              <a:t>Ben Scholz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</a:pPr>
            <a:r>
              <a:rPr b="0"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Wheat Farmer &amp; Texas Wheat Producers Board Director</a:t>
            </a:r>
            <a:endParaRPr b="0"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-US" sz="3600">
                <a:latin typeface="Oswald"/>
                <a:ea typeface="Oswald"/>
                <a:cs typeface="Oswald"/>
                <a:sym typeface="Oswald"/>
              </a:rPr>
              <a:t>Jordan Trees Waddle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Char char="○"/>
            </a:pPr>
            <a:r>
              <a:rPr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Agricultural Science Teacher, Medina Valley High School, Medina Valley ISD</a:t>
            </a:r>
            <a:endParaRPr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-US" sz="3600">
                <a:latin typeface="Oswald"/>
                <a:ea typeface="Oswald"/>
                <a:cs typeface="Oswald"/>
                <a:sym typeface="Oswald"/>
              </a:rPr>
              <a:t>Kyle Miller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</a:pPr>
            <a:r>
              <a:rPr b="0"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Family &amp; Consumer Science Teacher, Mackenzie Middle School, L</a:t>
            </a:r>
            <a:r>
              <a:rPr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ubbock ISD</a:t>
            </a:r>
            <a:endParaRPr b="0"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-US" sz="3600">
                <a:latin typeface="Oswald"/>
                <a:ea typeface="Oswald"/>
                <a:cs typeface="Oswald"/>
                <a:sym typeface="Oswald"/>
              </a:rPr>
              <a:t>Rhonda Cantrell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</a:pPr>
            <a:r>
              <a:rPr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Retired Elementary Teacher, Texline ISD</a:t>
            </a:r>
            <a:endParaRPr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-US" sz="3600">
                <a:latin typeface="Oswald"/>
                <a:ea typeface="Oswald"/>
                <a:cs typeface="Oswald"/>
                <a:sym typeface="Oswald"/>
              </a:rPr>
              <a:t>Dr. Calvin Trostle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Char char="○"/>
            </a:pPr>
            <a:r>
              <a:rPr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Professor &amp; Extension Agronomist, Texas A&amp;M AgriLife Extension Service</a:t>
            </a:r>
            <a:endParaRPr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-US" sz="3600">
                <a:latin typeface="Oswald"/>
                <a:ea typeface="Oswald"/>
                <a:cs typeface="Oswald"/>
                <a:sym typeface="Oswald"/>
              </a:rPr>
              <a:t>Cater Wands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</a:pPr>
            <a:r>
              <a:rPr b="0"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Manager of Technical Sales, Miller Milling</a:t>
            </a:r>
            <a:endParaRPr b="0"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3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97" name="Google Shape;97;p3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99" name="Google Shape;99;p3"/>
          <p:cNvSpPr txBox="1"/>
          <p:nvPr>
            <p:ph type="title"/>
          </p:nvPr>
        </p:nvSpPr>
        <p:spPr>
          <a:xfrm>
            <a:off x="1631230" y="788036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Wheat?</a:t>
            </a:r>
            <a:endParaRPr/>
          </a:p>
        </p:txBody>
      </p:sp>
      <p:sp>
        <p:nvSpPr>
          <p:cNvPr id="100" name="Google Shape;100;p3"/>
          <p:cNvSpPr txBox="1"/>
          <p:nvPr>
            <p:ph idx="2" type="body"/>
          </p:nvPr>
        </p:nvSpPr>
        <p:spPr>
          <a:xfrm>
            <a:off x="992504" y="2601149"/>
            <a:ext cx="10507200" cy="76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Wheat is an ancient cereal grain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 and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is a staple food worldwide.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</a:pPr>
            <a:r>
              <a:rPr lang="en-US"/>
              <a:t>- Cereal grains are edible grasses, such as wheat, rice, corn, oats, barley, rye, sorghum (milo) and millet.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 </a:t>
            </a:r>
            <a:endParaRPr/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Wheat is the main food grain produced in the U.S. It is grown in more than 40 states across the country.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Most of the wheat grown in the U.S. is used for flour, but wheat has many other uses, including non-food products for human use and feed for livestock. 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Wheat is known as one of the most sustainable crops because of its water and nitrogen efficiency.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1" name="Google Shape;101;p3" title="1DCBC266-73C5-41A0-8C6B-F24ABED10972_1_105_c.jpeg"/>
          <p:cNvPicPr preferRelativeResize="0"/>
          <p:nvPr/>
        </p:nvPicPr>
        <p:blipFill rotWithShape="1">
          <a:blip r:embed="rId3">
            <a:alphaModFix/>
          </a:blip>
          <a:srcRect b="0" l="22636" r="25479" t="0"/>
          <a:stretch/>
        </p:blipFill>
        <p:spPr>
          <a:xfrm>
            <a:off x="12726550" y="2330800"/>
            <a:ext cx="6590600" cy="846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12973850" y="10799177"/>
            <a:ext cx="609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Mature wheat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4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108" name="Google Shape;108;p4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10" name="Google Shape;110;p4"/>
          <p:cNvSpPr txBox="1"/>
          <p:nvPr>
            <p:ph type="title"/>
          </p:nvPr>
        </p:nvSpPr>
        <p:spPr>
          <a:xfrm>
            <a:off x="1631230" y="788036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Wheat in Texas</a:t>
            </a:r>
            <a:endParaRPr/>
          </a:p>
        </p:txBody>
      </p:sp>
      <p:sp>
        <p:nvSpPr>
          <p:cNvPr id="111" name="Google Shape;111;p4"/>
          <p:cNvSpPr txBox="1"/>
          <p:nvPr>
            <p:ph idx="2" type="body"/>
          </p:nvPr>
        </p:nvSpPr>
        <p:spPr>
          <a:xfrm>
            <a:off x="689275" y="2396925"/>
            <a:ext cx="10454100" cy="87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Texas is one of the top producing wheat states in the U.S.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</a:pPr>
            <a:r>
              <a:rPr lang="en-US"/>
              <a:t>- In 2025, Texas ranked 3rd in the nation for number of acres planted and 7th for bushels produced.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About 60% of the wheat grown in Texas is grazed by cattle or harvested for wheat silage (sometimes called wheatlage). 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Of the other 40% of wheat grown in Texas, half is consumed in the U.S, while the other half is sold internationally.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85% of the wheat grown in Texas is hard red winter (HRW) wheat, 10% is soft red winter (SRW) wheat and 5% is other types, including hard red spring (HRS) and white wheats.</a:t>
            </a:r>
            <a:endParaRPr/>
          </a:p>
        </p:txBody>
      </p:sp>
      <p:pic>
        <p:nvPicPr>
          <p:cNvPr id="112" name="Google Shape;112;p4" title="dsc_0558_19137811930_o.jpg"/>
          <p:cNvPicPr preferRelativeResize="0"/>
          <p:nvPr/>
        </p:nvPicPr>
        <p:blipFill rotWithShape="1">
          <a:blip r:embed="rId3">
            <a:alphaModFix/>
          </a:blip>
          <a:srcRect b="0" l="20051" r="0" t="0"/>
          <a:stretch/>
        </p:blipFill>
        <p:spPr>
          <a:xfrm>
            <a:off x="11424063" y="3017800"/>
            <a:ext cx="8333225" cy="694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12542675" y="9964852"/>
            <a:ext cx="609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HRW wheat being harvested in Texas.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g3841c6dfc47_0_10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119" name="Google Shape;119;g3841c6dfc47_0_10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20" name="Google Shape;120;g3841c6dfc47_0_10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21" name="Google Shape;121;g3841c6dfc47_0_10"/>
          <p:cNvSpPr txBox="1"/>
          <p:nvPr>
            <p:ph type="title"/>
          </p:nvPr>
        </p:nvSpPr>
        <p:spPr>
          <a:xfrm>
            <a:off x="1631230" y="788036"/>
            <a:ext cx="80301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Wheat in Texas</a:t>
            </a:r>
            <a:endParaRPr/>
          </a:p>
        </p:txBody>
      </p:sp>
      <p:pic>
        <p:nvPicPr>
          <p:cNvPr id="122" name="Google Shape;122;g3841c6dfc47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7025" y="2274105"/>
            <a:ext cx="13370056" cy="891119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3841c6dfc47_0_10"/>
          <p:cNvSpPr txBox="1"/>
          <p:nvPr/>
        </p:nvSpPr>
        <p:spPr>
          <a:xfrm>
            <a:off x="12868325" y="10420000"/>
            <a:ext cx="72360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3333"/>
                </a:solidFill>
              </a:rPr>
              <a:t>Image Source: USDA's National Agricultural Statistics Service</a:t>
            </a:r>
            <a:endParaRPr sz="18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3333"/>
                </a:solidFill>
              </a:rPr>
              <a:t>Texas Field Office</a:t>
            </a:r>
            <a:endParaRPr sz="18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523E2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4" name="Google Shape;124;g3841c6dfc47_0_10"/>
          <p:cNvSpPr txBox="1"/>
          <p:nvPr/>
        </p:nvSpPr>
        <p:spPr>
          <a:xfrm>
            <a:off x="164250" y="8514724"/>
            <a:ext cx="87585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523E2D"/>
                </a:solidFill>
                <a:latin typeface="Oswald"/>
                <a:ea typeface="Oswald"/>
                <a:cs typeface="Oswald"/>
                <a:sym typeface="Oswald"/>
              </a:rPr>
              <a:t>Most wheat grown in Texas is Hard Red Winter Wheat, but farmers in the Blackland Prairies region primarily grow Soft Red Winter Wheat. </a:t>
            </a:r>
            <a:endParaRPr sz="3400">
              <a:solidFill>
                <a:srgbClr val="523E2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523E2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523E2D"/>
                </a:solidFill>
                <a:latin typeface="Oswald"/>
                <a:ea typeface="Oswald"/>
                <a:cs typeface="Oswald"/>
                <a:sym typeface="Oswald"/>
              </a:rPr>
              <a:t>Note: 1 bushel = 60 pounds. </a:t>
            </a:r>
            <a:endParaRPr sz="3400">
              <a:solidFill>
                <a:srgbClr val="523E2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5" name="Google Shape;125;g3841c6dfc47_0_10"/>
          <p:cNvSpPr/>
          <p:nvPr/>
        </p:nvSpPr>
        <p:spPr>
          <a:xfrm>
            <a:off x="5845475" y="3314175"/>
            <a:ext cx="1095900" cy="46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01041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7"/>
          <p:cNvSpPr txBox="1"/>
          <p:nvPr>
            <p:ph type="ctrTitle"/>
          </p:nvPr>
        </p:nvSpPr>
        <p:spPr>
          <a:xfrm>
            <a:off x="3015615" y="4807892"/>
            <a:ext cx="14073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Types of Wheat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2295" y="1989461"/>
            <a:ext cx="8598050" cy="9319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6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138" name="Google Shape;138;p6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40" name="Google Shape;140;p6"/>
          <p:cNvSpPr txBox="1"/>
          <p:nvPr>
            <p:ph type="title"/>
          </p:nvPr>
        </p:nvSpPr>
        <p:spPr>
          <a:xfrm>
            <a:off x="1631230" y="788036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Wheat Classes</a:t>
            </a:r>
            <a:endParaRPr/>
          </a:p>
        </p:txBody>
      </p:sp>
      <p:sp>
        <p:nvSpPr>
          <p:cNvPr id="141" name="Google Shape;141;p6"/>
          <p:cNvSpPr txBox="1"/>
          <p:nvPr>
            <p:ph idx="2" type="body"/>
          </p:nvPr>
        </p:nvSpPr>
        <p:spPr>
          <a:xfrm>
            <a:off x="992500" y="2601150"/>
            <a:ext cx="10853100" cy="77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There are six main types, or classes, of wheat grown in the United States. 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Each type (or class) has different properties, purposes, kernel color and growing region/season. 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The different classes of wheat are used to make different types of flour. 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There are hundreds of varieties, but they all fit into the six classes. 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A farmer chooses which variety to plant based on geography, moisture, temperature, soil type and market opportunity.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5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147" name="Google Shape;147;p5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49" name="Google Shape;149;p5"/>
          <p:cNvSpPr txBox="1"/>
          <p:nvPr>
            <p:ph type="title"/>
          </p:nvPr>
        </p:nvSpPr>
        <p:spPr>
          <a:xfrm>
            <a:off x="1631230" y="788036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Wheat Family Tree</a:t>
            </a:r>
            <a:endParaRPr/>
          </a:p>
        </p:txBody>
      </p:sp>
      <p:sp>
        <p:nvSpPr>
          <p:cNvPr id="150" name="Google Shape;150;p5"/>
          <p:cNvSpPr/>
          <p:nvPr/>
        </p:nvSpPr>
        <p:spPr>
          <a:xfrm>
            <a:off x="8756650" y="2987675"/>
            <a:ext cx="2590800" cy="1219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Wheat Class</a:t>
            </a:r>
            <a:endParaRPr/>
          </a:p>
        </p:txBody>
      </p:sp>
      <p:sp>
        <p:nvSpPr>
          <p:cNvPr id="151" name="Google Shape;151;p5"/>
          <p:cNvSpPr/>
          <p:nvPr/>
        </p:nvSpPr>
        <p:spPr>
          <a:xfrm>
            <a:off x="450344" y="5675867"/>
            <a:ext cx="2267712" cy="12161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Hard Red Winter</a:t>
            </a:r>
            <a:endParaRPr/>
          </a:p>
        </p:txBody>
      </p:sp>
      <p:sp>
        <p:nvSpPr>
          <p:cNvPr id="152" name="Google Shape;152;p5"/>
          <p:cNvSpPr/>
          <p:nvPr/>
        </p:nvSpPr>
        <p:spPr>
          <a:xfrm>
            <a:off x="7066018" y="5654675"/>
            <a:ext cx="2267712" cy="12161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Hard Red Spring</a:t>
            </a:r>
            <a:endParaRPr/>
          </a:p>
        </p:txBody>
      </p:sp>
      <p:sp>
        <p:nvSpPr>
          <p:cNvPr id="153" name="Google Shape;153;p5"/>
          <p:cNvSpPr/>
          <p:nvPr/>
        </p:nvSpPr>
        <p:spPr>
          <a:xfrm>
            <a:off x="3593312" y="5654675"/>
            <a:ext cx="2267712" cy="12161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Soft Red Winter</a:t>
            </a:r>
            <a:endParaRPr/>
          </a:p>
        </p:txBody>
      </p:sp>
      <p:sp>
        <p:nvSpPr>
          <p:cNvPr id="154" name="Google Shape;154;p5"/>
          <p:cNvSpPr/>
          <p:nvPr/>
        </p:nvSpPr>
        <p:spPr>
          <a:xfrm>
            <a:off x="10538724" y="5654675"/>
            <a:ext cx="2267712" cy="12161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Durum</a:t>
            </a:r>
            <a:endParaRPr/>
          </a:p>
        </p:txBody>
      </p:sp>
      <p:sp>
        <p:nvSpPr>
          <p:cNvPr id="155" name="Google Shape;155;p5"/>
          <p:cNvSpPr/>
          <p:nvPr/>
        </p:nvSpPr>
        <p:spPr>
          <a:xfrm>
            <a:off x="14011430" y="5654675"/>
            <a:ext cx="2267712" cy="12161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Hard White</a:t>
            </a:r>
            <a:endParaRPr/>
          </a:p>
        </p:txBody>
      </p:sp>
      <p:sp>
        <p:nvSpPr>
          <p:cNvPr id="156" name="Google Shape;156;p5"/>
          <p:cNvSpPr/>
          <p:nvPr/>
        </p:nvSpPr>
        <p:spPr>
          <a:xfrm>
            <a:off x="17269866" y="5654675"/>
            <a:ext cx="2267712" cy="12161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Soft White</a:t>
            </a:r>
            <a:endParaRPr/>
          </a:p>
        </p:txBody>
      </p:sp>
      <p:cxnSp>
        <p:nvCxnSpPr>
          <p:cNvPr id="157" name="Google Shape;157;p5"/>
          <p:cNvCxnSpPr/>
          <p:nvPr/>
        </p:nvCxnSpPr>
        <p:spPr>
          <a:xfrm flipH="1">
            <a:off x="1631230" y="3597275"/>
            <a:ext cx="7034401" cy="1828800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8" name="Google Shape;158;p5"/>
          <p:cNvCxnSpPr/>
          <p:nvPr/>
        </p:nvCxnSpPr>
        <p:spPr>
          <a:xfrm>
            <a:off x="11469064" y="3577781"/>
            <a:ext cx="6934658" cy="184829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9" name="Google Shape;159;p5"/>
          <p:cNvCxnSpPr/>
          <p:nvPr/>
        </p:nvCxnSpPr>
        <p:spPr>
          <a:xfrm flipH="1">
            <a:off x="4958814" y="4206875"/>
            <a:ext cx="3797836" cy="1219200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0" name="Google Shape;160;p5"/>
          <p:cNvCxnSpPr/>
          <p:nvPr/>
        </p:nvCxnSpPr>
        <p:spPr>
          <a:xfrm>
            <a:off x="11438469" y="4206875"/>
            <a:ext cx="3706815" cy="1198008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1" name="Google Shape;161;p5"/>
          <p:cNvCxnSpPr/>
          <p:nvPr/>
        </p:nvCxnSpPr>
        <p:spPr>
          <a:xfrm flipH="1">
            <a:off x="8213939" y="4290090"/>
            <a:ext cx="1450710" cy="1135985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2" name="Google Shape;162;p5"/>
          <p:cNvCxnSpPr/>
          <p:nvPr/>
        </p:nvCxnSpPr>
        <p:spPr>
          <a:xfrm>
            <a:off x="10452007" y="4290090"/>
            <a:ext cx="1220573" cy="1135985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3" name="Google Shape;163;p5"/>
          <p:cNvCxnSpPr/>
          <p:nvPr/>
        </p:nvCxnSpPr>
        <p:spPr>
          <a:xfrm>
            <a:off x="1576078" y="7001961"/>
            <a:ext cx="0" cy="101491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4" name="Google Shape;164;p5"/>
          <p:cNvCxnSpPr/>
          <p:nvPr/>
        </p:nvCxnSpPr>
        <p:spPr>
          <a:xfrm>
            <a:off x="4673658" y="7001961"/>
            <a:ext cx="0" cy="101491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5" name="Google Shape;165;p5"/>
          <p:cNvCxnSpPr/>
          <p:nvPr/>
        </p:nvCxnSpPr>
        <p:spPr>
          <a:xfrm>
            <a:off x="8198677" y="7001961"/>
            <a:ext cx="0" cy="101491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6" name="Google Shape;166;p5"/>
          <p:cNvCxnSpPr/>
          <p:nvPr/>
        </p:nvCxnSpPr>
        <p:spPr>
          <a:xfrm>
            <a:off x="11678584" y="7001961"/>
            <a:ext cx="0" cy="101491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7" name="Google Shape;167;p5"/>
          <p:cNvCxnSpPr/>
          <p:nvPr/>
        </p:nvCxnSpPr>
        <p:spPr>
          <a:xfrm>
            <a:off x="15145284" y="7001961"/>
            <a:ext cx="0" cy="101491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8" name="Google Shape;168;p5"/>
          <p:cNvCxnSpPr/>
          <p:nvPr/>
        </p:nvCxnSpPr>
        <p:spPr>
          <a:xfrm>
            <a:off x="18388460" y="7001961"/>
            <a:ext cx="0" cy="101491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Hard red winter wheat kernels." id="169" name="Google Shape;169;p5"/>
          <p:cNvPicPr preferRelativeResize="0"/>
          <p:nvPr/>
        </p:nvPicPr>
        <p:blipFill rotWithShape="1">
          <a:blip r:embed="rId3">
            <a:alphaModFix/>
          </a:blip>
          <a:srcRect b="0" l="27411" r="29406" t="2524"/>
          <a:stretch/>
        </p:blipFill>
        <p:spPr>
          <a:xfrm rot="5400000">
            <a:off x="767402" y="7772986"/>
            <a:ext cx="1633596" cy="27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"/>
          <p:cNvSpPr txBox="1"/>
          <p:nvPr/>
        </p:nvSpPr>
        <p:spPr>
          <a:xfrm>
            <a:off x="280675" y="9972625"/>
            <a:ext cx="25908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HRW Varieties</a:t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Hard red spring kernels" id="171" name="Google Shape;171;p5"/>
          <p:cNvPicPr preferRelativeResize="0"/>
          <p:nvPr/>
        </p:nvPicPr>
        <p:blipFill rotWithShape="1">
          <a:blip r:embed="rId4">
            <a:alphaModFix/>
          </a:blip>
          <a:srcRect b="0" l="25858" r="24086" t="0"/>
          <a:stretch/>
        </p:blipFill>
        <p:spPr>
          <a:xfrm rot="5400000">
            <a:off x="7337084" y="7889263"/>
            <a:ext cx="1723178" cy="258190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"/>
          <p:cNvSpPr txBox="1"/>
          <p:nvPr/>
        </p:nvSpPr>
        <p:spPr>
          <a:xfrm>
            <a:off x="3378250" y="9972625"/>
            <a:ext cx="25908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SRW Varieties</a:t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Soft red winter kernels&#10;" id="173" name="Google Shape;173;p5"/>
          <p:cNvPicPr preferRelativeResize="0"/>
          <p:nvPr/>
        </p:nvPicPr>
        <p:blipFill rotWithShape="1">
          <a:blip r:embed="rId5">
            <a:alphaModFix/>
          </a:blip>
          <a:srcRect b="0" l="28187" r="27871" t="13636"/>
          <a:stretch/>
        </p:blipFill>
        <p:spPr>
          <a:xfrm rot="5400000">
            <a:off x="3787475" y="7688414"/>
            <a:ext cx="1772351" cy="2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"/>
          <p:cNvSpPr txBox="1"/>
          <p:nvPr/>
        </p:nvSpPr>
        <p:spPr>
          <a:xfrm>
            <a:off x="6698675" y="9972625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HRS</a:t>
            </a: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Varieties</a:t>
            </a:r>
            <a:endParaRPr/>
          </a:p>
        </p:txBody>
      </p:sp>
      <p:sp>
        <p:nvSpPr>
          <p:cNvPr id="175" name="Google Shape;175;p5"/>
          <p:cNvSpPr txBox="1"/>
          <p:nvPr/>
        </p:nvSpPr>
        <p:spPr>
          <a:xfrm>
            <a:off x="10172575" y="9972625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Durum</a:t>
            </a: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Varieties</a:t>
            </a:r>
            <a:endParaRPr/>
          </a:p>
        </p:txBody>
      </p:sp>
      <p:sp>
        <p:nvSpPr>
          <p:cNvPr id="176" name="Google Shape;176;p5"/>
          <p:cNvSpPr txBox="1"/>
          <p:nvPr/>
        </p:nvSpPr>
        <p:spPr>
          <a:xfrm>
            <a:off x="13646475" y="1004180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HW</a:t>
            </a: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Varieties</a:t>
            </a:r>
            <a:endParaRPr/>
          </a:p>
        </p:txBody>
      </p:sp>
      <p:sp>
        <p:nvSpPr>
          <p:cNvPr id="177" name="Google Shape;177;p5"/>
          <p:cNvSpPr txBox="1"/>
          <p:nvPr/>
        </p:nvSpPr>
        <p:spPr>
          <a:xfrm>
            <a:off x="16903725" y="9972625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SW</a:t>
            </a: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Varieties</a:t>
            </a:r>
            <a:endParaRPr/>
          </a:p>
        </p:txBody>
      </p:sp>
      <p:pic>
        <p:nvPicPr>
          <p:cNvPr descr="Durum wheat kernels&#10;" id="178" name="Google Shape;178;p5"/>
          <p:cNvPicPr preferRelativeResize="0"/>
          <p:nvPr/>
        </p:nvPicPr>
        <p:blipFill rotWithShape="1">
          <a:blip r:embed="rId6">
            <a:alphaModFix/>
          </a:blip>
          <a:srcRect b="0" l="20813" r="27114" t="0"/>
          <a:stretch/>
        </p:blipFill>
        <p:spPr>
          <a:xfrm rot="5400000">
            <a:off x="10689148" y="7715009"/>
            <a:ext cx="1966849" cy="2832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rd white wheat kernels" id="179" name="Google Shape;179;p5"/>
          <p:cNvPicPr preferRelativeResize="0"/>
          <p:nvPr/>
        </p:nvPicPr>
        <p:blipFill rotWithShape="1">
          <a:blip r:embed="rId7">
            <a:alphaModFix/>
          </a:blip>
          <a:srcRect b="0" l="22126" r="31660" t="0"/>
          <a:stretch/>
        </p:blipFill>
        <p:spPr>
          <a:xfrm rot="5400000">
            <a:off x="14256650" y="7590523"/>
            <a:ext cx="1959022" cy="31793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ft white wheat kernels" id="180" name="Google Shape;180;p5"/>
          <p:cNvPicPr preferRelativeResize="0"/>
          <p:nvPr/>
        </p:nvPicPr>
        <p:blipFill rotWithShape="1">
          <a:blip r:embed="rId8">
            <a:alphaModFix/>
          </a:blip>
          <a:srcRect b="0" l="25861" r="33931" t="19263"/>
          <a:stretch/>
        </p:blipFill>
        <p:spPr>
          <a:xfrm rot="5400000">
            <a:off x="17483151" y="7608289"/>
            <a:ext cx="1841152" cy="277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Texas Wheat">
      <a:dk1>
        <a:srgbClr val="533F2E"/>
      </a:dk1>
      <a:lt1>
        <a:srgbClr val="FFFFFF"/>
      </a:lt1>
      <a:dk2>
        <a:srgbClr val="618E3E"/>
      </a:dk2>
      <a:lt2>
        <a:srgbClr val="E9E3DD"/>
      </a:lt2>
      <a:accent1>
        <a:srgbClr val="89B843"/>
      </a:accent1>
      <a:accent2>
        <a:srgbClr val="7BC1D3"/>
      </a:accent2>
      <a:accent3>
        <a:srgbClr val="003759"/>
      </a:accent3>
      <a:accent4>
        <a:srgbClr val="FFB233"/>
      </a:accent4>
      <a:accent5>
        <a:srgbClr val="636466"/>
      </a:accent5>
      <a:accent6>
        <a:srgbClr val="E9E3DD"/>
      </a:accent6>
      <a:hlink>
        <a:srgbClr val="618E3E"/>
      </a:hlink>
      <a:folHlink>
        <a:srgbClr val="533F2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Texas Wheat">
      <a:dk1>
        <a:srgbClr val="533F2E"/>
      </a:dk1>
      <a:lt1>
        <a:srgbClr val="FFFFFF"/>
      </a:lt1>
      <a:dk2>
        <a:srgbClr val="618E3E"/>
      </a:dk2>
      <a:lt2>
        <a:srgbClr val="E9E3DD"/>
      </a:lt2>
      <a:accent1>
        <a:srgbClr val="89B843"/>
      </a:accent1>
      <a:accent2>
        <a:srgbClr val="7BC1D3"/>
      </a:accent2>
      <a:accent3>
        <a:srgbClr val="003759"/>
      </a:accent3>
      <a:accent4>
        <a:srgbClr val="FFB233"/>
      </a:accent4>
      <a:accent5>
        <a:srgbClr val="636466"/>
      </a:accent5>
      <a:accent6>
        <a:srgbClr val="E9E3DD"/>
      </a:accent6>
      <a:hlink>
        <a:srgbClr val="618E3E"/>
      </a:hlink>
      <a:folHlink>
        <a:srgbClr val="533F2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2025-04-24T15:33:05Z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2025-04-24T00:00:00Z</vt:filetime>
  </property>
  <property fmtid="{D5CDD505-2E9C-101B-9397-08002B2CF9AE}" pid="3" name="Creator">
    <vt:lpwstr>Adobe InDesign 20.2 (Windows)</vt:lpwstr>
  </property>
  <property fmtid="{D5CDD505-2E9C-101B-9397-08002B2CF9AE}" pid="4" name="LastSaved">
    <vt:filetime>2025-04-24T00:00:00Z</vt:filetime>
  </property>
  <property fmtid="{D5CDD505-2E9C-101B-9397-08002B2CF9AE}" pid="5" name="Producer">
    <vt:lpwstr>Adobe PDF Library 17.0</vt:lpwstr>
  </property>
</Properties>
</file>