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11309350" cx="20104100"/>
  <p:notesSz cx="20104100" cy="11309350"/>
  <p:embeddedFontLst>
    <p:embeddedFont>
      <p:font typeface="Lora"/>
      <p:regular r:id="rId37"/>
      <p:bold r:id="rId38"/>
      <p:italic r:id="rId39"/>
      <p:boldItalic r:id="rId40"/>
    </p:embeddedFont>
    <p:embeddedFont>
      <p:font typeface="Oswald"/>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2" roundtripDataSignature="AMtx7mhw9vfCKcNjTCn5WK2cv23hwNw2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ora-bold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Oswald-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Lora-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Lora-italic.fntdata"/><Relationship Id="rId16" Type="http://schemas.openxmlformats.org/officeDocument/2006/relationships/slide" Target="slides/slide11.xml"/><Relationship Id="rId38" Type="http://schemas.openxmlformats.org/officeDocument/2006/relationships/font" Target="fonts/Lor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9e646eb6cc_0_164: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39e646eb6cc_0_164: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9e646eb6cc_0_14: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39e646eb6cc_0_14: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2: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9e646eb6cc_0_73: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9e646eb6cc_0_73: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9e646eb6cc_0_86: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39e646eb6cc_0_86: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9e646eb6cc_0_97: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39e646eb6cc_0_97: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9e646eb6cc_0_108: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9e646eb6cc_0_108: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9e646eb6cc_0_119: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39e646eb6cc_0_119: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9e646eb6cc_0_130: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39e646eb6cc_0_130: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9e646eb6cc_0_141: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39e646eb6cc_0_141: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9e646eb6cc_0_152: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9e646eb6cc_0_152: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9feb3a2d98_0_0: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9feb3a2d98_0_0: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9feb3a2d98_0_9: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39feb3a2d98_0_9: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9f08265f3e_0_12: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9f08265f3e_0_12: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c4135bef7b_0_11: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3c4135bef7b_0_11: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6: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9e646eb6cc_0_207: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39e646eb6cc_0_207: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c4135bef7b_0_0: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3c4135bef7b_0_0: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9e646eb6cc_0_198: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39e646eb6cc_0_198: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9e646eb6cc_0_25: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39e646eb6cc_0_25: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9f08265f3e_0_0: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39f08265f3e_0_0: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9e646eb6cc_0_188: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39e646eb6cc_0_188: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9e646eb6cc_0_172: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39e646eb6cc_0_172: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spTree>
      <p:nvGrpSpPr>
        <p:cNvPr id="10" name="Shape 10"/>
        <p:cNvGrpSpPr/>
        <p:nvPr/>
      </p:nvGrpSpPr>
      <p:grpSpPr>
        <a:xfrm>
          <a:off x="0" y="0"/>
          <a:ext cx="0" cy="0"/>
          <a:chOff x="0" y="0"/>
          <a:chExt cx="0" cy="0"/>
        </a:xfrm>
      </p:grpSpPr>
      <p:sp>
        <p:nvSpPr>
          <p:cNvPr id="11" name="Google Shape;11;p22"/>
          <p:cNvSpPr txBox="1"/>
          <p:nvPr>
            <p:ph type="ctrTitle"/>
          </p:nvPr>
        </p:nvSpPr>
        <p:spPr>
          <a:xfrm>
            <a:off x="3015615" y="3292118"/>
            <a:ext cx="14072870" cy="1692771"/>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b="1" i="0" sz="11000">
                <a:solidFill>
                  <a:schemeClr val="lt1"/>
                </a:solidFill>
                <a:latin typeface="Lora"/>
                <a:ea typeface="Lora"/>
                <a:cs typeface="Lora"/>
                <a:sym typeface="Lo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p22"/>
          <p:cNvSpPr txBox="1"/>
          <p:nvPr>
            <p:ph idx="1" type="subTitle"/>
          </p:nvPr>
        </p:nvSpPr>
        <p:spPr>
          <a:xfrm>
            <a:off x="3015615" y="7279700"/>
            <a:ext cx="14072870" cy="5847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b="1" i="0" sz="3800">
                <a:solidFill>
                  <a:schemeClr val="lt1"/>
                </a:solidFill>
                <a:latin typeface="Oswald"/>
                <a:ea typeface="Oswald"/>
                <a:cs typeface="Oswald"/>
                <a:sym typeface="Oswa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2"/>
          <p:cNvSpPr txBox="1"/>
          <p:nvPr>
            <p:ph idx="11" type="ftr"/>
          </p:nvPr>
        </p:nvSpPr>
        <p:spPr>
          <a:xfrm>
            <a:off x="6835394" y="10517696"/>
            <a:ext cx="6433312" cy="565467"/>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sz="1800">
                <a:solidFill>
                  <a:srgbClr val="97908C"/>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97908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2"/>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97908C"/>
                </a:solidFill>
              </a:defRPr>
            </a:lvl1pPr>
            <a:lvl2pPr indent="0" lvl="1" algn="r">
              <a:spcBef>
                <a:spcPts val="0"/>
              </a:spcBef>
              <a:buNone/>
              <a:defRPr>
                <a:solidFill>
                  <a:srgbClr val="97908C"/>
                </a:solidFill>
              </a:defRPr>
            </a:lvl2pPr>
            <a:lvl3pPr indent="0" lvl="2" algn="r">
              <a:spcBef>
                <a:spcPts val="0"/>
              </a:spcBef>
              <a:buNone/>
              <a:defRPr>
                <a:solidFill>
                  <a:srgbClr val="97908C"/>
                </a:solidFill>
              </a:defRPr>
            </a:lvl3pPr>
            <a:lvl4pPr indent="0" lvl="3" algn="r">
              <a:spcBef>
                <a:spcPts val="0"/>
              </a:spcBef>
              <a:buNone/>
              <a:defRPr>
                <a:solidFill>
                  <a:srgbClr val="97908C"/>
                </a:solidFill>
              </a:defRPr>
            </a:lvl4pPr>
            <a:lvl5pPr indent="0" lvl="4" algn="r">
              <a:spcBef>
                <a:spcPts val="0"/>
              </a:spcBef>
              <a:buNone/>
              <a:defRPr>
                <a:solidFill>
                  <a:srgbClr val="97908C"/>
                </a:solidFill>
              </a:defRPr>
            </a:lvl5pPr>
            <a:lvl6pPr indent="0" lvl="5" algn="r">
              <a:spcBef>
                <a:spcPts val="0"/>
              </a:spcBef>
              <a:buNone/>
              <a:defRPr>
                <a:solidFill>
                  <a:srgbClr val="97908C"/>
                </a:solidFill>
              </a:defRPr>
            </a:lvl6pPr>
            <a:lvl7pPr indent="0" lvl="6" algn="r">
              <a:spcBef>
                <a:spcPts val="0"/>
              </a:spcBef>
              <a:buNone/>
              <a:defRPr>
                <a:solidFill>
                  <a:srgbClr val="97908C"/>
                </a:solidFill>
              </a:defRPr>
            </a:lvl7pPr>
            <a:lvl8pPr indent="0" lvl="7" algn="r">
              <a:spcBef>
                <a:spcPts val="0"/>
              </a:spcBef>
              <a:buNone/>
              <a:defRPr>
                <a:solidFill>
                  <a:srgbClr val="97908C"/>
                </a:solidFill>
              </a:defRPr>
            </a:lvl8pPr>
            <a:lvl9pPr indent="0" lvl="8" algn="r">
              <a:spcBef>
                <a:spcPts val="0"/>
              </a:spcBef>
              <a:buNone/>
              <a:defRPr>
                <a:solidFill>
                  <a:srgbClr val="97908C"/>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Smaller Image">
  <p:cSld name="Content Slide - Smaller Image">
    <p:spTree>
      <p:nvGrpSpPr>
        <p:cNvPr id="16" name="Shape 16"/>
        <p:cNvGrpSpPr/>
        <p:nvPr/>
      </p:nvGrpSpPr>
      <p:grpSpPr>
        <a:xfrm>
          <a:off x="0" y="0"/>
          <a:ext cx="0" cy="0"/>
          <a:chOff x="0" y="0"/>
          <a:chExt cx="0" cy="0"/>
        </a:xfrm>
      </p:grpSpPr>
      <p:sp>
        <p:nvSpPr>
          <p:cNvPr id="17" name="Google Shape;17;p23"/>
          <p:cNvSpPr txBox="1"/>
          <p:nvPr>
            <p:ph type="title"/>
          </p:nvPr>
        </p:nvSpPr>
        <p:spPr>
          <a:xfrm>
            <a:off x="1631230" y="788036"/>
            <a:ext cx="8030209" cy="98043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250">
                <a:solidFill>
                  <a:schemeClr val="lt1"/>
                </a:solidFill>
                <a:latin typeface="Lora"/>
                <a:ea typeface="Lora"/>
                <a:cs typeface="Lora"/>
                <a:sym typeface="Lo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3"/>
          <p:cNvSpPr txBox="1"/>
          <p:nvPr>
            <p:ph idx="11" type="ftr"/>
          </p:nvPr>
        </p:nvSpPr>
        <p:spPr>
          <a:xfrm>
            <a:off x="6835394" y="10517696"/>
            <a:ext cx="6433312" cy="565467"/>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sz="1800">
                <a:solidFill>
                  <a:srgbClr val="97908C"/>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97908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3"/>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97908C"/>
                </a:solidFill>
              </a:defRPr>
            </a:lvl1pPr>
            <a:lvl2pPr indent="0" lvl="1" algn="r">
              <a:spcBef>
                <a:spcPts val="0"/>
              </a:spcBef>
              <a:buNone/>
              <a:defRPr>
                <a:solidFill>
                  <a:srgbClr val="97908C"/>
                </a:solidFill>
              </a:defRPr>
            </a:lvl2pPr>
            <a:lvl3pPr indent="0" lvl="2" algn="r">
              <a:spcBef>
                <a:spcPts val="0"/>
              </a:spcBef>
              <a:buNone/>
              <a:defRPr>
                <a:solidFill>
                  <a:srgbClr val="97908C"/>
                </a:solidFill>
              </a:defRPr>
            </a:lvl3pPr>
            <a:lvl4pPr indent="0" lvl="3" algn="r">
              <a:spcBef>
                <a:spcPts val="0"/>
              </a:spcBef>
              <a:buNone/>
              <a:defRPr>
                <a:solidFill>
                  <a:srgbClr val="97908C"/>
                </a:solidFill>
              </a:defRPr>
            </a:lvl4pPr>
            <a:lvl5pPr indent="0" lvl="4" algn="r">
              <a:spcBef>
                <a:spcPts val="0"/>
              </a:spcBef>
              <a:buNone/>
              <a:defRPr>
                <a:solidFill>
                  <a:srgbClr val="97908C"/>
                </a:solidFill>
              </a:defRPr>
            </a:lvl5pPr>
            <a:lvl6pPr indent="0" lvl="5" algn="r">
              <a:spcBef>
                <a:spcPts val="0"/>
              </a:spcBef>
              <a:buNone/>
              <a:defRPr>
                <a:solidFill>
                  <a:srgbClr val="97908C"/>
                </a:solidFill>
              </a:defRPr>
            </a:lvl6pPr>
            <a:lvl7pPr indent="0" lvl="6" algn="r">
              <a:spcBef>
                <a:spcPts val="0"/>
              </a:spcBef>
              <a:buNone/>
              <a:defRPr>
                <a:solidFill>
                  <a:srgbClr val="97908C"/>
                </a:solidFill>
              </a:defRPr>
            </a:lvl7pPr>
            <a:lvl8pPr indent="0" lvl="7" algn="r">
              <a:spcBef>
                <a:spcPts val="0"/>
              </a:spcBef>
              <a:buNone/>
              <a:defRPr>
                <a:solidFill>
                  <a:srgbClr val="97908C"/>
                </a:solidFill>
              </a:defRPr>
            </a:lvl8pPr>
            <a:lvl9pPr indent="0" lvl="8" algn="r">
              <a:spcBef>
                <a:spcPts val="0"/>
              </a:spcBef>
              <a:buNone/>
              <a:defRPr>
                <a:solidFill>
                  <a:srgbClr val="97908C"/>
                </a:solidFill>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23"/>
          <p:cNvSpPr txBox="1"/>
          <p:nvPr>
            <p:ph idx="1" type="body"/>
          </p:nvPr>
        </p:nvSpPr>
        <p:spPr>
          <a:xfrm>
            <a:off x="13023850" y="2601150"/>
            <a:ext cx="607504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23"/>
          <p:cNvSpPr txBox="1"/>
          <p:nvPr>
            <p:ph idx="2" type="body"/>
          </p:nvPr>
        </p:nvSpPr>
        <p:spPr>
          <a:xfrm>
            <a:off x="992504" y="2601150"/>
            <a:ext cx="10964546"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a:lvl1pPr>
            <a:lvl2pPr indent="-228600" lvl="1" marL="914400" algn="l">
              <a:spcBef>
                <a:spcPts val="0"/>
              </a:spcBef>
              <a:spcAft>
                <a:spcPts val="0"/>
              </a:spcAft>
              <a:buSzPts val="1400"/>
              <a:buNone/>
              <a:defRPr sz="3200">
                <a:solidFill>
                  <a:schemeClr val="dk1"/>
                </a:solidFill>
                <a:latin typeface="Oswald"/>
                <a:ea typeface="Oswald"/>
                <a:cs typeface="Oswald"/>
                <a:sym typeface="Oswald"/>
              </a:defRPr>
            </a:lvl2pPr>
            <a:lvl3pPr indent="-228600" lvl="2" marL="1371600" algn="l">
              <a:spcBef>
                <a:spcPts val="0"/>
              </a:spcBef>
              <a:spcAft>
                <a:spcPts val="0"/>
              </a:spcAft>
              <a:buSzPts val="1400"/>
              <a:buNone/>
              <a:defRPr sz="3200">
                <a:solidFill>
                  <a:schemeClr val="dk1"/>
                </a:solidFill>
                <a:latin typeface="Oswald"/>
                <a:ea typeface="Oswald"/>
                <a:cs typeface="Oswald"/>
                <a:sym typeface="Oswald"/>
              </a:defRPr>
            </a:lvl3pPr>
            <a:lvl4pPr indent="-228600" lvl="3" marL="1828800" algn="l">
              <a:spcBef>
                <a:spcPts val="0"/>
              </a:spcBef>
              <a:spcAft>
                <a:spcPts val="0"/>
              </a:spcAft>
              <a:buSzPts val="1400"/>
              <a:buNone/>
              <a:defRPr sz="3200">
                <a:solidFill>
                  <a:schemeClr val="dk1"/>
                </a:solidFill>
                <a:latin typeface="Oswald"/>
                <a:ea typeface="Oswald"/>
                <a:cs typeface="Oswald"/>
                <a:sym typeface="Oswald"/>
              </a:defRPr>
            </a:lvl4pPr>
            <a:lvl5pPr indent="-228600" lvl="4" marL="2286000" algn="l">
              <a:spcBef>
                <a:spcPts val="0"/>
              </a:spcBef>
              <a:spcAft>
                <a:spcPts val="0"/>
              </a:spcAft>
              <a:buSzPts val="1400"/>
              <a:buNone/>
              <a:defRPr sz="3200">
                <a:solidFill>
                  <a:schemeClr val="dk1"/>
                </a:solidFill>
                <a:latin typeface="Oswald"/>
                <a:ea typeface="Oswald"/>
                <a:cs typeface="Oswald"/>
                <a:sym typeface="Oswald"/>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grpSp>
        <p:nvGrpSpPr>
          <p:cNvPr id="23" name="Google Shape;23;p23"/>
          <p:cNvGrpSpPr/>
          <p:nvPr/>
        </p:nvGrpSpPr>
        <p:grpSpPr>
          <a:xfrm>
            <a:off x="17133358" y="9187026"/>
            <a:ext cx="2211066" cy="1321398"/>
            <a:chOff x="17133358" y="9187026"/>
            <a:chExt cx="2211066" cy="1321398"/>
          </a:xfrm>
        </p:grpSpPr>
        <p:sp>
          <p:nvSpPr>
            <p:cNvPr id="24" name="Google Shape;24;p23"/>
            <p:cNvSpPr/>
            <p:nvPr/>
          </p:nvSpPr>
          <p:spPr>
            <a:xfrm>
              <a:off x="17247565" y="10010641"/>
              <a:ext cx="920115" cy="490220"/>
            </a:xfrm>
            <a:custGeom>
              <a:rect b="b" l="l" r="r" t="t"/>
              <a:pathLst>
                <a:path extrusionOk="0" h="490220" w="920115">
                  <a:moveTo>
                    <a:pt x="600659" y="0"/>
                  </a:moveTo>
                  <a:lnTo>
                    <a:pt x="504952" y="0"/>
                  </a:lnTo>
                  <a:lnTo>
                    <a:pt x="435457" y="312801"/>
                  </a:lnTo>
                  <a:lnTo>
                    <a:pt x="404622" y="182549"/>
                  </a:lnTo>
                  <a:lnTo>
                    <a:pt x="361403" y="0"/>
                  </a:lnTo>
                  <a:lnTo>
                    <a:pt x="256057" y="0"/>
                  </a:lnTo>
                  <a:lnTo>
                    <a:pt x="184543" y="313385"/>
                  </a:lnTo>
                  <a:lnTo>
                    <a:pt x="180784" y="297611"/>
                  </a:lnTo>
                  <a:lnTo>
                    <a:pt x="116928" y="0"/>
                  </a:lnTo>
                  <a:lnTo>
                    <a:pt x="0" y="0"/>
                  </a:lnTo>
                  <a:lnTo>
                    <a:pt x="119748" y="489826"/>
                  </a:lnTo>
                  <a:lnTo>
                    <a:pt x="230263" y="489826"/>
                  </a:lnTo>
                  <a:lnTo>
                    <a:pt x="270192" y="313385"/>
                  </a:lnTo>
                  <a:lnTo>
                    <a:pt x="299796" y="182549"/>
                  </a:lnTo>
                  <a:lnTo>
                    <a:pt x="372567" y="489826"/>
                  </a:lnTo>
                  <a:lnTo>
                    <a:pt x="482955" y="489826"/>
                  </a:lnTo>
                  <a:lnTo>
                    <a:pt x="525500" y="312801"/>
                  </a:lnTo>
                  <a:lnTo>
                    <a:pt x="600659" y="0"/>
                  </a:lnTo>
                  <a:close/>
                </a:path>
                <a:path extrusionOk="0" h="490220" w="920115">
                  <a:moveTo>
                    <a:pt x="919670" y="250380"/>
                  </a:moveTo>
                  <a:lnTo>
                    <a:pt x="917117" y="207733"/>
                  </a:lnTo>
                  <a:lnTo>
                    <a:pt x="903452" y="164274"/>
                  </a:lnTo>
                  <a:lnTo>
                    <a:pt x="874001" y="134416"/>
                  </a:lnTo>
                  <a:lnTo>
                    <a:pt x="830567" y="119113"/>
                  </a:lnTo>
                  <a:lnTo>
                    <a:pt x="813625" y="118084"/>
                  </a:lnTo>
                  <a:lnTo>
                    <a:pt x="786091" y="121005"/>
                  </a:lnTo>
                  <a:lnTo>
                    <a:pt x="762228" y="129705"/>
                  </a:lnTo>
                  <a:lnTo>
                    <a:pt x="742086" y="144132"/>
                  </a:lnTo>
                  <a:lnTo>
                    <a:pt x="725690" y="164249"/>
                  </a:lnTo>
                  <a:lnTo>
                    <a:pt x="725690" y="0"/>
                  </a:lnTo>
                  <a:lnTo>
                    <a:pt x="621360" y="0"/>
                  </a:lnTo>
                  <a:lnTo>
                    <a:pt x="621360" y="489826"/>
                  </a:lnTo>
                  <a:lnTo>
                    <a:pt x="725690" y="489826"/>
                  </a:lnTo>
                  <a:lnTo>
                    <a:pt x="725690" y="284734"/>
                  </a:lnTo>
                  <a:lnTo>
                    <a:pt x="726770" y="262610"/>
                  </a:lnTo>
                  <a:lnTo>
                    <a:pt x="742696" y="221716"/>
                  </a:lnTo>
                  <a:lnTo>
                    <a:pt x="777278" y="207137"/>
                  </a:lnTo>
                  <a:lnTo>
                    <a:pt x="785926" y="207137"/>
                  </a:lnTo>
                  <a:lnTo>
                    <a:pt x="810806" y="243814"/>
                  </a:lnTo>
                  <a:lnTo>
                    <a:pt x="812266" y="284734"/>
                  </a:lnTo>
                  <a:lnTo>
                    <a:pt x="812266" y="489826"/>
                  </a:lnTo>
                  <a:lnTo>
                    <a:pt x="919670" y="489826"/>
                  </a:lnTo>
                  <a:lnTo>
                    <a:pt x="919670" y="250380"/>
                  </a:lnTo>
                  <a:close/>
                </a:path>
              </a:pathLst>
            </a:custGeom>
            <a:solidFill>
              <a:srgbClr val="533F2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5" name="Google Shape;25;p23"/>
            <p:cNvPicPr preferRelativeResize="0"/>
            <p:nvPr/>
          </p:nvPicPr>
          <p:blipFill rotWithShape="1">
            <a:blip r:embed="rId2">
              <a:alphaModFix/>
            </a:blip>
            <a:srcRect b="0" l="0" r="0" t="0"/>
            <a:stretch/>
          </p:blipFill>
          <p:spPr>
            <a:xfrm>
              <a:off x="17133358" y="9187026"/>
              <a:ext cx="2211066" cy="1321398"/>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Larger Image">
  <p:cSld name="Content Slide - Larger Image">
    <p:spTree>
      <p:nvGrpSpPr>
        <p:cNvPr id="26" name="Shape 26"/>
        <p:cNvGrpSpPr/>
        <p:nvPr/>
      </p:nvGrpSpPr>
      <p:grpSpPr>
        <a:xfrm>
          <a:off x="0" y="0"/>
          <a:ext cx="0" cy="0"/>
          <a:chOff x="0" y="0"/>
          <a:chExt cx="0" cy="0"/>
        </a:xfrm>
      </p:grpSpPr>
      <p:sp>
        <p:nvSpPr>
          <p:cNvPr id="27" name="Google Shape;27;p24"/>
          <p:cNvSpPr txBox="1"/>
          <p:nvPr>
            <p:ph type="title"/>
          </p:nvPr>
        </p:nvSpPr>
        <p:spPr>
          <a:xfrm>
            <a:off x="1631230" y="788036"/>
            <a:ext cx="8030209" cy="98043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250">
                <a:solidFill>
                  <a:schemeClr val="lt1"/>
                </a:solidFill>
                <a:latin typeface="Lora"/>
                <a:ea typeface="Lora"/>
                <a:cs typeface="Lora"/>
                <a:sym typeface="Lo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4"/>
          <p:cNvSpPr txBox="1"/>
          <p:nvPr>
            <p:ph idx="11" type="ftr"/>
          </p:nvPr>
        </p:nvSpPr>
        <p:spPr>
          <a:xfrm>
            <a:off x="6835394" y="10517696"/>
            <a:ext cx="6433312" cy="565467"/>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sz="1800">
                <a:solidFill>
                  <a:srgbClr val="97908C"/>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2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97908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97908C"/>
                </a:solidFill>
              </a:defRPr>
            </a:lvl1pPr>
            <a:lvl2pPr indent="0" lvl="1" algn="r">
              <a:spcBef>
                <a:spcPts val="0"/>
              </a:spcBef>
              <a:buNone/>
              <a:defRPr>
                <a:solidFill>
                  <a:srgbClr val="97908C"/>
                </a:solidFill>
              </a:defRPr>
            </a:lvl2pPr>
            <a:lvl3pPr indent="0" lvl="2" algn="r">
              <a:spcBef>
                <a:spcPts val="0"/>
              </a:spcBef>
              <a:buNone/>
              <a:defRPr>
                <a:solidFill>
                  <a:srgbClr val="97908C"/>
                </a:solidFill>
              </a:defRPr>
            </a:lvl3pPr>
            <a:lvl4pPr indent="0" lvl="3" algn="r">
              <a:spcBef>
                <a:spcPts val="0"/>
              </a:spcBef>
              <a:buNone/>
              <a:defRPr>
                <a:solidFill>
                  <a:srgbClr val="97908C"/>
                </a:solidFill>
              </a:defRPr>
            </a:lvl4pPr>
            <a:lvl5pPr indent="0" lvl="4" algn="r">
              <a:spcBef>
                <a:spcPts val="0"/>
              </a:spcBef>
              <a:buNone/>
              <a:defRPr>
                <a:solidFill>
                  <a:srgbClr val="97908C"/>
                </a:solidFill>
              </a:defRPr>
            </a:lvl5pPr>
            <a:lvl6pPr indent="0" lvl="5" algn="r">
              <a:spcBef>
                <a:spcPts val="0"/>
              </a:spcBef>
              <a:buNone/>
              <a:defRPr>
                <a:solidFill>
                  <a:srgbClr val="97908C"/>
                </a:solidFill>
              </a:defRPr>
            </a:lvl6pPr>
            <a:lvl7pPr indent="0" lvl="6" algn="r">
              <a:spcBef>
                <a:spcPts val="0"/>
              </a:spcBef>
              <a:buNone/>
              <a:defRPr>
                <a:solidFill>
                  <a:srgbClr val="97908C"/>
                </a:solidFill>
              </a:defRPr>
            </a:lvl7pPr>
            <a:lvl8pPr indent="0" lvl="7" algn="r">
              <a:spcBef>
                <a:spcPts val="0"/>
              </a:spcBef>
              <a:buNone/>
              <a:defRPr>
                <a:solidFill>
                  <a:srgbClr val="97908C"/>
                </a:solidFill>
              </a:defRPr>
            </a:lvl8pPr>
            <a:lvl9pPr indent="0" lvl="8" algn="r">
              <a:spcBef>
                <a:spcPts val="0"/>
              </a:spcBef>
              <a:buNone/>
              <a:defRPr>
                <a:solidFill>
                  <a:srgbClr val="97908C"/>
                </a:solidFill>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24"/>
          <p:cNvSpPr txBox="1"/>
          <p:nvPr>
            <p:ph idx="1" type="body"/>
          </p:nvPr>
        </p:nvSpPr>
        <p:spPr>
          <a:xfrm>
            <a:off x="8528050" y="2601150"/>
            <a:ext cx="1057084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24"/>
          <p:cNvSpPr txBox="1"/>
          <p:nvPr>
            <p:ph idx="2" type="body"/>
          </p:nvPr>
        </p:nvSpPr>
        <p:spPr>
          <a:xfrm>
            <a:off x="992505" y="2601150"/>
            <a:ext cx="6773546"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a:lvl1pPr>
            <a:lvl2pPr indent="-228600" lvl="1" marL="914400" algn="l">
              <a:spcBef>
                <a:spcPts val="0"/>
              </a:spcBef>
              <a:spcAft>
                <a:spcPts val="0"/>
              </a:spcAft>
              <a:buSzPts val="1400"/>
              <a:buNone/>
              <a:defRPr sz="3200">
                <a:solidFill>
                  <a:schemeClr val="dk1"/>
                </a:solidFill>
                <a:latin typeface="Oswald"/>
                <a:ea typeface="Oswald"/>
                <a:cs typeface="Oswald"/>
                <a:sym typeface="Oswald"/>
              </a:defRPr>
            </a:lvl2pPr>
            <a:lvl3pPr indent="-228600" lvl="2" marL="1371600" algn="l">
              <a:spcBef>
                <a:spcPts val="0"/>
              </a:spcBef>
              <a:spcAft>
                <a:spcPts val="0"/>
              </a:spcAft>
              <a:buSzPts val="1400"/>
              <a:buNone/>
              <a:defRPr sz="3200">
                <a:solidFill>
                  <a:schemeClr val="dk1"/>
                </a:solidFill>
                <a:latin typeface="Oswald"/>
                <a:ea typeface="Oswald"/>
                <a:cs typeface="Oswald"/>
                <a:sym typeface="Oswald"/>
              </a:defRPr>
            </a:lvl3pPr>
            <a:lvl4pPr indent="-228600" lvl="3" marL="1828800" algn="l">
              <a:spcBef>
                <a:spcPts val="0"/>
              </a:spcBef>
              <a:spcAft>
                <a:spcPts val="0"/>
              </a:spcAft>
              <a:buSzPts val="1400"/>
              <a:buNone/>
              <a:defRPr sz="3200">
                <a:solidFill>
                  <a:schemeClr val="dk1"/>
                </a:solidFill>
                <a:latin typeface="Oswald"/>
                <a:ea typeface="Oswald"/>
                <a:cs typeface="Oswald"/>
                <a:sym typeface="Oswald"/>
              </a:defRPr>
            </a:lvl4pPr>
            <a:lvl5pPr indent="-228600" lvl="4" marL="2286000" algn="l">
              <a:spcBef>
                <a:spcPts val="0"/>
              </a:spcBef>
              <a:spcAft>
                <a:spcPts val="0"/>
              </a:spcAft>
              <a:buSzPts val="1400"/>
              <a:buNone/>
              <a:defRPr sz="3200">
                <a:solidFill>
                  <a:schemeClr val="dk1"/>
                </a:solidFill>
                <a:latin typeface="Oswald"/>
                <a:ea typeface="Oswald"/>
                <a:cs typeface="Oswald"/>
                <a:sym typeface="Oswald"/>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grpSp>
        <p:nvGrpSpPr>
          <p:cNvPr id="33" name="Google Shape;33;p24"/>
          <p:cNvGrpSpPr/>
          <p:nvPr/>
        </p:nvGrpSpPr>
        <p:grpSpPr>
          <a:xfrm>
            <a:off x="17133358" y="9187026"/>
            <a:ext cx="2211066" cy="1321398"/>
            <a:chOff x="17133358" y="9187026"/>
            <a:chExt cx="2211066" cy="1321398"/>
          </a:xfrm>
        </p:grpSpPr>
        <p:sp>
          <p:nvSpPr>
            <p:cNvPr id="34" name="Google Shape;34;p24"/>
            <p:cNvSpPr/>
            <p:nvPr/>
          </p:nvSpPr>
          <p:spPr>
            <a:xfrm>
              <a:off x="17247565" y="10010641"/>
              <a:ext cx="920115" cy="490220"/>
            </a:xfrm>
            <a:custGeom>
              <a:rect b="b" l="l" r="r" t="t"/>
              <a:pathLst>
                <a:path extrusionOk="0" h="490220" w="920115">
                  <a:moveTo>
                    <a:pt x="600659" y="0"/>
                  </a:moveTo>
                  <a:lnTo>
                    <a:pt x="504952" y="0"/>
                  </a:lnTo>
                  <a:lnTo>
                    <a:pt x="435457" y="312801"/>
                  </a:lnTo>
                  <a:lnTo>
                    <a:pt x="404622" y="182549"/>
                  </a:lnTo>
                  <a:lnTo>
                    <a:pt x="361403" y="0"/>
                  </a:lnTo>
                  <a:lnTo>
                    <a:pt x="256057" y="0"/>
                  </a:lnTo>
                  <a:lnTo>
                    <a:pt x="184543" y="313385"/>
                  </a:lnTo>
                  <a:lnTo>
                    <a:pt x="180784" y="297611"/>
                  </a:lnTo>
                  <a:lnTo>
                    <a:pt x="116928" y="0"/>
                  </a:lnTo>
                  <a:lnTo>
                    <a:pt x="0" y="0"/>
                  </a:lnTo>
                  <a:lnTo>
                    <a:pt x="119748" y="489826"/>
                  </a:lnTo>
                  <a:lnTo>
                    <a:pt x="230263" y="489826"/>
                  </a:lnTo>
                  <a:lnTo>
                    <a:pt x="270192" y="313385"/>
                  </a:lnTo>
                  <a:lnTo>
                    <a:pt x="299796" y="182549"/>
                  </a:lnTo>
                  <a:lnTo>
                    <a:pt x="372567" y="489826"/>
                  </a:lnTo>
                  <a:lnTo>
                    <a:pt x="482955" y="489826"/>
                  </a:lnTo>
                  <a:lnTo>
                    <a:pt x="525500" y="312801"/>
                  </a:lnTo>
                  <a:lnTo>
                    <a:pt x="600659" y="0"/>
                  </a:lnTo>
                  <a:close/>
                </a:path>
                <a:path extrusionOk="0" h="490220" w="920115">
                  <a:moveTo>
                    <a:pt x="919670" y="250380"/>
                  </a:moveTo>
                  <a:lnTo>
                    <a:pt x="917117" y="207733"/>
                  </a:lnTo>
                  <a:lnTo>
                    <a:pt x="903452" y="164274"/>
                  </a:lnTo>
                  <a:lnTo>
                    <a:pt x="874001" y="134416"/>
                  </a:lnTo>
                  <a:lnTo>
                    <a:pt x="830567" y="119113"/>
                  </a:lnTo>
                  <a:lnTo>
                    <a:pt x="813625" y="118084"/>
                  </a:lnTo>
                  <a:lnTo>
                    <a:pt x="786091" y="121005"/>
                  </a:lnTo>
                  <a:lnTo>
                    <a:pt x="762228" y="129705"/>
                  </a:lnTo>
                  <a:lnTo>
                    <a:pt x="742086" y="144132"/>
                  </a:lnTo>
                  <a:lnTo>
                    <a:pt x="725690" y="164249"/>
                  </a:lnTo>
                  <a:lnTo>
                    <a:pt x="725690" y="0"/>
                  </a:lnTo>
                  <a:lnTo>
                    <a:pt x="621360" y="0"/>
                  </a:lnTo>
                  <a:lnTo>
                    <a:pt x="621360" y="489826"/>
                  </a:lnTo>
                  <a:lnTo>
                    <a:pt x="725690" y="489826"/>
                  </a:lnTo>
                  <a:lnTo>
                    <a:pt x="725690" y="284734"/>
                  </a:lnTo>
                  <a:lnTo>
                    <a:pt x="726770" y="262610"/>
                  </a:lnTo>
                  <a:lnTo>
                    <a:pt x="742696" y="221716"/>
                  </a:lnTo>
                  <a:lnTo>
                    <a:pt x="777278" y="207137"/>
                  </a:lnTo>
                  <a:lnTo>
                    <a:pt x="785926" y="207137"/>
                  </a:lnTo>
                  <a:lnTo>
                    <a:pt x="810806" y="243814"/>
                  </a:lnTo>
                  <a:lnTo>
                    <a:pt x="812266" y="284734"/>
                  </a:lnTo>
                  <a:lnTo>
                    <a:pt x="812266" y="489826"/>
                  </a:lnTo>
                  <a:lnTo>
                    <a:pt x="919670" y="489826"/>
                  </a:lnTo>
                  <a:lnTo>
                    <a:pt x="919670" y="250380"/>
                  </a:lnTo>
                  <a:close/>
                </a:path>
              </a:pathLst>
            </a:custGeom>
            <a:solidFill>
              <a:srgbClr val="533F2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5" name="Google Shape;35;p24"/>
            <p:cNvPicPr preferRelativeResize="0"/>
            <p:nvPr/>
          </p:nvPicPr>
          <p:blipFill rotWithShape="1">
            <a:blip r:embed="rId2">
              <a:alphaModFix/>
            </a:blip>
            <a:srcRect b="0" l="0" r="0" t="0"/>
            <a:stretch/>
          </p:blipFill>
          <p:spPr>
            <a:xfrm>
              <a:off x="17133358" y="9187026"/>
              <a:ext cx="2211066" cy="1321398"/>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1631230" y="672678"/>
            <a:ext cx="8030209" cy="98043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6250" u="none" cap="none" strike="noStrike">
                <a:solidFill>
                  <a:schemeClr val="lt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1"/>
          <p:cNvSpPr txBox="1"/>
          <p:nvPr>
            <p:ph idx="1" type="body"/>
          </p:nvPr>
        </p:nvSpPr>
        <p:spPr>
          <a:xfrm>
            <a:off x="992505" y="3830357"/>
            <a:ext cx="11023262" cy="5696584"/>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1" i="0" sz="3600" u="none" cap="none" strike="noStrike">
                <a:solidFill>
                  <a:srgbClr val="523E2D"/>
                </a:solidFill>
                <a:latin typeface="Oswald"/>
                <a:ea typeface="Oswald"/>
                <a:cs typeface="Oswald"/>
                <a:sym typeface="Oswald"/>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2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97908C"/>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2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97908C"/>
                </a:solidFill>
              </a:defRPr>
            </a:lvl1pPr>
            <a:lvl2pPr indent="0" lvl="1" algn="r">
              <a:spcBef>
                <a:spcPts val="0"/>
              </a:spcBef>
              <a:buNone/>
              <a:defRPr sz="1800">
                <a:solidFill>
                  <a:srgbClr val="97908C"/>
                </a:solidFill>
              </a:defRPr>
            </a:lvl2pPr>
            <a:lvl3pPr indent="0" lvl="2" algn="r">
              <a:spcBef>
                <a:spcPts val="0"/>
              </a:spcBef>
              <a:buNone/>
              <a:defRPr sz="1800">
                <a:solidFill>
                  <a:srgbClr val="97908C"/>
                </a:solidFill>
              </a:defRPr>
            </a:lvl3pPr>
            <a:lvl4pPr indent="0" lvl="3" algn="r">
              <a:spcBef>
                <a:spcPts val="0"/>
              </a:spcBef>
              <a:buNone/>
              <a:defRPr sz="1800">
                <a:solidFill>
                  <a:srgbClr val="97908C"/>
                </a:solidFill>
              </a:defRPr>
            </a:lvl4pPr>
            <a:lvl5pPr indent="0" lvl="4" algn="r">
              <a:spcBef>
                <a:spcPts val="0"/>
              </a:spcBef>
              <a:buNone/>
              <a:defRPr sz="1800">
                <a:solidFill>
                  <a:srgbClr val="97908C"/>
                </a:solidFill>
              </a:defRPr>
            </a:lvl5pPr>
            <a:lvl6pPr indent="0" lvl="5" algn="r">
              <a:spcBef>
                <a:spcPts val="0"/>
              </a:spcBef>
              <a:buNone/>
              <a:defRPr sz="1800">
                <a:solidFill>
                  <a:srgbClr val="97908C"/>
                </a:solidFill>
              </a:defRPr>
            </a:lvl6pPr>
            <a:lvl7pPr indent="0" lvl="6" algn="r">
              <a:spcBef>
                <a:spcPts val="0"/>
              </a:spcBef>
              <a:buNone/>
              <a:defRPr sz="1800">
                <a:solidFill>
                  <a:srgbClr val="97908C"/>
                </a:solidFill>
              </a:defRPr>
            </a:lvl7pPr>
            <a:lvl8pPr indent="0" lvl="7" algn="r">
              <a:spcBef>
                <a:spcPts val="0"/>
              </a:spcBef>
              <a:buNone/>
              <a:defRPr sz="1800">
                <a:solidFill>
                  <a:srgbClr val="97908C"/>
                </a:solidFill>
              </a:defRPr>
            </a:lvl8pPr>
            <a:lvl9pPr indent="0" lvl="8" algn="r">
              <a:spcBef>
                <a:spcPts val="0"/>
              </a:spcBef>
              <a:buNone/>
              <a:defRPr sz="1800">
                <a:solidFill>
                  <a:srgbClr val="97908C"/>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6.jp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0.jp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 name="Shape 39"/>
        <p:cNvGrpSpPr/>
        <p:nvPr/>
      </p:nvGrpSpPr>
      <p:grpSpPr>
        <a:xfrm>
          <a:off x="0" y="0"/>
          <a:ext cx="0" cy="0"/>
          <a:chOff x="0" y="0"/>
          <a:chExt cx="0" cy="0"/>
        </a:xfrm>
      </p:grpSpPr>
      <p:pic>
        <p:nvPicPr>
          <p:cNvPr id="40" name="Google Shape;40;p3" title="dsc_0763_19319454282_o.jpg"/>
          <p:cNvPicPr preferRelativeResize="0"/>
          <p:nvPr/>
        </p:nvPicPr>
        <p:blipFill>
          <a:blip r:embed="rId3">
            <a:alphaModFix/>
          </a:blip>
          <a:stretch>
            <a:fillRect/>
          </a:stretch>
        </p:blipFill>
        <p:spPr>
          <a:xfrm>
            <a:off x="2" y="-298"/>
            <a:ext cx="20104100" cy="13399444"/>
          </a:xfrm>
          <a:prstGeom prst="rect">
            <a:avLst/>
          </a:prstGeom>
          <a:noFill/>
          <a:ln>
            <a:noFill/>
          </a:ln>
        </p:spPr>
      </p:pic>
      <p:sp>
        <p:nvSpPr>
          <p:cNvPr id="41" name="Google Shape;41;p3"/>
          <p:cNvSpPr txBox="1"/>
          <p:nvPr/>
        </p:nvSpPr>
        <p:spPr>
          <a:xfrm>
            <a:off x="6257301" y="4759925"/>
            <a:ext cx="13846800" cy="1789500"/>
          </a:xfrm>
          <a:prstGeom prst="rect">
            <a:avLst/>
          </a:prstGeom>
          <a:noFill/>
          <a:ln>
            <a:noFill/>
          </a:ln>
        </p:spPr>
        <p:txBody>
          <a:bodyPr anchorCtr="0" anchor="t" bIns="0" lIns="0" spcFirstLastPara="1" rIns="0" wrap="square" tIns="11425">
            <a:spAutoFit/>
          </a:bodyPr>
          <a:lstStyle/>
          <a:p>
            <a:pPr indent="0" lvl="0" marL="12700" marR="5080" rtl="0" algn="ctr">
              <a:lnSpc>
                <a:spcPct val="100000"/>
              </a:lnSpc>
              <a:spcBef>
                <a:spcPts val="0"/>
              </a:spcBef>
              <a:spcAft>
                <a:spcPts val="0"/>
              </a:spcAft>
              <a:buNone/>
            </a:pPr>
            <a:r>
              <a:rPr b="1" lang="en-US" sz="11550">
                <a:solidFill>
                  <a:schemeClr val="lt1"/>
                </a:solidFill>
                <a:latin typeface="Lora"/>
                <a:ea typeface="Lora"/>
                <a:cs typeface="Lora"/>
                <a:sym typeface="Lora"/>
              </a:rPr>
              <a:t>Uses of Wheat</a:t>
            </a:r>
            <a:endParaRPr sz="11550">
              <a:solidFill>
                <a:schemeClr val="lt1"/>
              </a:solidFill>
              <a:latin typeface="Lora"/>
              <a:ea typeface="Lora"/>
              <a:cs typeface="Lora"/>
              <a:sym typeface="Lora"/>
            </a:endParaRPr>
          </a:p>
        </p:txBody>
      </p:sp>
      <p:sp>
        <p:nvSpPr>
          <p:cNvPr id="42" name="Google Shape;42;p3"/>
          <p:cNvSpPr/>
          <p:nvPr/>
        </p:nvSpPr>
        <p:spPr>
          <a:xfrm>
            <a:off x="-8123" y="-2402"/>
            <a:ext cx="7592695" cy="2608934"/>
          </a:xfrm>
          <a:custGeom>
            <a:rect b="b" l="l" r="r" t="t"/>
            <a:pathLst>
              <a:path extrusionOk="0" h="1716404" w="7592695">
                <a:moveTo>
                  <a:pt x="7457299" y="0"/>
                </a:moveTo>
                <a:lnTo>
                  <a:pt x="0" y="0"/>
                </a:lnTo>
                <a:lnTo>
                  <a:pt x="0" y="1715958"/>
                </a:lnTo>
                <a:lnTo>
                  <a:pt x="7094095" y="1715958"/>
                </a:lnTo>
                <a:lnTo>
                  <a:pt x="7140767" y="1710557"/>
                </a:lnTo>
                <a:lnTo>
                  <a:pt x="7183881" y="1695100"/>
                </a:lnTo>
                <a:lnTo>
                  <a:pt x="7222056" y="1670704"/>
                </a:lnTo>
                <a:lnTo>
                  <a:pt x="7253908" y="1638487"/>
                </a:lnTo>
                <a:lnTo>
                  <a:pt x="7278052" y="1599567"/>
                </a:lnTo>
                <a:lnTo>
                  <a:pt x="7293105" y="1555062"/>
                </a:lnTo>
                <a:lnTo>
                  <a:pt x="7590803" y="165125"/>
                </a:lnTo>
                <a:lnTo>
                  <a:pt x="7592255" y="115319"/>
                </a:lnTo>
                <a:lnTo>
                  <a:pt x="7576708" y="70289"/>
                </a:lnTo>
                <a:lnTo>
                  <a:pt x="7547086" y="33649"/>
                </a:lnTo>
                <a:lnTo>
                  <a:pt x="7506308" y="9014"/>
                </a:lnTo>
                <a:lnTo>
                  <a:pt x="745729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descr="A logo with text overlay&#10;&#10;AI-generated content may be incorrect." id="43" name="Google Shape;43;p3"/>
          <p:cNvPicPr preferRelativeResize="0"/>
          <p:nvPr/>
        </p:nvPicPr>
        <p:blipFill rotWithShape="1">
          <a:blip r:embed="rId4">
            <a:alphaModFix/>
          </a:blip>
          <a:srcRect b="0" l="0" r="0" t="0"/>
          <a:stretch/>
        </p:blipFill>
        <p:spPr>
          <a:xfrm>
            <a:off x="755650" y="-1355725"/>
            <a:ext cx="5740402" cy="4889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2" name="Shape 122"/>
        <p:cNvGrpSpPr/>
        <p:nvPr/>
      </p:nvGrpSpPr>
      <p:grpSpPr>
        <a:xfrm>
          <a:off x="0" y="0"/>
          <a:ext cx="0" cy="0"/>
          <a:chOff x="0" y="0"/>
          <a:chExt cx="0" cy="0"/>
        </a:xfrm>
      </p:grpSpPr>
      <p:grpSp>
        <p:nvGrpSpPr>
          <p:cNvPr id="123" name="Google Shape;123;g39e646eb6cc_0_164"/>
          <p:cNvGrpSpPr/>
          <p:nvPr/>
        </p:nvGrpSpPr>
        <p:grpSpPr>
          <a:xfrm>
            <a:off x="10466" y="376950"/>
            <a:ext cx="20093859" cy="1716405"/>
            <a:chOff x="10466" y="376950"/>
            <a:chExt cx="20093859" cy="1716405"/>
          </a:xfrm>
        </p:grpSpPr>
        <p:sp>
          <p:nvSpPr>
            <p:cNvPr id="124" name="Google Shape;124;g39e646eb6cc_0_164"/>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5" name="Google Shape;125;g39e646eb6cc_0_164"/>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26" name="Google Shape;126;g39e646eb6cc_0_164"/>
          <p:cNvSpPr txBox="1"/>
          <p:nvPr>
            <p:ph type="title"/>
          </p:nvPr>
        </p:nvSpPr>
        <p:spPr>
          <a:xfrm>
            <a:off x="1631221" y="788025"/>
            <a:ext cx="140586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Bleached vs. Unbleached Flour</a:t>
            </a:r>
            <a:endParaRPr/>
          </a:p>
        </p:txBody>
      </p:sp>
      <p:sp>
        <p:nvSpPr>
          <p:cNvPr id="127" name="Google Shape;127;g39e646eb6cc_0_164"/>
          <p:cNvSpPr txBox="1"/>
          <p:nvPr>
            <p:ph idx="2" type="body"/>
          </p:nvPr>
        </p:nvSpPr>
        <p:spPr>
          <a:xfrm>
            <a:off x="992500" y="2601150"/>
            <a:ext cx="9479700" cy="78192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chemeClr val="dk1"/>
              </a:buClr>
              <a:buSzPts val="3600"/>
              <a:buChar char="•"/>
            </a:pPr>
            <a:r>
              <a:rPr b="1" lang="en-US">
                <a:solidFill>
                  <a:schemeClr val="dk1"/>
                </a:solidFill>
                <a:latin typeface="Oswald"/>
                <a:ea typeface="Oswald"/>
                <a:cs typeface="Oswald"/>
                <a:sym typeface="Oswald"/>
              </a:rPr>
              <a:t>Bleached </a:t>
            </a:r>
            <a:r>
              <a:rPr b="1" lang="en-US">
                <a:solidFill>
                  <a:schemeClr val="dk1"/>
                </a:solidFill>
                <a:latin typeface="Oswald"/>
                <a:ea typeface="Oswald"/>
                <a:cs typeface="Oswald"/>
                <a:sym typeface="Oswald"/>
              </a:rPr>
              <a:t>Flour: </a:t>
            </a:r>
            <a:r>
              <a:rPr lang="en-US">
                <a:solidFill>
                  <a:schemeClr val="dk1"/>
                </a:solidFill>
                <a:latin typeface="Oswald"/>
                <a:ea typeface="Oswald"/>
                <a:cs typeface="Oswald"/>
                <a:sym typeface="Oswald"/>
              </a:rPr>
              <a:t>Bleached flour is whitened using </a:t>
            </a:r>
            <a:r>
              <a:rPr lang="en-US">
                <a:solidFill>
                  <a:schemeClr val="dk1"/>
                </a:solidFill>
                <a:latin typeface="Oswald"/>
                <a:ea typeface="Oswald"/>
                <a:cs typeface="Oswald"/>
                <a:sym typeface="Oswald"/>
              </a:rPr>
              <a:t>chemicals (usually chlorine gas or benzoyl peroxide) to speed up the whitening process. </a:t>
            </a:r>
            <a:endParaRPr>
              <a:solidFill>
                <a:schemeClr val="dk1"/>
              </a:solidFill>
              <a:latin typeface="Oswald"/>
              <a:ea typeface="Oswald"/>
              <a:cs typeface="Oswald"/>
              <a:sym typeface="Oswald"/>
            </a:endParaRPr>
          </a:p>
          <a:p>
            <a:pPr indent="0" lvl="2" marL="914400" rtl="0" algn="l">
              <a:spcBef>
                <a:spcPts val="0"/>
              </a:spcBef>
              <a:spcAft>
                <a:spcPts val="0"/>
              </a:spcAft>
              <a:buClr>
                <a:schemeClr val="dk1"/>
              </a:buClr>
              <a:buSzPts val="1400"/>
              <a:buFont typeface="Oswald"/>
              <a:buNone/>
            </a:pPr>
            <a:r>
              <a:rPr lang="en-US"/>
              <a:t>- This treatment also makes the flour softer than unbleached flour and slightly reduces the protein content. </a:t>
            </a:r>
            <a:endParaRPr/>
          </a:p>
          <a:p>
            <a:pPr indent="0" lvl="2" marL="914400" rtl="0" algn="l">
              <a:spcBef>
                <a:spcPts val="0"/>
              </a:spcBef>
              <a:spcAft>
                <a:spcPts val="0"/>
              </a:spcAft>
              <a:buSzPts val="1400"/>
              <a:buNone/>
            </a:pPr>
            <a:r>
              <a:rPr lang="en-US"/>
              <a:t>- The use of these chemical agents is heavily regulated by the Food &amp; Drug Administration and does not impact the safety of bleached flour. </a:t>
            </a:r>
            <a:endParaRPr/>
          </a:p>
          <a:p>
            <a:pPr indent="0" lvl="0" marL="0" rtl="0" algn="l">
              <a:spcBef>
                <a:spcPts val="0"/>
              </a:spcBef>
              <a:spcAft>
                <a:spcPts val="0"/>
              </a:spcAft>
              <a:buNone/>
            </a:pPr>
            <a:r>
              <a:t/>
            </a:r>
            <a:endParaRPr>
              <a:solidFill>
                <a:schemeClr val="dk1"/>
              </a:solidFill>
            </a:endParaRPr>
          </a:p>
          <a:p>
            <a:pPr indent="-571500" lvl="0" marL="571500" rtl="0" algn="l">
              <a:spcBef>
                <a:spcPts val="0"/>
              </a:spcBef>
              <a:spcAft>
                <a:spcPts val="0"/>
              </a:spcAft>
              <a:buClr>
                <a:schemeClr val="dk1"/>
              </a:buClr>
              <a:buSzPts val="3600"/>
              <a:buChar char="•"/>
            </a:pPr>
            <a:r>
              <a:rPr b="1" lang="en-US">
                <a:solidFill>
                  <a:schemeClr val="dk1"/>
                </a:solidFill>
                <a:latin typeface="Oswald"/>
                <a:ea typeface="Oswald"/>
                <a:cs typeface="Oswald"/>
                <a:sym typeface="Oswald"/>
              </a:rPr>
              <a:t>Unbleached Flour: </a:t>
            </a:r>
            <a:r>
              <a:rPr lang="en-US">
                <a:solidFill>
                  <a:schemeClr val="dk1"/>
                </a:solidFill>
                <a:latin typeface="Oswald"/>
                <a:ea typeface="Oswald"/>
                <a:cs typeface="Oswald"/>
                <a:sym typeface="Oswald"/>
              </a:rPr>
              <a:t>Flour naturally becomes more white as it ages. Unbleached flour has been allowed to naturally whiten. </a:t>
            </a:r>
            <a:endParaRPr>
              <a:solidFill>
                <a:schemeClr val="dk1"/>
              </a:solidFill>
              <a:latin typeface="Oswald"/>
              <a:ea typeface="Oswald"/>
              <a:cs typeface="Oswald"/>
              <a:sym typeface="Oswald"/>
            </a:endParaRPr>
          </a:p>
          <a:p>
            <a:pPr indent="0" lvl="2" marL="914400" rtl="0" algn="l">
              <a:spcBef>
                <a:spcPts val="0"/>
              </a:spcBef>
              <a:spcAft>
                <a:spcPts val="0"/>
              </a:spcAft>
              <a:buClr>
                <a:schemeClr val="dk1"/>
              </a:buClr>
              <a:buSzPts val="1400"/>
              <a:buFont typeface="Oswald"/>
              <a:buNone/>
            </a:pPr>
            <a:r>
              <a:rPr lang="en-US"/>
              <a:t>- Because it takes longer to produce unbleached flour, it is often more expensive. </a:t>
            </a:r>
            <a:endParaRPr/>
          </a:p>
          <a:p>
            <a:pPr indent="0" lvl="0" marL="0" rtl="0" algn="l">
              <a:spcBef>
                <a:spcPts val="0"/>
              </a:spcBef>
              <a:spcAft>
                <a:spcPts val="0"/>
              </a:spcAft>
              <a:buNone/>
            </a:pPr>
            <a:r>
              <a:t/>
            </a:r>
            <a:endParaRPr sz="3200">
              <a:solidFill>
                <a:schemeClr val="dk1"/>
              </a:solidFill>
            </a:endParaRPr>
          </a:p>
        </p:txBody>
      </p:sp>
      <p:pic>
        <p:nvPicPr>
          <p:cNvPr id="128" name="Google Shape;128;g39e646eb6cc_0_164" title="IMG_2217.jpeg"/>
          <p:cNvPicPr preferRelativeResize="0"/>
          <p:nvPr/>
        </p:nvPicPr>
        <p:blipFill rotWithShape="1">
          <a:blip r:embed="rId3">
            <a:alphaModFix/>
          </a:blip>
          <a:srcRect b="12257" l="3700" r="14965" t="0"/>
          <a:stretch/>
        </p:blipFill>
        <p:spPr>
          <a:xfrm>
            <a:off x="12829575" y="2360900"/>
            <a:ext cx="6103799" cy="87800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2" name="Shape 132"/>
        <p:cNvGrpSpPr/>
        <p:nvPr/>
      </p:nvGrpSpPr>
      <p:grpSpPr>
        <a:xfrm>
          <a:off x="0" y="0"/>
          <a:ext cx="0" cy="0"/>
          <a:chOff x="0" y="0"/>
          <a:chExt cx="0" cy="0"/>
        </a:xfrm>
      </p:grpSpPr>
      <p:grpSp>
        <p:nvGrpSpPr>
          <p:cNvPr id="133" name="Google Shape;133;g39e646eb6cc_0_14"/>
          <p:cNvGrpSpPr/>
          <p:nvPr/>
        </p:nvGrpSpPr>
        <p:grpSpPr>
          <a:xfrm>
            <a:off x="10466" y="376950"/>
            <a:ext cx="20093859" cy="1716405"/>
            <a:chOff x="10466" y="376950"/>
            <a:chExt cx="20093859" cy="1716405"/>
          </a:xfrm>
        </p:grpSpPr>
        <p:sp>
          <p:nvSpPr>
            <p:cNvPr id="134" name="Google Shape;134;g39e646eb6cc_0_14"/>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5" name="Google Shape;135;g39e646eb6cc_0_14"/>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36" name="Google Shape;136;g39e646eb6cc_0_14"/>
          <p:cNvSpPr txBox="1"/>
          <p:nvPr>
            <p:ph type="title"/>
          </p:nvPr>
        </p:nvSpPr>
        <p:spPr>
          <a:xfrm>
            <a:off x="1631223" y="788025"/>
            <a:ext cx="112275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Flour Characteristics</a:t>
            </a:r>
            <a:endParaRPr/>
          </a:p>
        </p:txBody>
      </p:sp>
      <p:sp>
        <p:nvSpPr>
          <p:cNvPr id="137" name="Google Shape;137;g39e646eb6cc_0_14"/>
          <p:cNvSpPr txBox="1"/>
          <p:nvPr>
            <p:ph idx="2" type="body"/>
          </p:nvPr>
        </p:nvSpPr>
        <p:spPr>
          <a:xfrm>
            <a:off x="998800" y="2389475"/>
            <a:ext cx="18106500" cy="72036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Each type of flour has different characteristics and purposes. </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The protein content and gluten formation of the flour impacts the structure of the baked good. </a:t>
            </a:r>
            <a:endParaRPr>
              <a:latin typeface="Oswald"/>
              <a:ea typeface="Oswald"/>
              <a:cs typeface="Oswald"/>
              <a:sym typeface="Oswald"/>
            </a:endParaRPr>
          </a:p>
          <a:p>
            <a:pPr indent="0" lvl="2" marL="914400" rtl="0" algn="l">
              <a:spcBef>
                <a:spcPts val="0"/>
              </a:spcBef>
              <a:spcAft>
                <a:spcPts val="0"/>
              </a:spcAft>
              <a:buSzPts val="3600"/>
              <a:buFont typeface="Oswald"/>
              <a:buNone/>
            </a:pPr>
            <a:r>
              <a:rPr lang="en-US" sz="3600"/>
              <a:t>- High protein flours have more gluten, which makes them chewier. </a:t>
            </a:r>
            <a:endParaRPr sz="3600"/>
          </a:p>
          <a:p>
            <a:pPr indent="0" lvl="2" marL="914400" rtl="0" algn="l">
              <a:spcBef>
                <a:spcPts val="0"/>
              </a:spcBef>
              <a:spcAft>
                <a:spcPts val="0"/>
              </a:spcAft>
              <a:buSzPts val="3600"/>
              <a:buNone/>
            </a:pPr>
            <a:r>
              <a:rPr lang="en-US" sz="3600"/>
              <a:t>- Lower protein flours have less gluten, which makes them more flaky. </a:t>
            </a:r>
            <a:br>
              <a:rPr lang="en-US" sz="3600"/>
            </a:br>
            <a:endParaRPr sz="3600"/>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The consistency of the flour affects the texture of the baked good. </a:t>
            </a:r>
            <a:endParaRPr>
              <a:latin typeface="Oswald"/>
              <a:ea typeface="Oswald"/>
              <a:cs typeface="Oswald"/>
              <a:sym typeface="Oswald"/>
            </a:endParaRPr>
          </a:p>
          <a:p>
            <a:pPr indent="0" lvl="2" marL="914400" rtl="0" algn="l">
              <a:spcBef>
                <a:spcPts val="0"/>
              </a:spcBef>
              <a:spcAft>
                <a:spcPts val="0"/>
              </a:spcAft>
              <a:buSzPts val="3600"/>
              <a:buFont typeface="Oswald"/>
              <a:buNone/>
            </a:pPr>
            <a:r>
              <a:rPr lang="en-US" sz="3600"/>
              <a:t>- Finely milled flours create smoother textures. </a:t>
            </a:r>
            <a:endParaRPr sz="3600"/>
          </a:p>
          <a:p>
            <a:pPr indent="0" lvl="2" marL="914400" rtl="0" algn="l">
              <a:spcBef>
                <a:spcPts val="0"/>
              </a:spcBef>
              <a:spcAft>
                <a:spcPts val="0"/>
              </a:spcAft>
              <a:buSzPts val="3600"/>
              <a:buNone/>
            </a:pPr>
            <a:r>
              <a:rPr lang="en-US" sz="3600"/>
              <a:t>- Course flours lead to more substance in the baked good. </a:t>
            </a:r>
            <a:endParaRPr sz="3600"/>
          </a:p>
          <a:p>
            <a:pPr indent="0" lvl="0" marL="914400" rtl="0" algn="l">
              <a:spcBef>
                <a:spcPts val="0"/>
              </a:spcBef>
              <a:spcAft>
                <a:spcPts val="0"/>
              </a:spcAft>
              <a:buNone/>
            </a:pPr>
            <a:r>
              <a:t/>
            </a:r>
            <a:endParaRPr sz="3600"/>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The flavor of the flour is dependent on the type of wheat and how it is milled. </a:t>
            </a:r>
            <a:endParaRPr>
              <a:latin typeface="Oswald"/>
              <a:ea typeface="Oswald"/>
              <a:cs typeface="Oswald"/>
              <a:sym typeface="Oswald"/>
            </a:endParaRPr>
          </a:p>
          <a:p>
            <a:pPr indent="0" lvl="2" marL="914400" rtl="0" algn="l">
              <a:spcBef>
                <a:spcPts val="0"/>
              </a:spcBef>
              <a:spcAft>
                <a:spcPts val="0"/>
              </a:spcAft>
              <a:buSzPts val="3600"/>
              <a:buFont typeface="Oswald"/>
              <a:buNone/>
            </a:pPr>
            <a:r>
              <a:rPr lang="en-US" sz="3600"/>
              <a:t>- Specialty flours can add unique flavor profiles and baking characteristics. </a:t>
            </a:r>
            <a:endParaRPr sz="3600">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1" name="Shape 141"/>
        <p:cNvGrpSpPr/>
        <p:nvPr/>
      </p:nvGrpSpPr>
      <p:grpSpPr>
        <a:xfrm>
          <a:off x="0" y="0"/>
          <a:ext cx="0" cy="0"/>
          <a:chOff x="0" y="0"/>
          <a:chExt cx="0" cy="0"/>
        </a:xfrm>
      </p:grpSpPr>
      <p:pic>
        <p:nvPicPr>
          <p:cNvPr id="142" name="Google Shape;142;p12"/>
          <p:cNvPicPr preferRelativeResize="0"/>
          <p:nvPr/>
        </p:nvPicPr>
        <p:blipFill rotWithShape="1">
          <a:blip r:embed="rId3">
            <a:alphaModFix/>
          </a:blip>
          <a:srcRect b="0" l="0" r="0" t="0"/>
          <a:stretch/>
        </p:blipFill>
        <p:spPr>
          <a:xfrm>
            <a:off x="0" y="0"/>
            <a:ext cx="20104099" cy="11308556"/>
          </a:xfrm>
          <a:prstGeom prst="rect">
            <a:avLst/>
          </a:prstGeom>
          <a:noFill/>
          <a:ln>
            <a:noFill/>
          </a:ln>
        </p:spPr>
      </p:pic>
      <p:sp>
        <p:nvSpPr>
          <p:cNvPr id="143" name="Google Shape;143;p12"/>
          <p:cNvSpPr txBox="1"/>
          <p:nvPr>
            <p:ph type="ctrTitle"/>
          </p:nvPr>
        </p:nvSpPr>
        <p:spPr>
          <a:xfrm>
            <a:off x="3015615" y="3292118"/>
            <a:ext cx="14073000" cy="1693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a:t>Types of Flour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7" name="Shape 147"/>
        <p:cNvGrpSpPr/>
        <p:nvPr/>
      </p:nvGrpSpPr>
      <p:grpSpPr>
        <a:xfrm>
          <a:off x="0" y="0"/>
          <a:ext cx="0" cy="0"/>
          <a:chOff x="0" y="0"/>
          <a:chExt cx="0" cy="0"/>
        </a:xfrm>
      </p:grpSpPr>
      <p:grpSp>
        <p:nvGrpSpPr>
          <p:cNvPr id="148" name="Google Shape;148;g39e646eb6cc_0_73"/>
          <p:cNvGrpSpPr/>
          <p:nvPr/>
        </p:nvGrpSpPr>
        <p:grpSpPr>
          <a:xfrm>
            <a:off x="10466" y="376950"/>
            <a:ext cx="20093859" cy="1716405"/>
            <a:chOff x="10466" y="376950"/>
            <a:chExt cx="20093859" cy="1716405"/>
          </a:xfrm>
        </p:grpSpPr>
        <p:sp>
          <p:nvSpPr>
            <p:cNvPr id="149" name="Google Shape;149;g39e646eb6cc_0_73"/>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50" name="Google Shape;150;g39e646eb6cc_0_73"/>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51" name="Google Shape;151;g39e646eb6cc_0_73"/>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All Purpose Flour</a:t>
            </a:r>
            <a:endParaRPr/>
          </a:p>
        </p:txBody>
      </p:sp>
      <p:pic>
        <p:nvPicPr>
          <p:cNvPr id="152" name="Google Shape;152;g39e646eb6cc_0_73"/>
          <p:cNvPicPr preferRelativeResize="0"/>
          <p:nvPr/>
        </p:nvPicPr>
        <p:blipFill>
          <a:blip r:embed="rId3">
            <a:alphaModFix/>
          </a:blip>
          <a:stretch>
            <a:fillRect/>
          </a:stretch>
        </p:blipFill>
        <p:spPr>
          <a:xfrm>
            <a:off x="6964950" y="2562223"/>
            <a:ext cx="6184901" cy="6184901"/>
          </a:xfrm>
          <a:prstGeom prst="rect">
            <a:avLst/>
          </a:prstGeom>
          <a:noFill/>
          <a:ln>
            <a:noFill/>
          </a:ln>
        </p:spPr>
      </p:pic>
      <p:sp>
        <p:nvSpPr>
          <p:cNvPr id="153" name="Google Shape;153;g39e646eb6cc_0_73"/>
          <p:cNvSpPr txBox="1"/>
          <p:nvPr/>
        </p:nvSpPr>
        <p:spPr>
          <a:xfrm>
            <a:off x="540250" y="9216000"/>
            <a:ext cx="190236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600">
                <a:solidFill>
                  <a:srgbClr val="523E2D"/>
                </a:solidFill>
                <a:latin typeface="Oswald"/>
                <a:ea typeface="Oswald"/>
                <a:cs typeface="Oswald"/>
                <a:sym typeface="Oswald"/>
              </a:rPr>
              <a:t> All purpose flour is white flour blended from the endosperm of hard and/or soft wheats and can be used for any type of baked good. It is the most commonly used flour, especially for home baking. </a:t>
            </a:r>
            <a:endParaRPr sz="3600">
              <a:solidFill>
                <a:srgbClr val="523E2D"/>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7" name="Shape 157"/>
        <p:cNvGrpSpPr/>
        <p:nvPr/>
      </p:nvGrpSpPr>
      <p:grpSpPr>
        <a:xfrm>
          <a:off x="0" y="0"/>
          <a:ext cx="0" cy="0"/>
          <a:chOff x="0" y="0"/>
          <a:chExt cx="0" cy="0"/>
        </a:xfrm>
      </p:grpSpPr>
      <p:grpSp>
        <p:nvGrpSpPr>
          <p:cNvPr id="158" name="Google Shape;158;g39e646eb6cc_0_86"/>
          <p:cNvGrpSpPr/>
          <p:nvPr/>
        </p:nvGrpSpPr>
        <p:grpSpPr>
          <a:xfrm>
            <a:off x="10466" y="376950"/>
            <a:ext cx="20093859" cy="1716405"/>
            <a:chOff x="10466" y="376950"/>
            <a:chExt cx="20093859" cy="1716405"/>
          </a:xfrm>
        </p:grpSpPr>
        <p:sp>
          <p:nvSpPr>
            <p:cNvPr id="159" name="Google Shape;159;g39e646eb6cc_0_86"/>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0" name="Google Shape;160;g39e646eb6cc_0_86"/>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61" name="Google Shape;161;g39e646eb6cc_0_86"/>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Whole Wheat Flour</a:t>
            </a:r>
            <a:endParaRPr/>
          </a:p>
        </p:txBody>
      </p:sp>
      <p:sp>
        <p:nvSpPr>
          <p:cNvPr id="162" name="Google Shape;162;g39e646eb6cc_0_86"/>
          <p:cNvSpPr txBox="1"/>
          <p:nvPr/>
        </p:nvSpPr>
        <p:spPr>
          <a:xfrm>
            <a:off x="540250" y="9216000"/>
            <a:ext cx="19023600" cy="201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600">
                <a:solidFill>
                  <a:srgbClr val="523E2D"/>
                </a:solidFill>
                <a:latin typeface="Oswald"/>
                <a:ea typeface="Oswald"/>
                <a:cs typeface="Oswald"/>
                <a:sym typeface="Oswald"/>
              </a:rPr>
              <a:t>Whole wheat flour is milled from the bran, endosperm and germ of the wheat kernel. It can be used for any type of baked goods, and is often a replacement for all purpose flour. White whole wheat flour is also </a:t>
            </a:r>
            <a:r>
              <a:rPr lang="en-US" sz="3600">
                <a:solidFill>
                  <a:srgbClr val="523E2D"/>
                </a:solidFill>
                <a:latin typeface="Oswald"/>
                <a:ea typeface="Oswald"/>
                <a:cs typeface="Oswald"/>
                <a:sym typeface="Oswald"/>
              </a:rPr>
              <a:t>available</a:t>
            </a:r>
            <a:r>
              <a:rPr lang="en-US" sz="3600">
                <a:solidFill>
                  <a:srgbClr val="523E2D"/>
                </a:solidFill>
                <a:latin typeface="Oswald"/>
                <a:ea typeface="Oswald"/>
                <a:cs typeface="Oswald"/>
                <a:sym typeface="Oswald"/>
              </a:rPr>
              <a:t> in some stores. </a:t>
            </a:r>
            <a:endParaRPr sz="3600">
              <a:solidFill>
                <a:srgbClr val="523E2D"/>
              </a:solidFill>
              <a:latin typeface="Oswald"/>
              <a:ea typeface="Oswald"/>
              <a:cs typeface="Oswald"/>
              <a:sym typeface="Oswald"/>
            </a:endParaRPr>
          </a:p>
        </p:txBody>
      </p:sp>
      <p:pic>
        <p:nvPicPr>
          <p:cNvPr id="163" name="Google Shape;163;g39e646eb6cc_0_86"/>
          <p:cNvPicPr preferRelativeResize="0"/>
          <p:nvPr/>
        </p:nvPicPr>
        <p:blipFill>
          <a:blip r:embed="rId3">
            <a:alphaModFix/>
          </a:blip>
          <a:stretch>
            <a:fillRect/>
          </a:stretch>
        </p:blipFill>
        <p:spPr>
          <a:xfrm>
            <a:off x="6659275" y="2430472"/>
            <a:ext cx="6785538" cy="67855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7" name="Shape 167"/>
        <p:cNvGrpSpPr/>
        <p:nvPr/>
      </p:nvGrpSpPr>
      <p:grpSpPr>
        <a:xfrm>
          <a:off x="0" y="0"/>
          <a:ext cx="0" cy="0"/>
          <a:chOff x="0" y="0"/>
          <a:chExt cx="0" cy="0"/>
        </a:xfrm>
      </p:grpSpPr>
      <p:grpSp>
        <p:nvGrpSpPr>
          <p:cNvPr id="168" name="Google Shape;168;g39e646eb6cc_0_97"/>
          <p:cNvGrpSpPr/>
          <p:nvPr/>
        </p:nvGrpSpPr>
        <p:grpSpPr>
          <a:xfrm>
            <a:off x="10466" y="376950"/>
            <a:ext cx="20093859" cy="1716405"/>
            <a:chOff x="10466" y="376950"/>
            <a:chExt cx="20093859" cy="1716405"/>
          </a:xfrm>
        </p:grpSpPr>
        <p:sp>
          <p:nvSpPr>
            <p:cNvPr id="169" name="Google Shape;169;g39e646eb6cc_0_97"/>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0" name="Google Shape;170;g39e646eb6cc_0_97"/>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71" name="Google Shape;171;g39e646eb6cc_0_97"/>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Bread Flour</a:t>
            </a:r>
            <a:endParaRPr/>
          </a:p>
        </p:txBody>
      </p:sp>
      <p:sp>
        <p:nvSpPr>
          <p:cNvPr id="172" name="Google Shape;172;g39e646eb6cc_0_97"/>
          <p:cNvSpPr txBox="1"/>
          <p:nvPr/>
        </p:nvSpPr>
        <p:spPr>
          <a:xfrm>
            <a:off x="540250" y="9216000"/>
            <a:ext cx="190236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600">
                <a:solidFill>
                  <a:srgbClr val="523E2D"/>
                </a:solidFill>
                <a:latin typeface="Oswald"/>
                <a:ea typeface="Oswald"/>
                <a:cs typeface="Oswald"/>
                <a:sym typeface="Oswald"/>
              </a:rPr>
              <a:t>Bread flour is a blend of hard, high-protein wheats with a high gluten content. It is best used for baguettes, sourdough, dinner rolls, bagels, pretzels, etc. </a:t>
            </a:r>
            <a:endParaRPr sz="3600">
              <a:solidFill>
                <a:srgbClr val="523E2D"/>
              </a:solidFill>
              <a:latin typeface="Oswald"/>
              <a:ea typeface="Oswald"/>
              <a:cs typeface="Oswald"/>
              <a:sym typeface="Oswald"/>
            </a:endParaRPr>
          </a:p>
        </p:txBody>
      </p:sp>
      <p:pic>
        <p:nvPicPr>
          <p:cNvPr id="173" name="Google Shape;173;g39e646eb6cc_0_97"/>
          <p:cNvPicPr preferRelativeResize="0"/>
          <p:nvPr/>
        </p:nvPicPr>
        <p:blipFill>
          <a:blip r:embed="rId3">
            <a:alphaModFix/>
          </a:blip>
          <a:stretch>
            <a:fillRect/>
          </a:stretch>
        </p:blipFill>
        <p:spPr>
          <a:xfrm>
            <a:off x="6638175" y="2235447"/>
            <a:ext cx="6838450" cy="6838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7" name="Shape 177"/>
        <p:cNvGrpSpPr/>
        <p:nvPr/>
      </p:nvGrpSpPr>
      <p:grpSpPr>
        <a:xfrm>
          <a:off x="0" y="0"/>
          <a:ext cx="0" cy="0"/>
          <a:chOff x="0" y="0"/>
          <a:chExt cx="0" cy="0"/>
        </a:xfrm>
      </p:grpSpPr>
      <p:grpSp>
        <p:nvGrpSpPr>
          <p:cNvPr id="178" name="Google Shape;178;g39e646eb6cc_0_108"/>
          <p:cNvGrpSpPr/>
          <p:nvPr/>
        </p:nvGrpSpPr>
        <p:grpSpPr>
          <a:xfrm>
            <a:off x="10466" y="376950"/>
            <a:ext cx="20093859" cy="1716405"/>
            <a:chOff x="10466" y="376950"/>
            <a:chExt cx="20093859" cy="1716405"/>
          </a:xfrm>
        </p:grpSpPr>
        <p:sp>
          <p:nvSpPr>
            <p:cNvPr id="179" name="Google Shape;179;g39e646eb6cc_0_108"/>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80" name="Google Shape;180;g39e646eb6cc_0_108"/>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81" name="Google Shape;181;g39e646eb6cc_0_108"/>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Cake Flour</a:t>
            </a:r>
            <a:endParaRPr/>
          </a:p>
        </p:txBody>
      </p:sp>
      <p:sp>
        <p:nvSpPr>
          <p:cNvPr id="182" name="Google Shape;182;g39e646eb6cc_0_108"/>
          <p:cNvSpPr txBox="1"/>
          <p:nvPr/>
        </p:nvSpPr>
        <p:spPr>
          <a:xfrm>
            <a:off x="540250" y="9216000"/>
            <a:ext cx="190236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600">
                <a:solidFill>
                  <a:srgbClr val="523E2D"/>
                </a:solidFill>
                <a:latin typeface="Oswald"/>
                <a:ea typeface="Oswald"/>
                <a:cs typeface="Oswald"/>
                <a:sym typeface="Oswald"/>
              </a:rPr>
              <a:t>Cake flour is a fine-textured flour milled from soft wheat with low protein content. Cake flour is ideal for cakes, cupcakes, doughnuts, brownies, pancakes, etc.</a:t>
            </a:r>
            <a:endParaRPr sz="3600">
              <a:solidFill>
                <a:srgbClr val="523E2D"/>
              </a:solidFill>
              <a:latin typeface="Oswald"/>
              <a:ea typeface="Oswald"/>
              <a:cs typeface="Oswald"/>
              <a:sym typeface="Oswald"/>
            </a:endParaRPr>
          </a:p>
        </p:txBody>
      </p:sp>
      <p:pic>
        <p:nvPicPr>
          <p:cNvPr id="183" name="Google Shape;183;g39e646eb6cc_0_108"/>
          <p:cNvPicPr preferRelativeResize="0"/>
          <p:nvPr/>
        </p:nvPicPr>
        <p:blipFill>
          <a:blip r:embed="rId3">
            <a:alphaModFix/>
          </a:blip>
          <a:stretch>
            <a:fillRect/>
          </a:stretch>
        </p:blipFill>
        <p:spPr>
          <a:xfrm>
            <a:off x="6566925" y="2169546"/>
            <a:ext cx="6970250" cy="6970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7" name="Shape 187"/>
        <p:cNvGrpSpPr/>
        <p:nvPr/>
      </p:nvGrpSpPr>
      <p:grpSpPr>
        <a:xfrm>
          <a:off x="0" y="0"/>
          <a:ext cx="0" cy="0"/>
          <a:chOff x="0" y="0"/>
          <a:chExt cx="0" cy="0"/>
        </a:xfrm>
      </p:grpSpPr>
      <p:grpSp>
        <p:nvGrpSpPr>
          <p:cNvPr id="188" name="Google Shape;188;g39e646eb6cc_0_119"/>
          <p:cNvGrpSpPr/>
          <p:nvPr/>
        </p:nvGrpSpPr>
        <p:grpSpPr>
          <a:xfrm>
            <a:off x="10466" y="376950"/>
            <a:ext cx="20093859" cy="1716405"/>
            <a:chOff x="10466" y="376950"/>
            <a:chExt cx="20093859" cy="1716405"/>
          </a:xfrm>
        </p:grpSpPr>
        <p:sp>
          <p:nvSpPr>
            <p:cNvPr id="189" name="Google Shape;189;g39e646eb6cc_0_119"/>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90" name="Google Shape;190;g39e646eb6cc_0_119"/>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91" name="Google Shape;191;g39e646eb6cc_0_119"/>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Pastry Flour</a:t>
            </a:r>
            <a:endParaRPr/>
          </a:p>
        </p:txBody>
      </p:sp>
      <p:sp>
        <p:nvSpPr>
          <p:cNvPr id="192" name="Google Shape;192;g39e646eb6cc_0_119"/>
          <p:cNvSpPr txBox="1"/>
          <p:nvPr/>
        </p:nvSpPr>
        <p:spPr>
          <a:xfrm>
            <a:off x="540250" y="9216000"/>
            <a:ext cx="190236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600">
                <a:solidFill>
                  <a:srgbClr val="523E2D"/>
                </a:solidFill>
                <a:latin typeface="Oswald"/>
                <a:ea typeface="Oswald"/>
                <a:cs typeface="Oswald"/>
                <a:sym typeface="Oswald"/>
              </a:rPr>
              <a:t>Pastry flour is milled from soft wheat that has a fine texture for croissants, cookies, crackers, pies, tarts, cinnamon rolls, etc.</a:t>
            </a:r>
            <a:endParaRPr sz="3600">
              <a:solidFill>
                <a:srgbClr val="523E2D"/>
              </a:solidFill>
              <a:latin typeface="Oswald"/>
              <a:ea typeface="Oswald"/>
              <a:cs typeface="Oswald"/>
              <a:sym typeface="Oswald"/>
            </a:endParaRPr>
          </a:p>
        </p:txBody>
      </p:sp>
      <p:pic>
        <p:nvPicPr>
          <p:cNvPr id="193" name="Google Shape;193;g39e646eb6cc_0_119"/>
          <p:cNvPicPr preferRelativeResize="0"/>
          <p:nvPr/>
        </p:nvPicPr>
        <p:blipFill>
          <a:blip r:embed="rId3">
            <a:alphaModFix/>
          </a:blip>
          <a:stretch>
            <a:fillRect/>
          </a:stretch>
        </p:blipFill>
        <p:spPr>
          <a:xfrm>
            <a:off x="7392975" y="2823987"/>
            <a:ext cx="5318150" cy="5318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7" name="Shape 197"/>
        <p:cNvGrpSpPr/>
        <p:nvPr/>
      </p:nvGrpSpPr>
      <p:grpSpPr>
        <a:xfrm>
          <a:off x="0" y="0"/>
          <a:ext cx="0" cy="0"/>
          <a:chOff x="0" y="0"/>
          <a:chExt cx="0" cy="0"/>
        </a:xfrm>
      </p:grpSpPr>
      <p:grpSp>
        <p:nvGrpSpPr>
          <p:cNvPr id="198" name="Google Shape;198;g39e646eb6cc_0_130"/>
          <p:cNvGrpSpPr/>
          <p:nvPr/>
        </p:nvGrpSpPr>
        <p:grpSpPr>
          <a:xfrm>
            <a:off x="10466" y="376950"/>
            <a:ext cx="20093859" cy="1716405"/>
            <a:chOff x="10466" y="376950"/>
            <a:chExt cx="20093859" cy="1716405"/>
          </a:xfrm>
        </p:grpSpPr>
        <p:sp>
          <p:nvSpPr>
            <p:cNvPr id="199" name="Google Shape;199;g39e646eb6cc_0_130"/>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0" name="Google Shape;200;g39e646eb6cc_0_130"/>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01" name="Google Shape;201;g39e646eb6cc_0_130"/>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Self Rising Flour</a:t>
            </a:r>
            <a:endParaRPr/>
          </a:p>
        </p:txBody>
      </p:sp>
      <p:sp>
        <p:nvSpPr>
          <p:cNvPr id="202" name="Google Shape;202;g39e646eb6cc_0_130"/>
          <p:cNvSpPr txBox="1"/>
          <p:nvPr/>
        </p:nvSpPr>
        <p:spPr>
          <a:xfrm>
            <a:off x="540250" y="9216000"/>
            <a:ext cx="190236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600">
                <a:solidFill>
                  <a:srgbClr val="523E2D"/>
                </a:solidFill>
                <a:latin typeface="Oswald"/>
                <a:ea typeface="Oswald"/>
                <a:cs typeface="Oswald"/>
                <a:sym typeface="Oswald"/>
              </a:rPr>
              <a:t>Self-rising flour is all-purpose flour with added salt and leavening agents. It is used for quick breads, biscuits, scones, muffins, etc.</a:t>
            </a:r>
            <a:endParaRPr sz="3600">
              <a:solidFill>
                <a:srgbClr val="523E2D"/>
              </a:solidFill>
              <a:latin typeface="Oswald"/>
              <a:ea typeface="Oswald"/>
              <a:cs typeface="Oswald"/>
              <a:sym typeface="Oswald"/>
            </a:endParaRPr>
          </a:p>
        </p:txBody>
      </p:sp>
      <p:pic>
        <p:nvPicPr>
          <p:cNvPr id="203" name="Google Shape;203;g39e646eb6cc_0_130"/>
          <p:cNvPicPr preferRelativeResize="0"/>
          <p:nvPr/>
        </p:nvPicPr>
        <p:blipFill>
          <a:blip r:embed="rId3">
            <a:alphaModFix/>
          </a:blip>
          <a:stretch>
            <a:fillRect/>
          </a:stretch>
        </p:blipFill>
        <p:spPr>
          <a:xfrm>
            <a:off x="6639438" y="2390772"/>
            <a:ext cx="6825226" cy="68252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7" name="Shape 207"/>
        <p:cNvGrpSpPr/>
        <p:nvPr/>
      </p:nvGrpSpPr>
      <p:grpSpPr>
        <a:xfrm>
          <a:off x="0" y="0"/>
          <a:ext cx="0" cy="0"/>
          <a:chOff x="0" y="0"/>
          <a:chExt cx="0" cy="0"/>
        </a:xfrm>
      </p:grpSpPr>
      <p:grpSp>
        <p:nvGrpSpPr>
          <p:cNvPr id="208" name="Google Shape;208;g39e646eb6cc_0_141"/>
          <p:cNvGrpSpPr/>
          <p:nvPr/>
        </p:nvGrpSpPr>
        <p:grpSpPr>
          <a:xfrm>
            <a:off x="10466" y="376950"/>
            <a:ext cx="20093859" cy="1716405"/>
            <a:chOff x="10466" y="376950"/>
            <a:chExt cx="20093859" cy="1716405"/>
          </a:xfrm>
        </p:grpSpPr>
        <p:sp>
          <p:nvSpPr>
            <p:cNvPr id="209" name="Google Shape;209;g39e646eb6cc_0_141"/>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10" name="Google Shape;210;g39e646eb6cc_0_141"/>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11" name="Google Shape;211;g39e646eb6cc_0_141"/>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Semolina Flour</a:t>
            </a:r>
            <a:endParaRPr/>
          </a:p>
        </p:txBody>
      </p:sp>
      <p:sp>
        <p:nvSpPr>
          <p:cNvPr id="212" name="Google Shape;212;g39e646eb6cc_0_141"/>
          <p:cNvSpPr txBox="1"/>
          <p:nvPr/>
        </p:nvSpPr>
        <p:spPr>
          <a:xfrm>
            <a:off x="540250" y="9216000"/>
            <a:ext cx="190236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600">
                <a:solidFill>
                  <a:srgbClr val="523E2D"/>
                </a:solidFill>
                <a:latin typeface="Oswald"/>
                <a:ea typeface="Oswald"/>
                <a:cs typeface="Oswald"/>
                <a:sym typeface="Oswald"/>
              </a:rPr>
              <a:t>Semolina flour is made from coarsely milled Durum wheat and is most commonly used for pasta and couscous. </a:t>
            </a:r>
            <a:endParaRPr sz="3600">
              <a:solidFill>
                <a:srgbClr val="523E2D"/>
              </a:solidFill>
              <a:latin typeface="Oswald"/>
              <a:ea typeface="Oswald"/>
              <a:cs typeface="Oswald"/>
              <a:sym typeface="Oswald"/>
            </a:endParaRPr>
          </a:p>
          <a:p>
            <a:pPr indent="0" lvl="0" marL="0" rtl="0" algn="l">
              <a:lnSpc>
                <a:spcPct val="115000"/>
              </a:lnSpc>
              <a:spcBef>
                <a:spcPts val="0"/>
              </a:spcBef>
              <a:spcAft>
                <a:spcPts val="0"/>
              </a:spcAft>
              <a:buNone/>
            </a:pPr>
            <a:r>
              <a:t/>
            </a:r>
            <a:endParaRPr sz="3600">
              <a:solidFill>
                <a:srgbClr val="523E2D"/>
              </a:solidFill>
              <a:latin typeface="Oswald"/>
              <a:ea typeface="Oswald"/>
              <a:cs typeface="Oswald"/>
              <a:sym typeface="Oswald"/>
            </a:endParaRPr>
          </a:p>
        </p:txBody>
      </p:sp>
      <p:pic>
        <p:nvPicPr>
          <p:cNvPr id="213" name="Google Shape;213;g39e646eb6cc_0_141"/>
          <p:cNvPicPr preferRelativeResize="0"/>
          <p:nvPr/>
        </p:nvPicPr>
        <p:blipFill>
          <a:blip r:embed="rId3">
            <a:alphaModFix/>
          </a:blip>
          <a:stretch>
            <a:fillRect/>
          </a:stretch>
        </p:blipFill>
        <p:spPr>
          <a:xfrm>
            <a:off x="6677863" y="2275134"/>
            <a:ext cx="6759075" cy="6759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 name="Shape 47"/>
        <p:cNvGrpSpPr/>
        <p:nvPr/>
      </p:nvGrpSpPr>
      <p:grpSpPr>
        <a:xfrm>
          <a:off x="0" y="0"/>
          <a:ext cx="0" cy="0"/>
          <a:chOff x="0" y="0"/>
          <a:chExt cx="0" cy="0"/>
        </a:xfrm>
      </p:grpSpPr>
      <p:pic>
        <p:nvPicPr>
          <p:cNvPr id="48" name="Google Shape;48;p14"/>
          <p:cNvPicPr preferRelativeResize="0"/>
          <p:nvPr/>
        </p:nvPicPr>
        <p:blipFill rotWithShape="1">
          <a:blip r:embed="rId3">
            <a:alphaModFix/>
          </a:blip>
          <a:srcRect b="0" l="0" r="0" t="0"/>
          <a:stretch/>
        </p:blipFill>
        <p:spPr>
          <a:xfrm>
            <a:off x="10472295" y="1989461"/>
            <a:ext cx="8598050" cy="9319092"/>
          </a:xfrm>
          <a:prstGeom prst="rect">
            <a:avLst/>
          </a:prstGeom>
          <a:noFill/>
          <a:ln>
            <a:noFill/>
          </a:ln>
        </p:spPr>
      </p:pic>
      <p:grpSp>
        <p:nvGrpSpPr>
          <p:cNvPr id="49" name="Google Shape;49;p14"/>
          <p:cNvGrpSpPr/>
          <p:nvPr/>
        </p:nvGrpSpPr>
        <p:grpSpPr>
          <a:xfrm>
            <a:off x="10466" y="376950"/>
            <a:ext cx="20093859" cy="1716405"/>
            <a:chOff x="10466" y="376950"/>
            <a:chExt cx="20093859" cy="1716405"/>
          </a:xfrm>
        </p:grpSpPr>
        <p:sp>
          <p:nvSpPr>
            <p:cNvPr id="50" name="Google Shape;50;p14"/>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1" name="Google Shape;51;p14"/>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2" name="Google Shape;52;p14"/>
          <p:cNvSpPr txBox="1"/>
          <p:nvPr>
            <p:ph type="title"/>
          </p:nvPr>
        </p:nvSpPr>
        <p:spPr>
          <a:xfrm>
            <a:off x="1631226" y="788025"/>
            <a:ext cx="17474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Components &amp; Byproducts of Wheat</a:t>
            </a:r>
            <a:endParaRPr/>
          </a:p>
        </p:txBody>
      </p:sp>
      <p:sp>
        <p:nvSpPr>
          <p:cNvPr id="53" name="Google Shape;53;p14"/>
          <p:cNvSpPr txBox="1"/>
          <p:nvPr>
            <p:ph idx="2" type="body"/>
          </p:nvPr>
        </p:nvSpPr>
        <p:spPr>
          <a:xfrm>
            <a:off x="998800" y="2389475"/>
            <a:ext cx="10233900" cy="55413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Gluten: </a:t>
            </a:r>
            <a:r>
              <a:rPr lang="en-US">
                <a:latin typeface="Oswald"/>
                <a:ea typeface="Oswald"/>
                <a:cs typeface="Oswald"/>
                <a:sym typeface="Oswald"/>
              </a:rPr>
              <a:t>A protein found in wheat, barley, rye and triticale. It has binding properties and makes baked goods chewy.</a:t>
            </a:r>
            <a:br>
              <a:rPr lang="en-US">
                <a:latin typeface="Oswald"/>
                <a:ea typeface="Oswald"/>
                <a:cs typeface="Oswald"/>
                <a:sym typeface="Oswald"/>
              </a:rPr>
            </a:br>
            <a:endParaRPr/>
          </a:p>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Wheat Starch: </a:t>
            </a:r>
            <a:r>
              <a:rPr lang="en-US">
                <a:latin typeface="Oswald"/>
                <a:ea typeface="Oswald"/>
                <a:cs typeface="Oswald"/>
                <a:sym typeface="Oswald"/>
              </a:rPr>
              <a:t>A carbohydrate made of sugar molecules. Starch is used as a thickening agent.</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Wheat Grain: </a:t>
            </a:r>
            <a:r>
              <a:rPr lang="en-US">
                <a:latin typeface="Oswald"/>
                <a:ea typeface="Oswald"/>
                <a:cs typeface="Oswald"/>
                <a:sym typeface="Oswald"/>
              </a:rPr>
              <a:t>The seed of the wheat plant, also known as the kernel. It can be ground into flour or used as animal feed. </a:t>
            </a:r>
            <a:br>
              <a:rPr lang="en-US">
                <a:latin typeface="Oswald"/>
                <a:ea typeface="Oswald"/>
                <a:cs typeface="Oswald"/>
                <a:sym typeface="Oswald"/>
              </a:rPr>
            </a:br>
            <a:endParaRPr>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7" name="Shape 217"/>
        <p:cNvGrpSpPr/>
        <p:nvPr/>
      </p:nvGrpSpPr>
      <p:grpSpPr>
        <a:xfrm>
          <a:off x="0" y="0"/>
          <a:ext cx="0" cy="0"/>
          <a:chOff x="0" y="0"/>
          <a:chExt cx="0" cy="0"/>
        </a:xfrm>
      </p:grpSpPr>
      <p:grpSp>
        <p:nvGrpSpPr>
          <p:cNvPr id="218" name="Google Shape;218;g39e646eb6cc_0_152"/>
          <p:cNvGrpSpPr/>
          <p:nvPr/>
        </p:nvGrpSpPr>
        <p:grpSpPr>
          <a:xfrm>
            <a:off x="10466" y="376950"/>
            <a:ext cx="20093859" cy="1716405"/>
            <a:chOff x="10466" y="376950"/>
            <a:chExt cx="20093859" cy="1716405"/>
          </a:xfrm>
        </p:grpSpPr>
        <p:sp>
          <p:nvSpPr>
            <p:cNvPr id="219" name="Google Shape;219;g39e646eb6cc_0_152"/>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20" name="Google Shape;220;g39e646eb6cc_0_152"/>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21" name="Google Shape;221;g39e646eb6cc_0_152"/>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00 Flour</a:t>
            </a:r>
            <a:endParaRPr/>
          </a:p>
        </p:txBody>
      </p:sp>
      <p:sp>
        <p:nvSpPr>
          <p:cNvPr id="222" name="Google Shape;222;g39e646eb6cc_0_152"/>
          <p:cNvSpPr txBox="1"/>
          <p:nvPr/>
        </p:nvSpPr>
        <p:spPr>
          <a:xfrm>
            <a:off x="540250" y="9216000"/>
            <a:ext cx="19023600" cy="201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3600">
                <a:solidFill>
                  <a:srgbClr val="523E2D"/>
                </a:solidFill>
                <a:latin typeface="Oswald"/>
                <a:ea typeface="Oswald"/>
                <a:cs typeface="Oswald"/>
                <a:sym typeface="Oswald"/>
              </a:rPr>
              <a:t> 00 flour is an Italian flour made from finely milled Durum wheat. The high gluten content is ideal for pizza dough, pasta, etc.</a:t>
            </a:r>
            <a:endParaRPr sz="3600">
              <a:solidFill>
                <a:srgbClr val="523E2D"/>
              </a:solidFill>
              <a:latin typeface="Oswald"/>
              <a:ea typeface="Oswald"/>
              <a:cs typeface="Oswald"/>
              <a:sym typeface="Oswald"/>
            </a:endParaRPr>
          </a:p>
          <a:p>
            <a:pPr indent="0" lvl="0" marL="0" rtl="0" algn="l">
              <a:lnSpc>
                <a:spcPct val="115000"/>
              </a:lnSpc>
              <a:spcBef>
                <a:spcPts val="0"/>
              </a:spcBef>
              <a:spcAft>
                <a:spcPts val="0"/>
              </a:spcAft>
              <a:buNone/>
            </a:pPr>
            <a:r>
              <a:t/>
            </a:r>
            <a:endParaRPr sz="3600">
              <a:solidFill>
                <a:srgbClr val="523E2D"/>
              </a:solidFill>
              <a:latin typeface="Oswald"/>
              <a:ea typeface="Oswald"/>
              <a:cs typeface="Oswald"/>
              <a:sym typeface="Oswald"/>
            </a:endParaRPr>
          </a:p>
        </p:txBody>
      </p:sp>
      <p:pic>
        <p:nvPicPr>
          <p:cNvPr id="223" name="Google Shape;223;g39e646eb6cc_0_152"/>
          <p:cNvPicPr preferRelativeResize="0"/>
          <p:nvPr/>
        </p:nvPicPr>
        <p:blipFill>
          <a:blip r:embed="rId3">
            <a:alphaModFix/>
          </a:blip>
          <a:stretch>
            <a:fillRect/>
          </a:stretch>
        </p:blipFill>
        <p:spPr>
          <a:xfrm>
            <a:off x="6816575" y="2413860"/>
            <a:ext cx="6481638" cy="64816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7" name="Shape 227"/>
        <p:cNvGrpSpPr/>
        <p:nvPr/>
      </p:nvGrpSpPr>
      <p:grpSpPr>
        <a:xfrm>
          <a:off x="0" y="0"/>
          <a:ext cx="0" cy="0"/>
          <a:chOff x="0" y="0"/>
          <a:chExt cx="0" cy="0"/>
        </a:xfrm>
      </p:grpSpPr>
      <p:pic>
        <p:nvPicPr>
          <p:cNvPr id="228" name="Google Shape;228;p10"/>
          <p:cNvPicPr preferRelativeResize="0"/>
          <p:nvPr/>
        </p:nvPicPr>
        <p:blipFill rotWithShape="1">
          <a:blip r:embed="rId3">
            <a:alphaModFix/>
          </a:blip>
          <a:srcRect b="0" l="0" r="0" t="0"/>
          <a:stretch/>
        </p:blipFill>
        <p:spPr>
          <a:xfrm>
            <a:off x="0" y="0"/>
            <a:ext cx="20104100" cy="11308556"/>
          </a:xfrm>
          <a:prstGeom prst="rect">
            <a:avLst/>
          </a:prstGeom>
          <a:noFill/>
          <a:ln>
            <a:noFill/>
          </a:ln>
        </p:spPr>
      </p:pic>
      <p:sp>
        <p:nvSpPr>
          <p:cNvPr id="229" name="Google Shape;229;p10"/>
          <p:cNvSpPr txBox="1"/>
          <p:nvPr>
            <p:ph type="ctrTitle"/>
          </p:nvPr>
        </p:nvSpPr>
        <p:spPr>
          <a:xfrm>
            <a:off x="3015615" y="3292118"/>
            <a:ext cx="14073000" cy="1693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a:t>Feed &amp; Forage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3" name="Shape 233"/>
        <p:cNvGrpSpPr/>
        <p:nvPr/>
      </p:nvGrpSpPr>
      <p:grpSpPr>
        <a:xfrm>
          <a:off x="0" y="0"/>
          <a:ext cx="0" cy="0"/>
          <a:chOff x="0" y="0"/>
          <a:chExt cx="0" cy="0"/>
        </a:xfrm>
      </p:grpSpPr>
      <p:grpSp>
        <p:nvGrpSpPr>
          <p:cNvPr id="234" name="Google Shape;234;p13"/>
          <p:cNvGrpSpPr/>
          <p:nvPr/>
        </p:nvGrpSpPr>
        <p:grpSpPr>
          <a:xfrm>
            <a:off x="10466" y="376950"/>
            <a:ext cx="20093859" cy="1716405"/>
            <a:chOff x="10466" y="376950"/>
            <a:chExt cx="20093859" cy="1716405"/>
          </a:xfrm>
        </p:grpSpPr>
        <p:sp>
          <p:nvSpPr>
            <p:cNvPr id="235" name="Google Shape;235;p13"/>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36" name="Google Shape;236;p13"/>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37" name="Google Shape;237;p13"/>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Grazing</a:t>
            </a:r>
            <a:endParaRPr/>
          </a:p>
        </p:txBody>
      </p:sp>
      <p:sp>
        <p:nvSpPr>
          <p:cNvPr id="238" name="Google Shape;238;p13"/>
          <p:cNvSpPr txBox="1"/>
          <p:nvPr>
            <p:ph idx="2" type="body"/>
          </p:nvPr>
        </p:nvSpPr>
        <p:spPr>
          <a:xfrm>
            <a:off x="992504" y="2601150"/>
            <a:ext cx="10964400" cy="70806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Just like wheat products provide wholesome nutrition for humans, wheat is also an excellent source of carbohydrates and protein for animals. </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Grazing offers many benefits, including:</a:t>
            </a:r>
            <a:endParaRPr>
              <a:latin typeface="Oswald"/>
              <a:ea typeface="Oswald"/>
              <a:cs typeface="Oswald"/>
              <a:sym typeface="Oswald"/>
            </a:endParaRPr>
          </a:p>
          <a:p>
            <a:pPr indent="0" lvl="2" marL="914400" rtl="0" algn="l">
              <a:spcBef>
                <a:spcPts val="0"/>
              </a:spcBef>
              <a:spcAft>
                <a:spcPts val="0"/>
              </a:spcAft>
              <a:buClr>
                <a:srgbClr val="523E2D"/>
              </a:buClr>
              <a:buSzPts val="3600"/>
              <a:buNone/>
            </a:pPr>
            <a:r>
              <a:rPr lang="en-US"/>
              <a:t>- </a:t>
            </a:r>
            <a:r>
              <a:rPr lang="en-US"/>
              <a:t>Reduced feed costs, especially in winter months</a:t>
            </a:r>
            <a:endParaRPr/>
          </a:p>
          <a:p>
            <a:pPr indent="0" lvl="2" marL="914400" rtl="0" algn="l">
              <a:spcBef>
                <a:spcPts val="0"/>
              </a:spcBef>
              <a:spcAft>
                <a:spcPts val="0"/>
              </a:spcAft>
              <a:buClr>
                <a:srgbClr val="523E2D"/>
              </a:buClr>
              <a:buSzPts val="3600"/>
              <a:buNone/>
            </a:pPr>
            <a:r>
              <a:rPr lang="en-US"/>
              <a:t>- Improved soil health from manure</a:t>
            </a:r>
            <a:endParaRPr/>
          </a:p>
          <a:p>
            <a:pPr indent="0" lvl="2" marL="914400" rtl="0" algn="l">
              <a:spcBef>
                <a:spcPts val="0"/>
              </a:spcBef>
              <a:spcAft>
                <a:spcPts val="0"/>
              </a:spcAft>
              <a:buClr>
                <a:srgbClr val="523E2D"/>
              </a:buClr>
              <a:buSzPts val="3600"/>
              <a:buNone/>
            </a:pPr>
            <a:r>
              <a:rPr lang="en-US"/>
              <a:t>- Weed control</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Roughly 20% of the wheat grown in Texas is grazed by livestock. </a:t>
            </a:r>
            <a:endParaRPr>
              <a:latin typeface="Oswald"/>
              <a:ea typeface="Oswald"/>
              <a:cs typeface="Oswald"/>
              <a:sym typeface="Oswald"/>
            </a:endParaRPr>
          </a:p>
          <a:p>
            <a:pPr indent="0" lvl="2" marL="914400" rtl="0" algn="l">
              <a:spcBef>
                <a:spcPts val="0"/>
              </a:spcBef>
              <a:spcAft>
                <a:spcPts val="0"/>
              </a:spcAft>
              <a:buSzPts val="1400"/>
              <a:buFont typeface="Oswald"/>
              <a:buNone/>
            </a:pPr>
            <a:r>
              <a:rPr lang="en-US"/>
              <a:t>- Wheat used for grazing is often called “wheat pasture.”</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p:txBody>
      </p:sp>
      <p:pic>
        <p:nvPicPr>
          <p:cNvPr id="239" name="Google Shape;239;p13" title="IMG_6437.jpeg"/>
          <p:cNvPicPr preferRelativeResize="0"/>
          <p:nvPr/>
        </p:nvPicPr>
        <p:blipFill>
          <a:blip r:embed="rId3">
            <a:alphaModFix/>
          </a:blip>
          <a:stretch>
            <a:fillRect/>
          </a:stretch>
        </p:blipFill>
        <p:spPr>
          <a:xfrm>
            <a:off x="11956904" y="2601155"/>
            <a:ext cx="7842396" cy="5881797"/>
          </a:xfrm>
          <a:prstGeom prst="rect">
            <a:avLst/>
          </a:prstGeom>
          <a:noFill/>
          <a:ln>
            <a:noFill/>
          </a:ln>
        </p:spPr>
      </p:pic>
      <p:sp>
        <p:nvSpPr>
          <p:cNvPr id="240" name="Google Shape;240;p13"/>
          <p:cNvSpPr txBox="1"/>
          <p:nvPr/>
        </p:nvSpPr>
        <p:spPr>
          <a:xfrm>
            <a:off x="11956950" y="8610900"/>
            <a:ext cx="78423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lang="en-US" sz="3000">
                <a:solidFill>
                  <a:srgbClr val="523E2D"/>
                </a:solidFill>
                <a:latin typeface="Oswald"/>
                <a:ea typeface="Oswald"/>
                <a:cs typeface="Oswald"/>
                <a:sym typeface="Oswald"/>
              </a:rPr>
              <a:t>Cows grazing on wheat pasture</a:t>
            </a:r>
            <a:endParaRPr b="0" i="0" sz="3000" u="none" cap="none" strike="noStrike">
              <a:solidFill>
                <a:srgbClr val="523E2D"/>
              </a:solidFill>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4" name="Shape 244"/>
        <p:cNvGrpSpPr/>
        <p:nvPr/>
      </p:nvGrpSpPr>
      <p:grpSpPr>
        <a:xfrm>
          <a:off x="0" y="0"/>
          <a:ext cx="0" cy="0"/>
          <a:chOff x="0" y="0"/>
          <a:chExt cx="0" cy="0"/>
        </a:xfrm>
      </p:grpSpPr>
      <p:grpSp>
        <p:nvGrpSpPr>
          <p:cNvPr id="245" name="Google Shape;245;g39feb3a2d98_0_0"/>
          <p:cNvGrpSpPr/>
          <p:nvPr/>
        </p:nvGrpSpPr>
        <p:grpSpPr>
          <a:xfrm>
            <a:off x="10466" y="376950"/>
            <a:ext cx="20093859" cy="1716405"/>
            <a:chOff x="10466" y="376950"/>
            <a:chExt cx="20093859" cy="1716405"/>
          </a:xfrm>
        </p:grpSpPr>
        <p:sp>
          <p:nvSpPr>
            <p:cNvPr id="246" name="Google Shape;246;g39feb3a2d98_0_0"/>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7" name="Google Shape;247;g39feb3a2d98_0_0"/>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48" name="Google Shape;248;g39feb3a2d98_0_0"/>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Grazing</a:t>
            </a:r>
            <a:endParaRPr/>
          </a:p>
        </p:txBody>
      </p:sp>
      <p:sp>
        <p:nvSpPr>
          <p:cNvPr id="249" name="Google Shape;249;g39feb3a2d98_0_0"/>
          <p:cNvSpPr txBox="1"/>
          <p:nvPr>
            <p:ph idx="2" type="body"/>
          </p:nvPr>
        </p:nvSpPr>
        <p:spPr>
          <a:xfrm>
            <a:off x="992500" y="2601150"/>
            <a:ext cx="10597800" cy="54180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Producers may choose to use wheat as a dual-purpose system. The livestock will eat the wheat as forage when it is young, usually in the fall and winter. Then they will be moved to another feed source in the spring. </a:t>
            </a:r>
            <a:endParaRPr>
              <a:latin typeface="Oswald"/>
              <a:ea typeface="Oswald"/>
              <a:cs typeface="Oswald"/>
              <a:sym typeface="Oswald"/>
            </a:endParaRPr>
          </a:p>
          <a:p>
            <a:pPr indent="0" lvl="2" marL="914400" rtl="0" algn="l">
              <a:spcBef>
                <a:spcPts val="0"/>
              </a:spcBef>
              <a:spcAft>
                <a:spcPts val="0"/>
              </a:spcAft>
              <a:buSzPts val="1400"/>
              <a:buFont typeface="Oswald"/>
              <a:buNone/>
            </a:pPr>
            <a:r>
              <a:rPr lang="en-US"/>
              <a:t>- After the livestock are moved, the wheat will continue growing and will be </a:t>
            </a:r>
            <a:r>
              <a:rPr lang="en-US"/>
              <a:t>harvested for grain</a:t>
            </a:r>
            <a:r>
              <a:rPr lang="en-US"/>
              <a:t> in the late spring/early summer.</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Producers can also choose to graze out </a:t>
            </a:r>
            <a:r>
              <a:rPr lang="en-US">
                <a:latin typeface="Oswald"/>
                <a:ea typeface="Oswald"/>
                <a:cs typeface="Oswald"/>
                <a:sym typeface="Oswald"/>
              </a:rPr>
              <a:t>the</a:t>
            </a:r>
            <a:r>
              <a:rPr lang="en-US">
                <a:latin typeface="Oswald"/>
                <a:ea typeface="Oswald"/>
                <a:cs typeface="Oswald"/>
                <a:sym typeface="Oswald"/>
              </a:rPr>
              <a:t> wheat, so its only </a:t>
            </a:r>
            <a:r>
              <a:rPr lang="en-US">
                <a:latin typeface="Oswald"/>
                <a:ea typeface="Oswald"/>
                <a:cs typeface="Oswald"/>
                <a:sym typeface="Oswald"/>
              </a:rPr>
              <a:t>purpose</a:t>
            </a:r>
            <a:r>
              <a:rPr lang="en-US">
                <a:latin typeface="Oswald"/>
                <a:ea typeface="Oswald"/>
                <a:cs typeface="Oswald"/>
                <a:sym typeface="Oswald"/>
              </a:rPr>
              <a:t> is for forage. Livestock will be on the wheat pasture for the crop’s </a:t>
            </a:r>
            <a:r>
              <a:rPr lang="en-US">
                <a:latin typeface="Oswald"/>
                <a:ea typeface="Oswald"/>
                <a:cs typeface="Oswald"/>
                <a:sym typeface="Oswald"/>
              </a:rPr>
              <a:t>lifecycle</a:t>
            </a:r>
            <a:r>
              <a:rPr lang="en-US">
                <a:latin typeface="Oswald"/>
                <a:ea typeface="Oswald"/>
                <a:cs typeface="Oswald"/>
                <a:sym typeface="Oswald"/>
              </a:rPr>
              <a:t>. </a:t>
            </a:r>
            <a:r>
              <a:rPr lang="en-US"/>
              <a:t>  </a:t>
            </a:r>
            <a:endParaRPr>
              <a:latin typeface="Oswald"/>
              <a:ea typeface="Oswald"/>
              <a:cs typeface="Oswald"/>
              <a:sym typeface="Oswald"/>
            </a:endParaRPr>
          </a:p>
        </p:txBody>
      </p:sp>
      <p:pic>
        <p:nvPicPr>
          <p:cNvPr id="250" name="Google Shape;250;g39feb3a2d98_0_0" title="IMG_0657.jpeg"/>
          <p:cNvPicPr preferRelativeResize="0"/>
          <p:nvPr/>
        </p:nvPicPr>
        <p:blipFill>
          <a:blip r:embed="rId3">
            <a:alphaModFix/>
          </a:blip>
          <a:stretch>
            <a:fillRect/>
          </a:stretch>
        </p:blipFill>
        <p:spPr>
          <a:xfrm>
            <a:off x="11847854" y="2482930"/>
            <a:ext cx="7842396" cy="5881797"/>
          </a:xfrm>
          <a:prstGeom prst="rect">
            <a:avLst/>
          </a:prstGeom>
          <a:noFill/>
          <a:ln>
            <a:noFill/>
          </a:ln>
        </p:spPr>
      </p:pic>
      <p:sp>
        <p:nvSpPr>
          <p:cNvPr id="251" name="Google Shape;251;g39feb3a2d98_0_0"/>
          <p:cNvSpPr txBox="1"/>
          <p:nvPr/>
        </p:nvSpPr>
        <p:spPr>
          <a:xfrm>
            <a:off x="11847900" y="8492650"/>
            <a:ext cx="78423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lang="en-US" sz="3000">
                <a:solidFill>
                  <a:srgbClr val="523E2D"/>
                </a:solidFill>
                <a:latin typeface="Oswald"/>
                <a:ea typeface="Oswald"/>
                <a:cs typeface="Oswald"/>
                <a:sym typeface="Oswald"/>
              </a:rPr>
              <a:t>Sheep grazing on wheat pasture.</a:t>
            </a:r>
            <a:endParaRPr b="0" i="0" sz="3000" u="none" cap="none" strike="noStrike">
              <a:solidFill>
                <a:srgbClr val="523E2D"/>
              </a:solidFill>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5" name="Shape 255"/>
        <p:cNvGrpSpPr/>
        <p:nvPr/>
      </p:nvGrpSpPr>
      <p:grpSpPr>
        <a:xfrm>
          <a:off x="0" y="0"/>
          <a:ext cx="0" cy="0"/>
          <a:chOff x="0" y="0"/>
          <a:chExt cx="0" cy="0"/>
        </a:xfrm>
      </p:grpSpPr>
      <p:grpSp>
        <p:nvGrpSpPr>
          <p:cNvPr id="256" name="Google Shape;256;p15"/>
          <p:cNvGrpSpPr/>
          <p:nvPr/>
        </p:nvGrpSpPr>
        <p:grpSpPr>
          <a:xfrm>
            <a:off x="10466" y="376950"/>
            <a:ext cx="20093859" cy="1716405"/>
            <a:chOff x="10466" y="376950"/>
            <a:chExt cx="20093859" cy="1716405"/>
          </a:xfrm>
        </p:grpSpPr>
        <p:sp>
          <p:nvSpPr>
            <p:cNvPr id="257" name="Google Shape;257;p15"/>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58" name="Google Shape;258;p15"/>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59" name="Google Shape;259;p15"/>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Silage (Wheatlage)</a:t>
            </a:r>
            <a:endParaRPr/>
          </a:p>
        </p:txBody>
      </p:sp>
      <p:sp>
        <p:nvSpPr>
          <p:cNvPr id="260" name="Google Shape;260;p15"/>
          <p:cNvSpPr txBox="1"/>
          <p:nvPr>
            <p:ph idx="2" type="body"/>
          </p:nvPr>
        </p:nvSpPr>
        <p:spPr>
          <a:xfrm>
            <a:off x="992504" y="2601150"/>
            <a:ext cx="10964400" cy="58491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Silage (sometimes called wheatlage) is made from chopped wheat. </a:t>
            </a:r>
            <a:endParaRPr>
              <a:latin typeface="Oswald"/>
              <a:ea typeface="Oswald"/>
              <a:cs typeface="Oswald"/>
              <a:sym typeface="Oswald"/>
            </a:endParaRPr>
          </a:p>
          <a:p>
            <a:pPr indent="0" lvl="2" marL="914400" rtl="0" algn="l">
              <a:spcBef>
                <a:spcPts val="0"/>
              </a:spcBef>
              <a:spcAft>
                <a:spcPts val="0"/>
              </a:spcAft>
              <a:buClr>
                <a:srgbClr val="523E2D"/>
              </a:buClr>
              <a:buSzPts val="3600"/>
              <a:buNone/>
            </a:pPr>
            <a:r>
              <a:rPr lang="en-US"/>
              <a:t>- Instead of using a combine to harvest the grain, silage is cut using a machine called a forage harvester or chopper. </a:t>
            </a:r>
            <a:endParaRPr/>
          </a:p>
          <a:p>
            <a:pPr indent="0" lvl="2" marL="914400" rtl="0" algn="l">
              <a:spcBef>
                <a:spcPts val="0"/>
              </a:spcBef>
              <a:spcAft>
                <a:spcPts val="0"/>
              </a:spcAft>
              <a:buClr>
                <a:srgbClr val="523E2D"/>
              </a:buClr>
              <a:buSzPts val="3600"/>
              <a:buNone/>
            </a:pPr>
            <a:r>
              <a:rPr lang="en-US"/>
              <a:t>- Wheat for silage is harvested earlier than wheat harvested for grain, usually in the spring and early summer, when the plant is still green. </a:t>
            </a:r>
            <a:endParaRPr/>
          </a:p>
          <a:p>
            <a:pPr indent="0" lvl="2" marL="914400" rtl="0" algn="l">
              <a:spcBef>
                <a:spcPts val="0"/>
              </a:spcBef>
              <a:spcAft>
                <a:spcPts val="0"/>
              </a:spcAft>
              <a:buSzPts val="1400"/>
              <a:buNone/>
            </a:pPr>
            <a:r>
              <a:t/>
            </a:r>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Silage is commonly used in dairies and feedyards, especially in the Texas panhandle.</a:t>
            </a:r>
            <a:endParaRPr/>
          </a:p>
          <a:p>
            <a:pPr indent="0" lvl="0" marL="0" rtl="0" algn="l">
              <a:spcBef>
                <a:spcPts val="0"/>
              </a:spcBef>
              <a:spcAft>
                <a:spcPts val="0"/>
              </a:spcAft>
              <a:buNone/>
            </a:pPr>
            <a:r>
              <a:t/>
            </a:r>
            <a:endParaRPr/>
          </a:p>
        </p:txBody>
      </p:sp>
      <p:pic>
        <p:nvPicPr>
          <p:cNvPr id="261" name="Google Shape;261;p15" title="IMG_6705.jpeg"/>
          <p:cNvPicPr preferRelativeResize="0"/>
          <p:nvPr/>
        </p:nvPicPr>
        <p:blipFill rotWithShape="1">
          <a:blip r:embed="rId3">
            <a:alphaModFix/>
          </a:blip>
          <a:srcRect b="4493" l="0" r="0" t="16673"/>
          <a:stretch/>
        </p:blipFill>
        <p:spPr>
          <a:xfrm>
            <a:off x="12708175" y="2601150"/>
            <a:ext cx="6683401" cy="7025152"/>
          </a:xfrm>
          <a:prstGeom prst="rect">
            <a:avLst/>
          </a:prstGeom>
          <a:noFill/>
          <a:ln>
            <a:noFill/>
          </a:ln>
        </p:spPr>
      </p:pic>
      <p:sp>
        <p:nvSpPr>
          <p:cNvPr id="262" name="Google Shape;262;p15"/>
          <p:cNvSpPr txBox="1"/>
          <p:nvPr/>
        </p:nvSpPr>
        <p:spPr>
          <a:xfrm>
            <a:off x="12708175" y="9626300"/>
            <a:ext cx="66834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3000">
                <a:solidFill>
                  <a:srgbClr val="523E2D"/>
                </a:solidFill>
                <a:latin typeface="Oswald"/>
                <a:ea typeface="Oswald"/>
                <a:cs typeface="Oswald"/>
                <a:sym typeface="Oswald"/>
              </a:rPr>
              <a:t>Freshly cut silage </a:t>
            </a:r>
            <a:endParaRPr sz="3000">
              <a:solidFill>
                <a:srgbClr val="523E2D"/>
              </a:solidFill>
              <a:latin typeface="Oswald"/>
              <a:ea typeface="Oswald"/>
              <a:cs typeface="Oswald"/>
              <a:sym typeface="Oswa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6" name="Shape 266"/>
        <p:cNvGrpSpPr/>
        <p:nvPr/>
      </p:nvGrpSpPr>
      <p:grpSpPr>
        <a:xfrm>
          <a:off x="0" y="0"/>
          <a:ext cx="0" cy="0"/>
          <a:chOff x="0" y="0"/>
          <a:chExt cx="0" cy="0"/>
        </a:xfrm>
      </p:grpSpPr>
      <p:grpSp>
        <p:nvGrpSpPr>
          <p:cNvPr id="267" name="Google Shape;267;g39feb3a2d98_0_9"/>
          <p:cNvGrpSpPr/>
          <p:nvPr/>
        </p:nvGrpSpPr>
        <p:grpSpPr>
          <a:xfrm>
            <a:off x="10466" y="376950"/>
            <a:ext cx="20093859" cy="1716405"/>
            <a:chOff x="10466" y="376950"/>
            <a:chExt cx="20093859" cy="1716405"/>
          </a:xfrm>
        </p:grpSpPr>
        <p:sp>
          <p:nvSpPr>
            <p:cNvPr id="268" name="Google Shape;268;g39feb3a2d98_0_9"/>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69" name="Google Shape;269;g39feb3a2d98_0_9"/>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70" name="Google Shape;270;g39feb3a2d98_0_9"/>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Hay</a:t>
            </a:r>
            <a:endParaRPr/>
          </a:p>
        </p:txBody>
      </p:sp>
      <p:sp>
        <p:nvSpPr>
          <p:cNvPr id="271" name="Google Shape;271;g39feb3a2d98_0_9"/>
          <p:cNvSpPr txBox="1"/>
          <p:nvPr>
            <p:ph idx="2" type="body"/>
          </p:nvPr>
        </p:nvSpPr>
        <p:spPr>
          <a:xfrm>
            <a:off x="992504" y="2601150"/>
            <a:ext cx="10964400" cy="37557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Wheat can also be used for hay to feed livestock.</a:t>
            </a:r>
            <a:endParaRPr>
              <a:latin typeface="Oswald"/>
              <a:ea typeface="Oswald"/>
              <a:cs typeface="Oswald"/>
              <a:sym typeface="Oswald"/>
            </a:endParaRPr>
          </a:p>
          <a:p>
            <a:pPr indent="0" lvl="2" marL="914400" rtl="0" algn="l">
              <a:spcBef>
                <a:spcPts val="0"/>
              </a:spcBef>
              <a:spcAft>
                <a:spcPts val="0"/>
              </a:spcAft>
              <a:buClr>
                <a:srgbClr val="523E2D"/>
              </a:buClr>
              <a:buSzPts val="3600"/>
              <a:buNone/>
            </a:pPr>
            <a:r>
              <a:rPr lang="en-US"/>
              <a:t>- The wheat is cut by a mower and then left to dry for several days. </a:t>
            </a:r>
            <a:endParaRPr/>
          </a:p>
          <a:p>
            <a:pPr indent="0" lvl="2" marL="914400" rtl="0" algn="l">
              <a:spcBef>
                <a:spcPts val="0"/>
              </a:spcBef>
              <a:spcAft>
                <a:spcPts val="0"/>
              </a:spcAft>
              <a:buClr>
                <a:srgbClr val="523E2D"/>
              </a:buClr>
              <a:buSzPts val="3600"/>
              <a:buNone/>
            </a:pPr>
            <a:r>
              <a:rPr lang="en-US"/>
              <a:t>- Once the wheat is dry enough, it is baled in wrap or netting. </a:t>
            </a:r>
            <a:endParaRPr/>
          </a:p>
          <a:p>
            <a:pPr indent="0" lvl="3" marL="1371600" rtl="0" algn="l">
              <a:spcBef>
                <a:spcPts val="0"/>
              </a:spcBef>
              <a:spcAft>
                <a:spcPts val="0"/>
              </a:spcAft>
              <a:buSzPts val="1400"/>
              <a:buNone/>
            </a:pPr>
            <a:r>
              <a:rPr lang="en-US"/>
              <a:t>- Once the hay is baled, it can remain in the field or stacked. </a:t>
            </a:r>
            <a:endParaRPr/>
          </a:p>
          <a:p>
            <a:pPr indent="0" lvl="2" marL="914400" rtl="0" algn="l">
              <a:spcBef>
                <a:spcPts val="0"/>
              </a:spcBef>
              <a:spcAft>
                <a:spcPts val="0"/>
              </a:spcAft>
              <a:buSzPts val="1400"/>
              <a:buNone/>
            </a:pPr>
            <a:r>
              <a:t/>
            </a:r>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Wheat hay is most commonly fed to beef cattle. </a:t>
            </a:r>
            <a:endParaRPr>
              <a:latin typeface="Oswald"/>
              <a:ea typeface="Oswald"/>
              <a:cs typeface="Oswald"/>
              <a:sym typeface="Oswald"/>
            </a:endParaRPr>
          </a:p>
          <a:p>
            <a:pPr indent="0" lvl="0" marL="0" rtl="0" algn="l">
              <a:spcBef>
                <a:spcPts val="0"/>
              </a:spcBef>
              <a:spcAft>
                <a:spcPts val="0"/>
              </a:spcAft>
              <a:buNone/>
            </a:pPr>
            <a:r>
              <a:t/>
            </a:r>
            <a:endParaRPr/>
          </a:p>
        </p:txBody>
      </p:sp>
      <p:sp>
        <p:nvSpPr>
          <p:cNvPr id="272" name="Google Shape;272;g39feb3a2d98_0_9"/>
          <p:cNvSpPr txBox="1"/>
          <p:nvPr/>
        </p:nvSpPr>
        <p:spPr>
          <a:xfrm>
            <a:off x="12708175" y="9626300"/>
            <a:ext cx="66834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3000">
                <a:solidFill>
                  <a:srgbClr val="523E2D"/>
                </a:solidFill>
                <a:latin typeface="Oswald"/>
                <a:ea typeface="Oswald"/>
                <a:cs typeface="Oswald"/>
                <a:sym typeface="Oswald"/>
              </a:rPr>
              <a:t>Wheat baled as hay</a:t>
            </a:r>
            <a:endParaRPr sz="3000">
              <a:solidFill>
                <a:srgbClr val="523E2D"/>
              </a:solidFill>
              <a:latin typeface="Oswald"/>
              <a:ea typeface="Oswald"/>
              <a:cs typeface="Oswald"/>
              <a:sym typeface="Oswald"/>
            </a:endParaRPr>
          </a:p>
        </p:txBody>
      </p:sp>
      <p:pic>
        <p:nvPicPr>
          <p:cNvPr id="273" name="Google Shape;273;g39feb3a2d98_0_9" title="DC4C09D1-DFCF-4D9B-B41C-5ACE46DD12A2_1_105_c.jpeg"/>
          <p:cNvPicPr preferRelativeResize="0"/>
          <p:nvPr/>
        </p:nvPicPr>
        <p:blipFill rotWithShape="1">
          <a:blip r:embed="rId3">
            <a:alphaModFix/>
          </a:blip>
          <a:srcRect b="0" l="26378" r="0" t="0"/>
          <a:stretch/>
        </p:blipFill>
        <p:spPr>
          <a:xfrm>
            <a:off x="12152275" y="2715175"/>
            <a:ext cx="7515074" cy="6805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7" name="Shape 277"/>
        <p:cNvGrpSpPr/>
        <p:nvPr/>
      </p:nvGrpSpPr>
      <p:grpSpPr>
        <a:xfrm>
          <a:off x="0" y="0"/>
          <a:ext cx="0" cy="0"/>
          <a:chOff x="0" y="0"/>
          <a:chExt cx="0" cy="0"/>
        </a:xfrm>
      </p:grpSpPr>
      <p:pic>
        <p:nvPicPr>
          <p:cNvPr id="278" name="Google Shape;278;g39f08265f3e_0_12"/>
          <p:cNvPicPr preferRelativeResize="0"/>
          <p:nvPr/>
        </p:nvPicPr>
        <p:blipFill rotWithShape="1">
          <a:blip r:embed="rId3">
            <a:alphaModFix/>
          </a:blip>
          <a:srcRect b="0" l="0" r="0" t="0"/>
          <a:stretch/>
        </p:blipFill>
        <p:spPr>
          <a:xfrm>
            <a:off x="11506270" y="1990261"/>
            <a:ext cx="8598050" cy="9319092"/>
          </a:xfrm>
          <a:prstGeom prst="rect">
            <a:avLst/>
          </a:prstGeom>
          <a:noFill/>
          <a:ln>
            <a:noFill/>
          </a:ln>
        </p:spPr>
      </p:pic>
      <p:grpSp>
        <p:nvGrpSpPr>
          <p:cNvPr id="279" name="Google Shape;279;g39f08265f3e_0_12"/>
          <p:cNvGrpSpPr/>
          <p:nvPr/>
        </p:nvGrpSpPr>
        <p:grpSpPr>
          <a:xfrm>
            <a:off x="10466" y="376950"/>
            <a:ext cx="20093859" cy="1716405"/>
            <a:chOff x="10466" y="376950"/>
            <a:chExt cx="20093859" cy="1716405"/>
          </a:xfrm>
        </p:grpSpPr>
        <p:sp>
          <p:nvSpPr>
            <p:cNvPr id="280" name="Google Shape;280;g39f08265f3e_0_12"/>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81" name="Google Shape;281;g39f08265f3e_0_12"/>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82" name="Google Shape;282;g39f08265f3e_0_12"/>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Feed </a:t>
            </a:r>
            <a:endParaRPr/>
          </a:p>
        </p:txBody>
      </p:sp>
      <p:sp>
        <p:nvSpPr>
          <p:cNvPr id="283" name="Google Shape;283;g39f08265f3e_0_12"/>
          <p:cNvSpPr txBox="1"/>
          <p:nvPr>
            <p:ph idx="2" type="body"/>
          </p:nvPr>
        </p:nvSpPr>
        <p:spPr>
          <a:xfrm>
            <a:off x="1038554" y="2347800"/>
            <a:ext cx="10964400" cy="42483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Wheat can also be turned into animal feed, especially for livestock.</a:t>
            </a:r>
            <a:endParaRPr>
              <a:latin typeface="Oswald"/>
              <a:ea typeface="Oswald"/>
              <a:cs typeface="Oswald"/>
              <a:sym typeface="Oswald"/>
            </a:endParaRPr>
          </a:p>
          <a:p>
            <a:pPr indent="0" lvl="2" marL="914400" rtl="0" algn="l">
              <a:spcBef>
                <a:spcPts val="0"/>
              </a:spcBef>
              <a:spcAft>
                <a:spcPts val="0"/>
              </a:spcAft>
              <a:buClr>
                <a:srgbClr val="523E2D"/>
              </a:buClr>
              <a:buSzPts val="3600"/>
              <a:buNone/>
            </a:pPr>
            <a:r>
              <a:rPr lang="en-US"/>
              <a:t>- When used for feed, wheat is often combined with other grains like corn or </a:t>
            </a:r>
            <a:r>
              <a:rPr lang="en-US"/>
              <a:t>sorghum to increase nutritional value and improve digestibility for animals.</a:t>
            </a:r>
            <a:endParaRPr/>
          </a:p>
          <a:p>
            <a:pPr indent="0" lvl="2" marL="914400" rtl="0" algn="l">
              <a:spcBef>
                <a:spcPts val="0"/>
              </a:spcBef>
              <a:spcAft>
                <a:spcPts val="0"/>
              </a:spcAft>
              <a:buClr>
                <a:srgbClr val="523E2D"/>
              </a:buClr>
              <a:buSzPts val="3600"/>
              <a:buNone/>
            </a:pPr>
            <a:r>
              <a:rPr lang="en-US"/>
              <a:t>- Feed can be made from the whole kernel or from byproducts from flour milling, such as the bran. </a:t>
            </a:r>
            <a:endParaRPr/>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7" name="Shape 287"/>
        <p:cNvGrpSpPr/>
        <p:nvPr/>
      </p:nvGrpSpPr>
      <p:grpSpPr>
        <a:xfrm>
          <a:off x="0" y="0"/>
          <a:ext cx="0" cy="0"/>
          <a:chOff x="0" y="0"/>
          <a:chExt cx="0" cy="0"/>
        </a:xfrm>
      </p:grpSpPr>
      <p:pic>
        <p:nvPicPr>
          <p:cNvPr id="288" name="Google Shape;288;g3c4135bef7b_0_11"/>
          <p:cNvPicPr preferRelativeResize="0"/>
          <p:nvPr/>
        </p:nvPicPr>
        <p:blipFill rotWithShape="1">
          <a:blip r:embed="rId3">
            <a:alphaModFix/>
          </a:blip>
          <a:srcRect b="0" l="0" r="0" t="0"/>
          <a:stretch/>
        </p:blipFill>
        <p:spPr>
          <a:xfrm>
            <a:off x="11506270" y="1990261"/>
            <a:ext cx="8598050" cy="9319092"/>
          </a:xfrm>
          <a:prstGeom prst="rect">
            <a:avLst/>
          </a:prstGeom>
          <a:noFill/>
          <a:ln>
            <a:noFill/>
          </a:ln>
        </p:spPr>
      </p:pic>
      <p:grpSp>
        <p:nvGrpSpPr>
          <p:cNvPr id="289" name="Google Shape;289;g3c4135bef7b_0_11"/>
          <p:cNvGrpSpPr/>
          <p:nvPr/>
        </p:nvGrpSpPr>
        <p:grpSpPr>
          <a:xfrm>
            <a:off x="10466" y="376950"/>
            <a:ext cx="20093859" cy="1716405"/>
            <a:chOff x="10466" y="376950"/>
            <a:chExt cx="20093859" cy="1716405"/>
          </a:xfrm>
        </p:grpSpPr>
        <p:sp>
          <p:nvSpPr>
            <p:cNvPr id="290" name="Google Shape;290;g3c4135bef7b_0_11"/>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91" name="Google Shape;291;g3c4135bef7b_0_11"/>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92" name="Google Shape;292;g3c4135bef7b_0_11"/>
          <p:cNvSpPr txBox="1"/>
          <p:nvPr>
            <p:ph type="title"/>
          </p:nvPr>
        </p:nvSpPr>
        <p:spPr>
          <a:xfrm>
            <a:off x="1631230" y="788036"/>
            <a:ext cx="8030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Feed </a:t>
            </a:r>
            <a:endParaRPr/>
          </a:p>
        </p:txBody>
      </p:sp>
      <p:sp>
        <p:nvSpPr>
          <p:cNvPr id="293" name="Google Shape;293;g3c4135bef7b_0_11"/>
          <p:cNvSpPr txBox="1"/>
          <p:nvPr>
            <p:ph idx="2" type="body"/>
          </p:nvPr>
        </p:nvSpPr>
        <p:spPr>
          <a:xfrm>
            <a:off x="1038554" y="2347800"/>
            <a:ext cx="10964400" cy="5664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There are many ways to prepare wheat for animal feed, including: </a:t>
            </a:r>
            <a:endParaRPr>
              <a:latin typeface="Oswald"/>
              <a:ea typeface="Oswald"/>
              <a:cs typeface="Oswald"/>
              <a:sym typeface="Oswald"/>
            </a:endParaRPr>
          </a:p>
          <a:p>
            <a:pPr indent="0" lvl="1" marL="457200" rtl="0" algn="l">
              <a:spcBef>
                <a:spcPts val="0"/>
              </a:spcBef>
              <a:spcAft>
                <a:spcPts val="0"/>
              </a:spcAft>
              <a:buSzPts val="1400"/>
              <a:buFont typeface="Oswald"/>
              <a:buNone/>
            </a:pPr>
            <a:r>
              <a:rPr lang="en-US"/>
              <a:t>- Dry Rolling: Dry wheat kernels are cracked by large rollers to expose the inner parts of the kernel and increase digestibility. </a:t>
            </a:r>
            <a:endParaRPr/>
          </a:p>
          <a:p>
            <a:pPr indent="0" lvl="1" marL="457200" rtl="0" algn="l">
              <a:spcBef>
                <a:spcPts val="0"/>
              </a:spcBef>
              <a:spcAft>
                <a:spcPts val="0"/>
              </a:spcAft>
              <a:buSzPts val="1400"/>
              <a:buNone/>
            </a:pPr>
            <a:r>
              <a:rPr lang="en-US"/>
              <a:t>- Steam Rolling (Flaking): </a:t>
            </a:r>
            <a:r>
              <a:rPr lang="en-US"/>
              <a:t>Wheat kernels are steamed and then cracked to expose the inner parts of the kernel and slow down the digestion of starch. </a:t>
            </a:r>
            <a:endParaRPr/>
          </a:p>
          <a:p>
            <a:pPr indent="0" lvl="1" marL="457200" rtl="0" algn="l">
              <a:spcBef>
                <a:spcPts val="0"/>
              </a:spcBef>
              <a:spcAft>
                <a:spcPts val="0"/>
              </a:spcAft>
              <a:buSzPts val="1400"/>
              <a:buNone/>
            </a:pPr>
            <a:r>
              <a:rPr lang="en-US"/>
              <a:t>- Grinding: Hammermills grind the wheat kernels into smaller particles than rolling or flaking. </a:t>
            </a:r>
            <a:endParaRPr/>
          </a:p>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7" name="Shape 297"/>
        <p:cNvGrpSpPr/>
        <p:nvPr/>
      </p:nvGrpSpPr>
      <p:grpSpPr>
        <a:xfrm>
          <a:off x="0" y="0"/>
          <a:ext cx="0" cy="0"/>
          <a:chOff x="0" y="0"/>
          <a:chExt cx="0" cy="0"/>
        </a:xfrm>
      </p:grpSpPr>
      <p:pic>
        <p:nvPicPr>
          <p:cNvPr id="298" name="Google Shape;298;p6"/>
          <p:cNvPicPr preferRelativeResize="0"/>
          <p:nvPr/>
        </p:nvPicPr>
        <p:blipFill rotWithShape="1">
          <a:blip r:embed="rId3">
            <a:alphaModFix/>
          </a:blip>
          <a:srcRect b="0" l="0" r="0" t="0"/>
          <a:stretch/>
        </p:blipFill>
        <p:spPr>
          <a:xfrm>
            <a:off x="0" y="0"/>
            <a:ext cx="20104099" cy="11308556"/>
          </a:xfrm>
          <a:prstGeom prst="rect">
            <a:avLst/>
          </a:prstGeom>
          <a:noFill/>
          <a:ln>
            <a:noFill/>
          </a:ln>
        </p:spPr>
      </p:pic>
      <p:sp>
        <p:nvSpPr>
          <p:cNvPr id="299" name="Google Shape;299;p6"/>
          <p:cNvSpPr txBox="1"/>
          <p:nvPr>
            <p:ph type="ctrTitle"/>
          </p:nvPr>
        </p:nvSpPr>
        <p:spPr>
          <a:xfrm>
            <a:off x="3015615" y="3292118"/>
            <a:ext cx="14073000" cy="1693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a:t>Other Uses of Wheat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3" name="Shape 303"/>
        <p:cNvGrpSpPr/>
        <p:nvPr/>
      </p:nvGrpSpPr>
      <p:grpSpPr>
        <a:xfrm>
          <a:off x="0" y="0"/>
          <a:ext cx="0" cy="0"/>
          <a:chOff x="0" y="0"/>
          <a:chExt cx="0" cy="0"/>
        </a:xfrm>
      </p:grpSpPr>
      <p:pic>
        <p:nvPicPr>
          <p:cNvPr id="304" name="Google Shape;304;g39e646eb6cc_0_207"/>
          <p:cNvPicPr preferRelativeResize="0"/>
          <p:nvPr/>
        </p:nvPicPr>
        <p:blipFill rotWithShape="1">
          <a:blip r:embed="rId3">
            <a:alphaModFix/>
          </a:blip>
          <a:srcRect b="0" l="0" r="0" t="0"/>
          <a:stretch/>
        </p:blipFill>
        <p:spPr>
          <a:xfrm>
            <a:off x="10472295" y="1989461"/>
            <a:ext cx="8598050" cy="9319092"/>
          </a:xfrm>
          <a:prstGeom prst="rect">
            <a:avLst/>
          </a:prstGeom>
          <a:noFill/>
          <a:ln>
            <a:noFill/>
          </a:ln>
        </p:spPr>
      </p:pic>
      <p:grpSp>
        <p:nvGrpSpPr>
          <p:cNvPr id="305" name="Google Shape;305;g39e646eb6cc_0_207"/>
          <p:cNvGrpSpPr/>
          <p:nvPr/>
        </p:nvGrpSpPr>
        <p:grpSpPr>
          <a:xfrm>
            <a:off x="10466" y="376950"/>
            <a:ext cx="20093859" cy="1716405"/>
            <a:chOff x="10466" y="376950"/>
            <a:chExt cx="20093859" cy="1716405"/>
          </a:xfrm>
        </p:grpSpPr>
        <p:sp>
          <p:nvSpPr>
            <p:cNvPr id="306" name="Google Shape;306;g39e646eb6cc_0_207"/>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07" name="Google Shape;307;g39e646eb6cc_0_207"/>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08" name="Google Shape;308;g39e646eb6cc_0_207"/>
          <p:cNvSpPr txBox="1"/>
          <p:nvPr>
            <p:ph type="title"/>
          </p:nvPr>
        </p:nvSpPr>
        <p:spPr>
          <a:xfrm>
            <a:off x="1631219" y="788025"/>
            <a:ext cx="174675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Alternative Uses Wheat</a:t>
            </a:r>
            <a:endParaRPr/>
          </a:p>
        </p:txBody>
      </p:sp>
      <p:sp>
        <p:nvSpPr>
          <p:cNvPr id="309" name="Google Shape;309;g39e646eb6cc_0_207"/>
          <p:cNvSpPr txBox="1"/>
          <p:nvPr>
            <p:ph idx="2" type="body"/>
          </p:nvPr>
        </p:nvSpPr>
        <p:spPr>
          <a:xfrm>
            <a:off x="992504" y="2601150"/>
            <a:ext cx="10964400" cy="64647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Wheat byproducts and parts of the wheat plant can also be used for other purposes, such as: </a:t>
            </a:r>
            <a:endParaRPr>
              <a:latin typeface="Oswald"/>
              <a:ea typeface="Oswald"/>
              <a:cs typeface="Oswald"/>
              <a:sym typeface="Oswald"/>
            </a:endParaRPr>
          </a:p>
          <a:p>
            <a:pPr indent="0" lvl="2" marL="914400" rtl="0" algn="l">
              <a:spcBef>
                <a:spcPts val="0"/>
              </a:spcBef>
              <a:spcAft>
                <a:spcPts val="0"/>
              </a:spcAft>
              <a:buClr>
                <a:srgbClr val="523E2D"/>
              </a:buClr>
              <a:buSzPts val="3600"/>
              <a:buNone/>
            </a:pPr>
            <a:r>
              <a:rPr lang="en-US"/>
              <a:t>- Household &amp; </a:t>
            </a:r>
            <a:r>
              <a:rPr lang="en-US"/>
              <a:t>consumer</a:t>
            </a:r>
            <a:r>
              <a:rPr lang="en-US"/>
              <a:t> products</a:t>
            </a:r>
            <a:endParaRPr/>
          </a:p>
          <a:p>
            <a:pPr indent="0" lvl="3" marL="1371600" rtl="0" algn="l">
              <a:spcBef>
                <a:spcPts val="0"/>
              </a:spcBef>
              <a:spcAft>
                <a:spcPts val="0"/>
              </a:spcAft>
              <a:buSzPts val="1400"/>
              <a:buNone/>
            </a:pPr>
            <a:r>
              <a:rPr lang="en-US"/>
              <a:t>Ex. Cat litter, laundry detergent, packing </a:t>
            </a:r>
            <a:r>
              <a:rPr lang="en-US"/>
              <a:t>peanuts</a:t>
            </a:r>
            <a:r>
              <a:rPr lang="en-US"/>
              <a:t>, etc.</a:t>
            </a:r>
            <a:endParaRPr/>
          </a:p>
          <a:p>
            <a:pPr indent="0" lvl="2" marL="914400" rtl="0" algn="l">
              <a:spcBef>
                <a:spcPts val="0"/>
              </a:spcBef>
              <a:spcAft>
                <a:spcPts val="0"/>
              </a:spcAft>
              <a:buClr>
                <a:srgbClr val="523E2D"/>
              </a:buClr>
              <a:buSzPts val="3600"/>
              <a:buNone/>
            </a:pPr>
            <a:r>
              <a:rPr lang="en-US"/>
              <a:t>- Personal care products</a:t>
            </a:r>
            <a:endParaRPr/>
          </a:p>
          <a:p>
            <a:pPr indent="0" lvl="3" marL="1371600" rtl="0" algn="l">
              <a:spcBef>
                <a:spcPts val="0"/>
              </a:spcBef>
              <a:spcAft>
                <a:spcPts val="0"/>
              </a:spcAft>
              <a:buClr>
                <a:srgbClr val="523E2D"/>
              </a:buClr>
              <a:buSzPts val="3600"/>
              <a:buNone/>
            </a:pPr>
            <a:r>
              <a:rPr lang="en-US"/>
              <a:t>Ex. Cosmetics, hair conditioner, sunscreen</a:t>
            </a:r>
            <a:endParaRPr/>
          </a:p>
          <a:p>
            <a:pPr indent="0" lvl="2" marL="914400" rtl="0" algn="l">
              <a:spcBef>
                <a:spcPts val="0"/>
              </a:spcBef>
              <a:spcAft>
                <a:spcPts val="0"/>
              </a:spcAft>
              <a:buClr>
                <a:srgbClr val="523E2D"/>
              </a:buClr>
              <a:buSzPts val="3600"/>
              <a:buNone/>
            </a:pPr>
            <a:r>
              <a:rPr lang="en-US"/>
              <a:t>- Industrial &amp; manufacturing products</a:t>
            </a:r>
            <a:endParaRPr/>
          </a:p>
          <a:p>
            <a:pPr indent="0" lvl="3" marL="1371600" rtl="0" algn="l">
              <a:spcBef>
                <a:spcPts val="0"/>
              </a:spcBef>
              <a:spcAft>
                <a:spcPts val="0"/>
              </a:spcAft>
              <a:buSzPts val="1400"/>
              <a:buNone/>
            </a:pPr>
            <a:r>
              <a:rPr lang="en-US"/>
              <a:t>Ex. Glue, insulation, roofing materials</a:t>
            </a:r>
            <a:endParaRPr/>
          </a:p>
          <a:p>
            <a:pPr indent="0" lvl="2" marL="914400" rtl="0" algn="l">
              <a:spcBef>
                <a:spcPts val="0"/>
              </a:spcBef>
              <a:spcAft>
                <a:spcPts val="0"/>
              </a:spcAft>
              <a:buClr>
                <a:srgbClr val="523E2D"/>
              </a:buClr>
              <a:buSzPts val="3600"/>
              <a:buNone/>
            </a:pPr>
            <a:r>
              <a:rPr lang="en-US"/>
              <a:t>- Environmental &amp; ag products</a:t>
            </a:r>
            <a:endParaRPr/>
          </a:p>
          <a:p>
            <a:pPr indent="0" lvl="3" marL="1371600" rtl="0" algn="l">
              <a:spcBef>
                <a:spcPts val="0"/>
              </a:spcBef>
              <a:spcAft>
                <a:spcPts val="0"/>
              </a:spcAft>
              <a:buClr>
                <a:srgbClr val="523E2D"/>
              </a:buClr>
              <a:buSzPts val="3600"/>
              <a:buNone/>
            </a:pPr>
            <a:r>
              <a:rPr lang="en-US"/>
              <a:t>Ex. Wastewater treatment</a:t>
            </a:r>
            <a:br>
              <a:rPr lang="en-US">
                <a:latin typeface="Oswald"/>
                <a:ea typeface="Oswald"/>
                <a:cs typeface="Oswald"/>
                <a:sym typeface="Oswald"/>
              </a:rPr>
            </a:br>
            <a:endParaRPr>
              <a:latin typeface="Oswald"/>
              <a:ea typeface="Oswald"/>
              <a:cs typeface="Oswald"/>
              <a:sym typeface="Oswald"/>
            </a:endParaRPr>
          </a:p>
          <a:p>
            <a:pPr indent="0" lvl="0" marL="0" rtl="0" algn="l">
              <a:spcBef>
                <a:spcPts val="0"/>
              </a:spcBef>
              <a:spcAft>
                <a:spcPts val="0"/>
              </a:spcAft>
              <a:buNone/>
            </a:pPr>
            <a:r>
              <a:t/>
            </a:r>
            <a:endParaRPr/>
          </a:p>
        </p:txBody>
      </p:sp>
      <p:sp>
        <p:nvSpPr>
          <p:cNvPr id="310" name="Google Shape;310;g39e646eb6cc_0_207"/>
          <p:cNvSpPr txBox="1"/>
          <p:nvPr/>
        </p:nvSpPr>
        <p:spPr>
          <a:xfrm>
            <a:off x="992500" y="10237400"/>
            <a:ext cx="137829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rgbClr val="523E2D"/>
                </a:solidFill>
                <a:latin typeface="Oswald"/>
                <a:ea typeface="Oswald"/>
                <a:cs typeface="Oswald"/>
                <a:sym typeface="Oswald"/>
              </a:rPr>
              <a:t>Use the Alternative Uses of Wheat handout to see a full list of alternative uses of wheat.</a:t>
            </a:r>
            <a:endParaRPr sz="3100">
              <a:solidFill>
                <a:srgbClr val="523E2D"/>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 name="Shape 57"/>
        <p:cNvGrpSpPr/>
        <p:nvPr/>
      </p:nvGrpSpPr>
      <p:grpSpPr>
        <a:xfrm>
          <a:off x="0" y="0"/>
          <a:ext cx="0" cy="0"/>
          <a:chOff x="0" y="0"/>
          <a:chExt cx="0" cy="0"/>
        </a:xfrm>
      </p:grpSpPr>
      <p:grpSp>
        <p:nvGrpSpPr>
          <p:cNvPr id="58" name="Google Shape;58;g3c4135bef7b_0_0"/>
          <p:cNvGrpSpPr/>
          <p:nvPr/>
        </p:nvGrpSpPr>
        <p:grpSpPr>
          <a:xfrm>
            <a:off x="10466" y="376950"/>
            <a:ext cx="20093859" cy="1716405"/>
            <a:chOff x="10466" y="376950"/>
            <a:chExt cx="20093859" cy="1716405"/>
          </a:xfrm>
        </p:grpSpPr>
        <p:sp>
          <p:nvSpPr>
            <p:cNvPr id="59" name="Google Shape;59;g3c4135bef7b_0_0"/>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0" name="Google Shape;60;g3c4135bef7b_0_0"/>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1" name="Google Shape;61;g3c4135bef7b_0_0"/>
          <p:cNvSpPr txBox="1"/>
          <p:nvPr>
            <p:ph type="title"/>
          </p:nvPr>
        </p:nvSpPr>
        <p:spPr>
          <a:xfrm>
            <a:off x="1631226" y="788025"/>
            <a:ext cx="174741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Components &amp; Byproducts of Wheat</a:t>
            </a:r>
            <a:endParaRPr/>
          </a:p>
        </p:txBody>
      </p:sp>
      <p:sp>
        <p:nvSpPr>
          <p:cNvPr id="62" name="Google Shape;62;g3c4135bef7b_0_0"/>
          <p:cNvSpPr txBox="1"/>
          <p:nvPr>
            <p:ph idx="2" type="body"/>
          </p:nvPr>
        </p:nvSpPr>
        <p:spPr>
          <a:xfrm>
            <a:off x="1024375" y="2093350"/>
            <a:ext cx="8596200" cy="7203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Wheat Straw: </a:t>
            </a:r>
            <a:r>
              <a:rPr lang="en-US">
                <a:latin typeface="Oswald"/>
                <a:ea typeface="Oswald"/>
                <a:cs typeface="Oswald"/>
                <a:sym typeface="Oswald"/>
              </a:rPr>
              <a:t>The stalk of the wheat plant.</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Wheat Flour: </a:t>
            </a:r>
            <a:r>
              <a:rPr lang="en-US">
                <a:latin typeface="Oswald"/>
                <a:ea typeface="Oswald"/>
                <a:cs typeface="Oswald"/>
                <a:sym typeface="Oswald"/>
              </a:rPr>
              <a:t>The main product created from wheat. There are different kinds of wheat flour based on the intended use.</a:t>
            </a:r>
            <a:br>
              <a:rPr lang="en-US">
                <a:latin typeface="Oswald"/>
                <a:ea typeface="Oswald"/>
                <a:cs typeface="Oswald"/>
                <a:sym typeface="Oswald"/>
              </a:rPr>
            </a:br>
            <a:endParaRPr/>
          </a:p>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Wheat Germ Oil: </a:t>
            </a:r>
            <a:r>
              <a:rPr lang="en-US">
                <a:latin typeface="Oswald"/>
                <a:ea typeface="Oswald"/>
                <a:cs typeface="Oswald"/>
                <a:sym typeface="Oswald"/>
              </a:rPr>
              <a:t>The oil from the germ in the wheat kernel. It is full of vitamin E to help the wheat plant grow.</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b="1" lang="en-US">
                <a:latin typeface="Oswald"/>
                <a:ea typeface="Oswald"/>
                <a:cs typeface="Oswald"/>
                <a:sym typeface="Oswald"/>
              </a:rPr>
              <a:t>Wheat Byproducts: </a:t>
            </a:r>
            <a:r>
              <a:rPr lang="en-US">
                <a:latin typeface="Oswald"/>
                <a:ea typeface="Oswald"/>
                <a:cs typeface="Oswald"/>
                <a:sym typeface="Oswald"/>
              </a:rPr>
              <a:t>The leftover parts of wheat after is it processed or harvested.</a:t>
            </a:r>
            <a:endParaRPr>
              <a:latin typeface="Oswald"/>
              <a:ea typeface="Oswald"/>
              <a:cs typeface="Oswald"/>
              <a:sym typeface="Oswald"/>
            </a:endParaRPr>
          </a:p>
        </p:txBody>
      </p:sp>
      <p:pic>
        <p:nvPicPr>
          <p:cNvPr id="63" name="Google Shape;63;g3c4135bef7b_0_0"/>
          <p:cNvPicPr preferRelativeResize="0"/>
          <p:nvPr/>
        </p:nvPicPr>
        <p:blipFill rotWithShape="1">
          <a:blip r:embed="rId3">
            <a:alphaModFix/>
          </a:blip>
          <a:srcRect b="0" l="0" r="0" t="0"/>
          <a:stretch/>
        </p:blipFill>
        <p:spPr>
          <a:xfrm>
            <a:off x="10472295" y="1989461"/>
            <a:ext cx="8598050" cy="931909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4" name="Shape 314"/>
        <p:cNvGrpSpPr/>
        <p:nvPr/>
      </p:nvGrpSpPr>
      <p:grpSpPr>
        <a:xfrm>
          <a:off x="0" y="0"/>
          <a:ext cx="0" cy="0"/>
          <a:chOff x="0" y="0"/>
          <a:chExt cx="0" cy="0"/>
        </a:xfrm>
      </p:grpSpPr>
      <p:pic>
        <p:nvPicPr>
          <p:cNvPr id="315" name="Google Shape;315;p17"/>
          <p:cNvPicPr preferRelativeResize="0"/>
          <p:nvPr/>
        </p:nvPicPr>
        <p:blipFill rotWithShape="1">
          <a:blip r:embed="rId3">
            <a:alphaModFix/>
          </a:blip>
          <a:srcRect b="0" l="0" r="0" t="0"/>
          <a:stretch/>
        </p:blipFill>
        <p:spPr>
          <a:xfrm>
            <a:off x="0" y="0"/>
            <a:ext cx="20104100" cy="11308556"/>
          </a:xfrm>
          <a:prstGeom prst="rect">
            <a:avLst/>
          </a:prstGeom>
          <a:noFill/>
          <a:ln>
            <a:noFill/>
          </a:ln>
        </p:spPr>
      </p:pic>
      <p:grpSp>
        <p:nvGrpSpPr>
          <p:cNvPr id="316" name="Google Shape;316;p17"/>
          <p:cNvGrpSpPr/>
          <p:nvPr/>
        </p:nvGrpSpPr>
        <p:grpSpPr>
          <a:xfrm>
            <a:off x="17133358" y="9187026"/>
            <a:ext cx="2211066" cy="1321398"/>
            <a:chOff x="17133358" y="9187026"/>
            <a:chExt cx="2211066" cy="1321398"/>
          </a:xfrm>
        </p:grpSpPr>
        <p:sp>
          <p:nvSpPr>
            <p:cNvPr id="317" name="Google Shape;317;p17"/>
            <p:cNvSpPr/>
            <p:nvPr/>
          </p:nvSpPr>
          <p:spPr>
            <a:xfrm>
              <a:off x="17247565" y="10010641"/>
              <a:ext cx="920115" cy="490220"/>
            </a:xfrm>
            <a:custGeom>
              <a:rect b="b" l="l" r="r" t="t"/>
              <a:pathLst>
                <a:path extrusionOk="0" h="490220" w="920115">
                  <a:moveTo>
                    <a:pt x="600659" y="0"/>
                  </a:moveTo>
                  <a:lnTo>
                    <a:pt x="504952" y="0"/>
                  </a:lnTo>
                  <a:lnTo>
                    <a:pt x="435457" y="312801"/>
                  </a:lnTo>
                  <a:lnTo>
                    <a:pt x="404622" y="182549"/>
                  </a:lnTo>
                  <a:lnTo>
                    <a:pt x="361403" y="0"/>
                  </a:lnTo>
                  <a:lnTo>
                    <a:pt x="256057" y="0"/>
                  </a:lnTo>
                  <a:lnTo>
                    <a:pt x="184543" y="313385"/>
                  </a:lnTo>
                  <a:lnTo>
                    <a:pt x="180784" y="297611"/>
                  </a:lnTo>
                  <a:lnTo>
                    <a:pt x="116928" y="0"/>
                  </a:lnTo>
                  <a:lnTo>
                    <a:pt x="0" y="0"/>
                  </a:lnTo>
                  <a:lnTo>
                    <a:pt x="119748" y="489826"/>
                  </a:lnTo>
                  <a:lnTo>
                    <a:pt x="230263" y="489826"/>
                  </a:lnTo>
                  <a:lnTo>
                    <a:pt x="270192" y="313385"/>
                  </a:lnTo>
                  <a:lnTo>
                    <a:pt x="299796" y="182549"/>
                  </a:lnTo>
                  <a:lnTo>
                    <a:pt x="372567" y="489826"/>
                  </a:lnTo>
                  <a:lnTo>
                    <a:pt x="482955" y="489826"/>
                  </a:lnTo>
                  <a:lnTo>
                    <a:pt x="525500" y="312801"/>
                  </a:lnTo>
                  <a:lnTo>
                    <a:pt x="600659" y="0"/>
                  </a:lnTo>
                  <a:close/>
                </a:path>
                <a:path extrusionOk="0" h="490220" w="920115">
                  <a:moveTo>
                    <a:pt x="919670" y="250380"/>
                  </a:moveTo>
                  <a:lnTo>
                    <a:pt x="917117" y="207733"/>
                  </a:lnTo>
                  <a:lnTo>
                    <a:pt x="903452" y="164274"/>
                  </a:lnTo>
                  <a:lnTo>
                    <a:pt x="874001" y="134416"/>
                  </a:lnTo>
                  <a:lnTo>
                    <a:pt x="830567" y="119113"/>
                  </a:lnTo>
                  <a:lnTo>
                    <a:pt x="813625" y="118084"/>
                  </a:lnTo>
                  <a:lnTo>
                    <a:pt x="786091" y="121005"/>
                  </a:lnTo>
                  <a:lnTo>
                    <a:pt x="762228" y="129705"/>
                  </a:lnTo>
                  <a:lnTo>
                    <a:pt x="742086" y="144132"/>
                  </a:lnTo>
                  <a:lnTo>
                    <a:pt x="725690" y="164249"/>
                  </a:lnTo>
                  <a:lnTo>
                    <a:pt x="725690" y="0"/>
                  </a:lnTo>
                  <a:lnTo>
                    <a:pt x="621360" y="0"/>
                  </a:lnTo>
                  <a:lnTo>
                    <a:pt x="621360" y="489826"/>
                  </a:lnTo>
                  <a:lnTo>
                    <a:pt x="725690" y="489826"/>
                  </a:lnTo>
                  <a:lnTo>
                    <a:pt x="725690" y="284734"/>
                  </a:lnTo>
                  <a:lnTo>
                    <a:pt x="726770" y="262610"/>
                  </a:lnTo>
                  <a:lnTo>
                    <a:pt x="742696" y="221716"/>
                  </a:lnTo>
                  <a:lnTo>
                    <a:pt x="777278" y="207137"/>
                  </a:lnTo>
                  <a:lnTo>
                    <a:pt x="785926" y="207137"/>
                  </a:lnTo>
                  <a:lnTo>
                    <a:pt x="810806" y="243814"/>
                  </a:lnTo>
                  <a:lnTo>
                    <a:pt x="812266" y="284734"/>
                  </a:lnTo>
                  <a:lnTo>
                    <a:pt x="812266" y="489826"/>
                  </a:lnTo>
                  <a:lnTo>
                    <a:pt x="919670" y="489826"/>
                  </a:lnTo>
                  <a:lnTo>
                    <a:pt x="919670" y="25038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18" name="Google Shape;318;p17"/>
            <p:cNvPicPr preferRelativeResize="0"/>
            <p:nvPr/>
          </p:nvPicPr>
          <p:blipFill rotWithShape="1">
            <a:blip r:embed="rId4">
              <a:alphaModFix/>
            </a:blip>
            <a:srcRect b="0" l="0" r="0" t="0"/>
            <a:stretch/>
          </p:blipFill>
          <p:spPr>
            <a:xfrm>
              <a:off x="17133358" y="9187026"/>
              <a:ext cx="2211066" cy="1321398"/>
            </a:xfrm>
            <a:prstGeom prst="rect">
              <a:avLst/>
            </a:prstGeom>
            <a:noFill/>
            <a:ln>
              <a:noFill/>
            </a:ln>
          </p:spPr>
        </p:pic>
      </p:grpSp>
      <p:sp>
        <p:nvSpPr>
          <p:cNvPr id="319" name="Google Shape;319;p17"/>
          <p:cNvSpPr txBox="1"/>
          <p:nvPr/>
        </p:nvSpPr>
        <p:spPr>
          <a:xfrm>
            <a:off x="6546850" y="320675"/>
            <a:ext cx="7440300" cy="1789500"/>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1550">
                <a:solidFill>
                  <a:srgbClr val="FFFFFF"/>
                </a:solidFill>
                <a:latin typeface="Lora"/>
                <a:ea typeface="Lora"/>
                <a:cs typeface="Lora"/>
                <a:sym typeface="Lora"/>
              </a:rPr>
              <a:t>Sources:</a:t>
            </a:r>
            <a:endParaRPr sz="11550">
              <a:latin typeface="Lora"/>
              <a:ea typeface="Lora"/>
              <a:cs typeface="Lora"/>
              <a:sym typeface="Lora"/>
            </a:endParaRPr>
          </a:p>
        </p:txBody>
      </p:sp>
      <p:sp>
        <p:nvSpPr>
          <p:cNvPr id="320" name="Google Shape;320;p17"/>
          <p:cNvSpPr txBox="1"/>
          <p:nvPr/>
        </p:nvSpPr>
        <p:spPr>
          <a:xfrm>
            <a:off x="908050" y="2451075"/>
            <a:ext cx="15849600" cy="2770500"/>
          </a:xfrm>
          <a:prstGeom prst="rect">
            <a:avLst/>
          </a:prstGeom>
          <a:noFill/>
          <a:ln>
            <a:noFill/>
          </a:ln>
        </p:spPr>
        <p:txBody>
          <a:bodyPr anchorCtr="0" anchor="t" bIns="0" lIns="0" spcFirstLastPara="1" rIns="0" wrap="square" tIns="0">
            <a:spAutoFit/>
          </a:bodyPr>
          <a:lstStyle/>
          <a:p>
            <a:pPr indent="-419100" lvl="0" marL="457200" rtl="0" algn="l">
              <a:spcBef>
                <a:spcPts val="0"/>
              </a:spcBef>
              <a:spcAft>
                <a:spcPts val="0"/>
              </a:spcAft>
              <a:buClr>
                <a:srgbClr val="FFFFFF"/>
              </a:buClr>
              <a:buSzPts val="3000"/>
              <a:buFont typeface="Oswald"/>
              <a:buChar char="●"/>
            </a:pPr>
            <a:r>
              <a:rPr b="1" lang="en-US" sz="3000">
                <a:solidFill>
                  <a:srgbClr val="FFFFFF"/>
                </a:solidFill>
                <a:latin typeface="Oswald"/>
                <a:ea typeface="Oswald"/>
                <a:cs typeface="Oswald"/>
                <a:sym typeface="Oswald"/>
              </a:rPr>
              <a:t>Pastry Class</a:t>
            </a:r>
            <a:endParaRPr sz="3000">
              <a:solidFill>
                <a:srgbClr val="FFFFFF"/>
              </a:solidFill>
              <a:latin typeface="Oswald"/>
              <a:ea typeface="Oswald"/>
              <a:cs typeface="Oswald"/>
              <a:sym typeface="Oswald"/>
            </a:endParaRPr>
          </a:p>
          <a:p>
            <a:pPr indent="-419100" lvl="1" marL="914400" rtl="0" algn="l">
              <a:spcBef>
                <a:spcPts val="0"/>
              </a:spcBef>
              <a:spcAft>
                <a:spcPts val="0"/>
              </a:spcAft>
              <a:buClr>
                <a:srgbClr val="FFFFFF"/>
              </a:buClr>
              <a:buSzPts val="3000"/>
              <a:buFont typeface="Oswald"/>
              <a:buChar char="○"/>
            </a:pPr>
            <a:r>
              <a:rPr lang="en-US" sz="3000">
                <a:solidFill>
                  <a:srgbClr val="FFFFFF"/>
                </a:solidFill>
                <a:latin typeface="Oswald"/>
                <a:ea typeface="Oswald"/>
                <a:cs typeface="Oswald"/>
                <a:sym typeface="Oswald"/>
              </a:rPr>
              <a:t>https://www.pastryclass.com/articles/types-of-flour-for-baking</a:t>
            </a:r>
            <a:endParaRPr sz="3000">
              <a:solidFill>
                <a:srgbClr val="FFFFFF"/>
              </a:solidFill>
              <a:latin typeface="Oswald"/>
              <a:ea typeface="Oswald"/>
              <a:cs typeface="Oswald"/>
              <a:sym typeface="Oswald"/>
            </a:endParaRPr>
          </a:p>
          <a:p>
            <a:pPr indent="-419100" lvl="0" marL="457200" rtl="0" algn="l">
              <a:spcBef>
                <a:spcPts val="0"/>
              </a:spcBef>
              <a:spcAft>
                <a:spcPts val="0"/>
              </a:spcAft>
              <a:buClr>
                <a:srgbClr val="FFFFFF"/>
              </a:buClr>
              <a:buSzPts val="3000"/>
              <a:buFont typeface="Oswald"/>
              <a:buChar char="●"/>
            </a:pPr>
            <a:r>
              <a:rPr b="1" lang="en-US" sz="3000">
                <a:solidFill>
                  <a:srgbClr val="FFFFFF"/>
                </a:solidFill>
                <a:latin typeface="Oswald"/>
                <a:ea typeface="Oswald"/>
                <a:cs typeface="Oswald"/>
                <a:sym typeface="Oswald"/>
              </a:rPr>
              <a:t>Baker Bettie</a:t>
            </a:r>
            <a:endParaRPr b="1" sz="3000">
              <a:solidFill>
                <a:srgbClr val="FFFFFF"/>
              </a:solidFill>
              <a:latin typeface="Oswald"/>
              <a:ea typeface="Oswald"/>
              <a:cs typeface="Oswald"/>
              <a:sym typeface="Oswald"/>
            </a:endParaRPr>
          </a:p>
          <a:p>
            <a:pPr indent="-419100" lvl="1" marL="914400" rtl="0" algn="l">
              <a:spcBef>
                <a:spcPts val="0"/>
              </a:spcBef>
              <a:spcAft>
                <a:spcPts val="0"/>
              </a:spcAft>
              <a:buClr>
                <a:srgbClr val="FFFFFF"/>
              </a:buClr>
              <a:buSzPts val="3000"/>
              <a:buFont typeface="Oswald"/>
              <a:buChar char="○"/>
            </a:pPr>
            <a:r>
              <a:rPr lang="en-US" sz="3000">
                <a:solidFill>
                  <a:srgbClr val="FFFFFF"/>
                </a:solidFill>
                <a:latin typeface="Oswald"/>
                <a:ea typeface="Oswald"/>
                <a:cs typeface="Oswald"/>
                <a:sym typeface="Oswald"/>
              </a:rPr>
              <a:t>https://bakerbettie.com/varieties-flour/</a:t>
            </a:r>
            <a:endParaRPr sz="3000">
              <a:solidFill>
                <a:srgbClr val="FFFFFF"/>
              </a:solidFill>
              <a:latin typeface="Oswald"/>
              <a:ea typeface="Oswald"/>
              <a:cs typeface="Oswald"/>
              <a:sym typeface="Oswald"/>
            </a:endParaRPr>
          </a:p>
          <a:p>
            <a:pPr indent="-419100" lvl="0" marL="457200" rtl="0" algn="l">
              <a:spcBef>
                <a:spcPts val="0"/>
              </a:spcBef>
              <a:spcAft>
                <a:spcPts val="0"/>
              </a:spcAft>
              <a:buClr>
                <a:srgbClr val="FFFFFF"/>
              </a:buClr>
              <a:buSzPts val="3000"/>
              <a:buFont typeface="Oswald"/>
              <a:buChar char="●"/>
            </a:pPr>
            <a:r>
              <a:rPr b="1" lang="en-US" sz="3000">
                <a:solidFill>
                  <a:srgbClr val="FFFFFF"/>
                </a:solidFill>
                <a:latin typeface="Oswald"/>
                <a:ea typeface="Oswald"/>
                <a:cs typeface="Oswald"/>
                <a:sym typeface="Oswald"/>
              </a:rPr>
              <a:t>Wheat Foods Council </a:t>
            </a:r>
            <a:endParaRPr b="1" sz="3000">
              <a:solidFill>
                <a:srgbClr val="FFFFFF"/>
              </a:solidFill>
              <a:latin typeface="Oswald"/>
              <a:ea typeface="Oswald"/>
              <a:cs typeface="Oswald"/>
              <a:sym typeface="Oswald"/>
            </a:endParaRPr>
          </a:p>
          <a:p>
            <a:pPr indent="-419100" lvl="1" marL="914400" rtl="0" algn="l">
              <a:spcBef>
                <a:spcPts val="0"/>
              </a:spcBef>
              <a:spcAft>
                <a:spcPts val="0"/>
              </a:spcAft>
              <a:buClr>
                <a:srgbClr val="FFFFFF"/>
              </a:buClr>
              <a:buSzPts val="3000"/>
              <a:buFont typeface="Oswald"/>
              <a:buChar char="○"/>
            </a:pPr>
            <a:r>
              <a:rPr lang="en-US" sz="3000">
                <a:solidFill>
                  <a:srgbClr val="FFFFFF"/>
                </a:solidFill>
                <a:latin typeface="Oswald"/>
                <a:ea typeface="Oswald"/>
                <a:cs typeface="Oswald"/>
                <a:sym typeface="Oswald"/>
              </a:rPr>
              <a:t>https://www.wheatfoods.org/how-flour-is-milled/</a:t>
            </a:r>
            <a:endParaRPr sz="3000">
              <a:solidFill>
                <a:srgbClr val="FFFFFF"/>
              </a:solidFill>
              <a:latin typeface="Oswald"/>
              <a:ea typeface="Oswald"/>
              <a:cs typeface="Oswald"/>
              <a:sym typeface="Oswa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4" name="Shape 324"/>
        <p:cNvGrpSpPr/>
        <p:nvPr/>
      </p:nvGrpSpPr>
      <p:grpSpPr>
        <a:xfrm>
          <a:off x="0" y="0"/>
          <a:ext cx="0" cy="0"/>
          <a:chOff x="0" y="0"/>
          <a:chExt cx="0" cy="0"/>
        </a:xfrm>
      </p:grpSpPr>
      <p:pic>
        <p:nvPicPr>
          <p:cNvPr id="325" name="Google Shape;325;p18"/>
          <p:cNvPicPr preferRelativeResize="0"/>
          <p:nvPr/>
        </p:nvPicPr>
        <p:blipFill rotWithShape="1">
          <a:blip r:embed="rId3">
            <a:alphaModFix/>
          </a:blip>
          <a:srcRect b="0" l="0" r="0" t="0"/>
          <a:stretch/>
        </p:blipFill>
        <p:spPr>
          <a:xfrm>
            <a:off x="0" y="0"/>
            <a:ext cx="20104100" cy="11308556"/>
          </a:xfrm>
          <a:prstGeom prst="rect">
            <a:avLst/>
          </a:prstGeom>
          <a:noFill/>
          <a:ln>
            <a:noFill/>
          </a:ln>
        </p:spPr>
      </p:pic>
      <p:grpSp>
        <p:nvGrpSpPr>
          <p:cNvPr id="326" name="Google Shape;326;p18"/>
          <p:cNvGrpSpPr/>
          <p:nvPr/>
        </p:nvGrpSpPr>
        <p:grpSpPr>
          <a:xfrm>
            <a:off x="17133358" y="9187026"/>
            <a:ext cx="2211066" cy="1321398"/>
            <a:chOff x="17133358" y="9187026"/>
            <a:chExt cx="2211066" cy="1321398"/>
          </a:xfrm>
        </p:grpSpPr>
        <p:sp>
          <p:nvSpPr>
            <p:cNvPr id="327" name="Google Shape;327;p18"/>
            <p:cNvSpPr/>
            <p:nvPr/>
          </p:nvSpPr>
          <p:spPr>
            <a:xfrm>
              <a:off x="17247565" y="10010641"/>
              <a:ext cx="920115" cy="490220"/>
            </a:xfrm>
            <a:custGeom>
              <a:rect b="b" l="l" r="r" t="t"/>
              <a:pathLst>
                <a:path extrusionOk="0" h="490220" w="920115">
                  <a:moveTo>
                    <a:pt x="600659" y="0"/>
                  </a:moveTo>
                  <a:lnTo>
                    <a:pt x="504952" y="0"/>
                  </a:lnTo>
                  <a:lnTo>
                    <a:pt x="435457" y="312801"/>
                  </a:lnTo>
                  <a:lnTo>
                    <a:pt x="404622" y="182549"/>
                  </a:lnTo>
                  <a:lnTo>
                    <a:pt x="361403" y="0"/>
                  </a:lnTo>
                  <a:lnTo>
                    <a:pt x="256057" y="0"/>
                  </a:lnTo>
                  <a:lnTo>
                    <a:pt x="184543" y="313385"/>
                  </a:lnTo>
                  <a:lnTo>
                    <a:pt x="180784" y="297611"/>
                  </a:lnTo>
                  <a:lnTo>
                    <a:pt x="116928" y="0"/>
                  </a:lnTo>
                  <a:lnTo>
                    <a:pt x="0" y="0"/>
                  </a:lnTo>
                  <a:lnTo>
                    <a:pt x="119748" y="489826"/>
                  </a:lnTo>
                  <a:lnTo>
                    <a:pt x="230263" y="489826"/>
                  </a:lnTo>
                  <a:lnTo>
                    <a:pt x="270192" y="313385"/>
                  </a:lnTo>
                  <a:lnTo>
                    <a:pt x="299796" y="182549"/>
                  </a:lnTo>
                  <a:lnTo>
                    <a:pt x="372567" y="489826"/>
                  </a:lnTo>
                  <a:lnTo>
                    <a:pt x="482955" y="489826"/>
                  </a:lnTo>
                  <a:lnTo>
                    <a:pt x="525500" y="312801"/>
                  </a:lnTo>
                  <a:lnTo>
                    <a:pt x="600659" y="0"/>
                  </a:lnTo>
                  <a:close/>
                </a:path>
                <a:path extrusionOk="0" h="490220" w="920115">
                  <a:moveTo>
                    <a:pt x="919670" y="250380"/>
                  </a:moveTo>
                  <a:lnTo>
                    <a:pt x="917117" y="207733"/>
                  </a:lnTo>
                  <a:lnTo>
                    <a:pt x="903452" y="164274"/>
                  </a:lnTo>
                  <a:lnTo>
                    <a:pt x="874001" y="134416"/>
                  </a:lnTo>
                  <a:lnTo>
                    <a:pt x="830567" y="119113"/>
                  </a:lnTo>
                  <a:lnTo>
                    <a:pt x="813625" y="118084"/>
                  </a:lnTo>
                  <a:lnTo>
                    <a:pt x="786091" y="121005"/>
                  </a:lnTo>
                  <a:lnTo>
                    <a:pt x="762228" y="129705"/>
                  </a:lnTo>
                  <a:lnTo>
                    <a:pt x="742086" y="144132"/>
                  </a:lnTo>
                  <a:lnTo>
                    <a:pt x="725690" y="164249"/>
                  </a:lnTo>
                  <a:lnTo>
                    <a:pt x="725690" y="0"/>
                  </a:lnTo>
                  <a:lnTo>
                    <a:pt x="621360" y="0"/>
                  </a:lnTo>
                  <a:lnTo>
                    <a:pt x="621360" y="489826"/>
                  </a:lnTo>
                  <a:lnTo>
                    <a:pt x="725690" y="489826"/>
                  </a:lnTo>
                  <a:lnTo>
                    <a:pt x="725690" y="284734"/>
                  </a:lnTo>
                  <a:lnTo>
                    <a:pt x="726770" y="262610"/>
                  </a:lnTo>
                  <a:lnTo>
                    <a:pt x="742696" y="221716"/>
                  </a:lnTo>
                  <a:lnTo>
                    <a:pt x="777278" y="207137"/>
                  </a:lnTo>
                  <a:lnTo>
                    <a:pt x="785926" y="207137"/>
                  </a:lnTo>
                  <a:lnTo>
                    <a:pt x="810806" y="243814"/>
                  </a:lnTo>
                  <a:lnTo>
                    <a:pt x="812266" y="284734"/>
                  </a:lnTo>
                  <a:lnTo>
                    <a:pt x="812266" y="489826"/>
                  </a:lnTo>
                  <a:lnTo>
                    <a:pt x="919670" y="489826"/>
                  </a:lnTo>
                  <a:lnTo>
                    <a:pt x="919670" y="25038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28" name="Google Shape;328;p18"/>
            <p:cNvPicPr preferRelativeResize="0"/>
            <p:nvPr/>
          </p:nvPicPr>
          <p:blipFill rotWithShape="1">
            <a:blip r:embed="rId4">
              <a:alphaModFix/>
            </a:blip>
            <a:srcRect b="0" l="0" r="0" t="0"/>
            <a:stretch/>
          </p:blipFill>
          <p:spPr>
            <a:xfrm>
              <a:off x="17133358" y="9187026"/>
              <a:ext cx="2211066" cy="1321398"/>
            </a:xfrm>
            <a:prstGeom prst="rect">
              <a:avLst/>
            </a:prstGeom>
            <a:noFill/>
            <a:ln>
              <a:noFill/>
            </a:ln>
          </p:spPr>
        </p:pic>
      </p:grpSp>
      <p:sp>
        <p:nvSpPr>
          <p:cNvPr id="329" name="Google Shape;329;p18"/>
          <p:cNvSpPr txBox="1"/>
          <p:nvPr/>
        </p:nvSpPr>
        <p:spPr>
          <a:xfrm>
            <a:off x="5949550" y="320675"/>
            <a:ext cx="8205000" cy="1789500"/>
          </a:xfrm>
          <a:prstGeom prst="rect">
            <a:avLst/>
          </a:prstGeom>
          <a:noFill/>
          <a:ln>
            <a:noFill/>
          </a:ln>
        </p:spPr>
        <p:txBody>
          <a:bodyPr anchorCtr="0" anchor="t" bIns="0" lIns="0" spcFirstLastPara="1" rIns="0" wrap="square" tIns="11425">
            <a:spAutoFit/>
          </a:bodyPr>
          <a:lstStyle/>
          <a:p>
            <a:pPr indent="0" lvl="0" marL="12700" rtl="0" algn="ctr">
              <a:lnSpc>
                <a:spcPct val="100000"/>
              </a:lnSpc>
              <a:spcBef>
                <a:spcPts val="0"/>
              </a:spcBef>
              <a:spcAft>
                <a:spcPts val="0"/>
              </a:spcAft>
              <a:buNone/>
            </a:pPr>
            <a:r>
              <a:rPr b="1" lang="en-US" sz="11550">
                <a:solidFill>
                  <a:srgbClr val="FFFFFF"/>
                </a:solidFill>
                <a:latin typeface="Lora"/>
                <a:ea typeface="Lora"/>
                <a:cs typeface="Lora"/>
                <a:sym typeface="Lora"/>
              </a:rPr>
              <a:t>Reviewers:</a:t>
            </a:r>
            <a:endParaRPr sz="11550">
              <a:latin typeface="Lora"/>
              <a:ea typeface="Lora"/>
              <a:cs typeface="Lora"/>
              <a:sym typeface="Lora"/>
            </a:endParaRPr>
          </a:p>
        </p:txBody>
      </p:sp>
      <p:sp>
        <p:nvSpPr>
          <p:cNvPr id="330" name="Google Shape;330;p18"/>
          <p:cNvSpPr txBox="1"/>
          <p:nvPr/>
        </p:nvSpPr>
        <p:spPr>
          <a:xfrm>
            <a:off x="908050" y="2451070"/>
            <a:ext cx="14073000" cy="6649500"/>
          </a:xfrm>
          <a:prstGeom prst="rect">
            <a:avLst/>
          </a:prstGeom>
          <a:noFill/>
          <a:ln>
            <a:noFill/>
          </a:ln>
        </p:spPr>
        <p:txBody>
          <a:bodyPr anchorCtr="0" anchor="t" bIns="0" lIns="0" spcFirstLastPara="1" rIns="0" wrap="square" tIns="0">
            <a:spAutoFit/>
          </a:bodyPr>
          <a:lstStyle/>
          <a:p>
            <a:pPr indent="-457200" lvl="0" marL="457200" rtl="0" algn="l">
              <a:spcBef>
                <a:spcPts val="0"/>
              </a:spcBef>
              <a:spcAft>
                <a:spcPts val="0"/>
              </a:spcAft>
              <a:buClr>
                <a:schemeClr val="lt1"/>
              </a:buClr>
              <a:buSzPts val="3600"/>
              <a:buChar char="●"/>
            </a:pPr>
            <a:r>
              <a:rPr b="1" lang="en-US" sz="3600">
                <a:solidFill>
                  <a:schemeClr val="lt1"/>
                </a:solidFill>
                <a:latin typeface="Oswald"/>
                <a:ea typeface="Oswald"/>
                <a:cs typeface="Oswald"/>
                <a:sym typeface="Oswald"/>
              </a:rPr>
              <a:t>Ben Scholz</a:t>
            </a:r>
            <a:endParaRPr b="1" sz="3600">
              <a:solidFill>
                <a:schemeClr val="lt1"/>
              </a:solidFill>
              <a:latin typeface="Oswald"/>
              <a:ea typeface="Oswald"/>
              <a:cs typeface="Oswald"/>
              <a:sym typeface="Oswald"/>
            </a:endParaRPr>
          </a:p>
          <a:p>
            <a:pPr indent="-457200" lvl="1" marL="914400" rtl="0" algn="l">
              <a:spcBef>
                <a:spcPts val="0"/>
              </a:spcBef>
              <a:spcAft>
                <a:spcPts val="0"/>
              </a:spcAft>
              <a:buClr>
                <a:schemeClr val="lt1"/>
              </a:buClr>
              <a:buSzPts val="3600"/>
              <a:buChar char="○"/>
            </a:pPr>
            <a:r>
              <a:rPr lang="en-US" sz="3600">
                <a:solidFill>
                  <a:schemeClr val="lt1"/>
                </a:solidFill>
                <a:latin typeface="Oswald"/>
                <a:ea typeface="Oswald"/>
                <a:cs typeface="Oswald"/>
                <a:sym typeface="Oswald"/>
              </a:rPr>
              <a:t>Wheat Farmer &amp; Texas Wheat Producers Board Director</a:t>
            </a:r>
            <a:endParaRPr sz="3600">
              <a:solidFill>
                <a:schemeClr val="lt1"/>
              </a:solidFill>
              <a:latin typeface="Oswald"/>
              <a:ea typeface="Oswald"/>
              <a:cs typeface="Oswald"/>
              <a:sym typeface="Oswald"/>
            </a:endParaRPr>
          </a:p>
          <a:p>
            <a:pPr indent="-457200" lvl="0" marL="457200" rtl="0" algn="l">
              <a:spcBef>
                <a:spcPts val="0"/>
              </a:spcBef>
              <a:spcAft>
                <a:spcPts val="0"/>
              </a:spcAft>
              <a:buClr>
                <a:schemeClr val="lt1"/>
              </a:buClr>
              <a:buSzPts val="3600"/>
              <a:buChar char="●"/>
            </a:pPr>
            <a:r>
              <a:rPr b="1" lang="en-US" sz="3600">
                <a:solidFill>
                  <a:schemeClr val="lt1"/>
                </a:solidFill>
                <a:latin typeface="Oswald"/>
                <a:ea typeface="Oswald"/>
                <a:cs typeface="Oswald"/>
                <a:sym typeface="Oswald"/>
              </a:rPr>
              <a:t>Jordan Trees Waddle</a:t>
            </a:r>
            <a:endParaRPr b="1" sz="3600">
              <a:solidFill>
                <a:schemeClr val="lt1"/>
              </a:solidFill>
              <a:latin typeface="Oswald"/>
              <a:ea typeface="Oswald"/>
              <a:cs typeface="Oswald"/>
              <a:sym typeface="Oswald"/>
            </a:endParaRPr>
          </a:p>
          <a:p>
            <a:pPr indent="-457200" lvl="1" marL="914400" rtl="0" algn="l">
              <a:spcBef>
                <a:spcPts val="0"/>
              </a:spcBef>
              <a:spcAft>
                <a:spcPts val="0"/>
              </a:spcAft>
              <a:buClr>
                <a:schemeClr val="lt1"/>
              </a:buClr>
              <a:buSzPts val="3600"/>
              <a:buFont typeface="Oswald"/>
              <a:buChar char="○"/>
            </a:pPr>
            <a:r>
              <a:rPr lang="en-US" sz="3600">
                <a:solidFill>
                  <a:schemeClr val="lt1"/>
                </a:solidFill>
                <a:latin typeface="Oswald"/>
                <a:ea typeface="Oswald"/>
                <a:cs typeface="Oswald"/>
                <a:sym typeface="Oswald"/>
              </a:rPr>
              <a:t>Agricultural Science Teacher, Medina Valley High School, Medina Valley ISD</a:t>
            </a:r>
            <a:endParaRPr sz="3600">
              <a:solidFill>
                <a:schemeClr val="lt1"/>
              </a:solidFill>
              <a:latin typeface="Oswald"/>
              <a:ea typeface="Oswald"/>
              <a:cs typeface="Oswald"/>
              <a:sym typeface="Oswald"/>
            </a:endParaRPr>
          </a:p>
          <a:p>
            <a:pPr indent="-457200" lvl="0" marL="457200" rtl="0" algn="l">
              <a:spcBef>
                <a:spcPts val="0"/>
              </a:spcBef>
              <a:spcAft>
                <a:spcPts val="0"/>
              </a:spcAft>
              <a:buClr>
                <a:schemeClr val="lt1"/>
              </a:buClr>
              <a:buSzPts val="3600"/>
              <a:buChar char="●"/>
            </a:pPr>
            <a:r>
              <a:rPr b="1" lang="en-US" sz="3600">
                <a:solidFill>
                  <a:schemeClr val="lt1"/>
                </a:solidFill>
                <a:latin typeface="Oswald"/>
                <a:ea typeface="Oswald"/>
                <a:cs typeface="Oswald"/>
                <a:sym typeface="Oswald"/>
              </a:rPr>
              <a:t>Kyle Miller</a:t>
            </a:r>
            <a:endParaRPr b="1" sz="3600">
              <a:solidFill>
                <a:schemeClr val="lt1"/>
              </a:solidFill>
              <a:latin typeface="Oswald"/>
              <a:ea typeface="Oswald"/>
              <a:cs typeface="Oswald"/>
              <a:sym typeface="Oswald"/>
            </a:endParaRPr>
          </a:p>
          <a:p>
            <a:pPr indent="-457200" lvl="1" marL="914400" rtl="0" algn="l">
              <a:spcBef>
                <a:spcPts val="0"/>
              </a:spcBef>
              <a:spcAft>
                <a:spcPts val="0"/>
              </a:spcAft>
              <a:buClr>
                <a:schemeClr val="lt1"/>
              </a:buClr>
              <a:buSzPts val="3600"/>
              <a:buChar char="○"/>
            </a:pPr>
            <a:r>
              <a:rPr lang="en-US" sz="3600">
                <a:solidFill>
                  <a:schemeClr val="lt1"/>
                </a:solidFill>
                <a:latin typeface="Oswald"/>
                <a:ea typeface="Oswald"/>
                <a:cs typeface="Oswald"/>
                <a:sym typeface="Oswald"/>
              </a:rPr>
              <a:t>Family &amp; Consumer Science Teacher, Mackenzie Middle School, Lubbock ISD</a:t>
            </a:r>
            <a:endParaRPr sz="3600">
              <a:solidFill>
                <a:schemeClr val="lt1"/>
              </a:solidFill>
              <a:latin typeface="Oswald"/>
              <a:ea typeface="Oswald"/>
              <a:cs typeface="Oswald"/>
              <a:sym typeface="Oswald"/>
            </a:endParaRPr>
          </a:p>
          <a:p>
            <a:pPr indent="-457200" lvl="0" marL="457200" rtl="0" algn="l">
              <a:spcBef>
                <a:spcPts val="0"/>
              </a:spcBef>
              <a:spcAft>
                <a:spcPts val="0"/>
              </a:spcAft>
              <a:buClr>
                <a:schemeClr val="lt1"/>
              </a:buClr>
              <a:buSzPts val="3600"/>
              <a:buChar char="●"/>
            </a:pPr>
            <a:r>
              <a:rPr b="1" lang="en-US" sz="3600">
                <a:solidFill>
                  <a:schemeClr val="lt1"/>
                </a:solidFill>
                <a:latin typeface="Oswald"/>
                <a:ea typeface="Oswald"/>
                <a:cs typeface="Oswald"/>
                <a:sym typeface="Oswald"/>
              </a:rPr>
              <a:t>Rhonda Cantrell</a:t>
            </a:r>
            <a:endParaRPr b="1" sz="3600">
              <a:solidFill>
                <a:schemeClr val="lt1"/>
              </a:solidFill>
              <a:latin typeface="Oswald"/>
              <a:ea typeface="Oswald"/>
              <a:cs typeface="Oswald"/>
              <a:sym typeface="Oswald"/>
            </a:endParaRPr>
          </a:p>
          <a:p>
            <a:pPr indent="-457200" lvl="1" marL="914400" rtl="0" algn="l">
              <a:spcBef>
                <a:spcPts val="0"/>
              </a:spcBef>
              <a:spcAft>
                <a:spcPts val="0"/>
              </a:spcAft>
              <a:buClr>
                <a:schemeClr val="lt1"/>
              </a:buClr>
              <a:buSzPts val="3600"/>
              <a:buChar char="○"/>
            </a:pPr>
            <a:r>
              <a:rPr lang="en-US" sz="3600">
                <a:solidFill>
                  <a:schemeClr val="lt1"/>
                </a:solidFill>
                <a:latin typeface="Oswald"/>
                <a:ea typeface="Oswald"/>
                <a:cs typeface="Oswald"/>
                <a:sym typeface="Oswald"/>
              </a:rPr>
              <a:t>Retired Elementary Teacher, Texline ISD</a:t>
            </a:r>
            <a:endParaRPr sz="3600">
              <a:solidFill>
                <a:schemeClr val="lt1"/>
              </a:solidFill>
              <a:latin typeface="Oswald"/>
              <a:ea typeface="Oswald"/>
              <a:cs typeface="Oswald"/>
              <a:sym typeface="Oswald"/>
            </a:endParaRPr>
          </a:p>
          <a:p>
            <a:pPr indent="-457200" lvl="0" marL="457200" rtl="0" algn="l">
              <a:spcBef>
                <a:spcPts val="0"/>
              </a:spcBef>
              <a:spcAft>
                <a:spcPts val="0"/>
              </a:spcAft>
              <a:buClr>
                <a:schemeClr val="lt1"/>
              </a:buClr>
              <a:buSzPts val="3600"/>
              <a:buChar char="●"/>
            </a:pPr>
            <a:r>
              <a:rPr b="1" lang="en-US" sz="3600">
                <a:solidFill>
                  <a:schemeClr val="lt1"/>
                </a:solidFill>
                <a:latin typeface="Oswald"/>
                <a:ea typeface="Oswald"/>
                <a:cs typeface="Oswald"/>
                <a:sym typeface="Oswald"/>
              </a:rPr>
              <a:t>Dr. Calvin Trostle</a:t>
            </a:r>
            <a:endParaRPr b="1" sz="3600">
              <a:solidFill>
                <a:schemeClr val="lt1"/>
              </a:solidFill>
              <a:latin typeface="Oswald"/>
              <a:ea typeface="Oswald"/>
              <a:cs typeface="Oswald"/>
              <a:sym typeface="Oswald"/>
            </a:endParaRPr>
          </a:p>
          <a:p>
            <a:pPr indent="-457200" lvl="1" marL="914400" rtl="0" algn="l">
              <a:spcBef>
                <a:spcPts val="0"/>
              </a:spcBef>
              <a:spcAft>
                <a:spcPts val="0"/>
              </a:spcAft>
              <a:buClr>
                <a:schemeClr val="lt1"/>
              </a:buClr>
              <a:buSzPts val="3600"/>
              <a:buFont typeface="Oswald"/>
              <a:buChar char="○"/>
            </a:pPr>
            <a:r>
              <a:rPr lang="en-US" sz="3600">
                <a:solidFill>
                  <a:schemeClr val="lt1"/>
                </a:solidFill>
                <a:latin typeface="Oswald"/>
                <a:ea typeface="Oswald"/>
                <a:cs typeface="Oswald"/>
                <a:sym typeface="Oswald"/>
              </a:rPr>
              <a:t>Professor &amp; Extension Agronomist, Texas A&amp;M AgriLife Extension Service</a:t>
            </a:r>
            <a:endParaRPr sz="3600">
              <a:solidFill>
                <a:schemeClr val="lt1"/>
              </a:solidFill>
              <a:latin typeface="Oswald"/>
              <a:ea typeface="Oswald"/>
              <a:cs typeface="Oswald"/>
              <a:sym typeface="Oswald"/>
            </a:endParaRPr>
          </a:p>
          <a:p>
            <a:pPr indent="-457200" lvl="0" marL="457200" rtl="0" algn="l">
              <a:spcBef>
                <a:spcPts val="0"/>
              </a:spcBef>
              <a:spcAft>
                <a:spcPts val="0"/>
              </a:spcAft>
              <a:buClr>
                <a:schemeClr val="lt1"/>
              </a:buClr>
              <a:buSzPts val="3600"/>
              <a:buChar char="●"/>
            </a:pPr>
            <a:r>
              <a:rPr b="1" lang="en-US" sz="3600">
                <a:solidFill>
                  <a:schemeClr val="lt1"/>
                </a:solidFill>
                <a:latin typeface="Oswald"/>
                <a:ea typeface="Oswald"/>
                <a:cs typeface="Oswald"/>
                <a:sym typeface="Oswald"/>
              </a:rPr>
              <a:t>Cater Wands</a:t>
            </a:r>
            <a:endParaRPr b="1" sz="3600">
              <a:solidFill>
                <a:schemeClr val="lt1"/>
              </a:solidFill>
              <a:latin typeface="Oswald"/>
              <a:ea typeface="Oswald"/>
              <a:cs typeface="Oswald"/>
              <a:sym typeface="Oswald"/>
            </a:endParaRPr>
          </a:p>
          <a:p>
            <a:pPr indent="-457200" lvl="1" marL="914400" rtl="0" algn="l">
              <a:spcBef>
                <a:spcPts val="0"/>
              </a:spcBef>
              <a:spcAft>
                <a:spcPts val="0"/>
              </a:spcAft>
              <a:buClr>
                <a:schemeClr val="lt1"/>
              </a:buClr>
              <a:buSzPts val="3600"/>
              <a:buChar char="○"/>
            </a:pPr>
            <a:r>
              <a:rPr lang="en-US" sz="3600">
                <a:solidFill>
                  <a:schemeClr val="lt1"/>
                </a:solidFill>
                <a:latin typeface="Oswald"/>
                <a:ea typeface="Oswald"/>
                <a:cs typeface="Oswald"/>
                <a:sym typeface="Oswald"/>
              </a:rPr>
              <a:t>Manager of Technical Sales, Miller Milling</a:t>
            </a:r>
            <a:endParaRPr b="1" sz="3600">
              <a:solidFill>
                <a:schemeClr val="lt1"/>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 name="Shape 67"/>
        <p:cNvGrpSpPr/>
        <p:nvPr/>
      </p:nvGrpSpPr>
      <p:grpSpPr>
        <a:xfrm>
          <a:off x="0" y="0"/>
          <a:ext cx="0" cy="0"/>
          <a:chOff x="0" y="0"/>
          <a:chExt cx="0" cy="0"/>
        </a:xfrm>
      </p:grpSpPr>
      <p:pic>
        <p:nvPicPr>
          <p:cNvPr id="68" name="Google Shape;68;p11"/>
          <p:cNvPicPr preferRelativeResize="0"/>
          <p:nvPr/>
        </p:nvPicPr>
        <p:blipFill rotWithShape="1">
          <a:blip r:embed="rId3">
            <a:alphaModFix/>
          </a:blip>
          <a:srcRect b="0" l="0" r="0" t="0"/>
          <a:stretch/>
        </p:blipFill>
        <p:spPr>
          <a:xfrm>
            <a:off x="0" y="0"/>
            <a:ext cx="20104100" cy="11308556"/>
          </a:xfrm>
          <a:prstGeom prst="rect">
            <a:avLst/>
          </a:prstGeom>
          <a:noFill/>
          <a:ln>
            <a:noFill/>
          </a:ln>
        </p:spPr>
      </p:pic>
      <p:sp>
        <p:nvSpPr>
          <p:cNvPr id="69" name="Google Shape;69;p11"/>
          <p:cNvSpPr txBox="1"/>
          <p:nvPr>
            <p:ph type="ctrTitle"/>
          </p:nvPr>
        </p:nvSpPr>
        <p:spPr>
          <a:xfrm>
            <a:off x="3015615" y="3292118"/>
            <a:ext cx="14073000" cy="1693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a:t>Flour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 name="Shape 73"/>
        <p:cNvGrpSpPr/>
        <p:nvPr/>
      </p:nvGrpSpPr>
      <p:grpSpPr>
        <a:xfrm>
          <a:off x="0" y="0"/>
          <a:ext cx="0" cy="0"/>
          <a:chOff x="0" y="0"/>
          <a:chExt cx="0" cy="0"/>
        </a:xfrm>
      </p:grpSpPr>
      <p:grpSp>
        <p:nvGrpSpPr>
          <p:cNvPr id="74" name="Google Shape;74;g39e646eb6cc_0_198"/>
          <p:cNvGrpSpPr/>
          <p:nvPr/>
        </p:nvGrpSpPr>
        <p:grpSpPr>
          <a:xfrm>
            <a:off x="10466" y="376950"/>
            <a:ext cx="20093859" cy="1716405"/>
            <a:chOff x="10466" y="376950"/>
            <a:chExt cx="20093859" cy="1716405"/>
          </a:xfrm>
        </p:grpSpPr>
        <p:sp>
          <p:nvSpPr>
            <p:cNvPr id="75" name="Google Shape;75;g39e646eb6cc_0_198"/>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6" name="Google Shape;76;g39e646eb6cc_0_198"/>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7" name="Google Shape;77;g39e646eb6cc_0_198"/>
          <p:cNvSpPr txBox="1"/>
          <p:nvPr>
            <p:ph type="title"/>
          </p:nvPr>
        </p:nvSpPr>
        <p:spPr>
          <a:xfrm>
            <a:off x="1631220" y="788025"/>
            <a:ext cx="154872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The Milling Process at a Glance</a:t>
            </a:r>
            <a:endParaRPr/>
          </a:p>
        </p:txBody>
      </p:sp>
      <p:sp>
        <p:nvSpPr>
          <p:cNvPr id="78" name="Google Shape;78;g39e646eb6cc_0_198"/>
          <p:cNvSpPr txBox="1"/>
          <p:nvPr>
            <p:ph idx="2" type="body"/>
          </p:nvPr>
        </p:nvSpPr>
        <p:spPr>
          <a:xfrm>
            <a:off x="998800" y="2389475"/>
            <a:ext cx="18106500" cy="82503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Once the wheat arrives at the flour mill, it is cleaned to remove rocks, dirt, straw, other types of seeds or anything else that would impact the quality of the flour. </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Next, the kernels are soaked in water to make them softer and easier to break apart.</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Rollers crack the kernels open and separate the bran and germ from the endosperm (when milling white flour).</a:t>
            </a:r>
            <a:endParaRPr>
              <a:latin typeface="Oswald"/>
              <a:ea typeface="Oswald"/>
              <a:cs typeface="Oswald"/>
              <a:sym typeface="Oswald"/>
            </a:endParaRPr>
          </a:p>
          <a:p>
            <a:pPr indent="0" lvl="2" marL="914400" rtl="0" algn="l">
              <a:spcBef>
                <a:spcPts val="0"/>
              </a:spcBef>
              <a:spcAft>
                <a:spcPts val="0"/>
              </a:spcAft>
              <a:buClr>
                <a:srgbClr val="523E2D"/>
              </a:buClr>
              <a:buSzPts val="3600"/>
              <a:buNone/>
            </a:pPr>
            <a:r>
              <a:rPr lang="en-US"/>
              <a:t>- If whole wheat flour is being milled, the bran and germ are also ground into flour.</a:t>
            </a:r>
            <a:endParaRPr/>
          </a:p>
          <a:p>
            <a:pPr indent="0" lvl="2" marL="914400" rtl="0" algn="l">
              <a:spcBef>
                <a:spcPts val="0"/>
              </a:spcBef>
              <a:spcAft>
                <a:spcPts val="0"/>
              </a:spcAft>
              <a:buClr>
                <a:srgbClr val="523E2D"/>
              </a:buClr>
              <a:buSzPts val="3600"/>
              <a:buNone/>
            </a:pPr>
            <a:r>
              <a:rPr lang="en-US"/>
              <a:t>- The bran and germ are saved and used for animal feed and other products. </a:t>
            </a:r>
            <a:br>
              <a:rPr lang="en-US"/>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The endosperm is ground into tiny particles until the texture is soft, smooth and consistent.</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Depending on the type of flour being made, additives and agents may be added after milling is complete to bleach, enrich and/or fortify the flour. </a:t>
            </a:r>
            <a:br>
              <a:rPr lang="en-US">
                <a:latin typeface="Oswald"/>
                <a:ea typeface="Oswald"/>
                <a:cs typeface="Oswald"/>
                <a:sym typeface="Oswald"/>
              </a:rPr>
            </a:br>
            <a:endParaRPr>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 name="Shape 82"/>
        <p:cNvGrpSpPr/>
        <p:nvPr/>
      </p:nvGrpSpPr>
      <p:grpSpPr>
        <a:xfrm>
          <a:off x="0" y="0"/>
          <a:ext cx="0" cy="0"/>
          <a:chOff x="0" y="0"/>
          <a:chExt cx="0" cy="0"/>
        </a:xfrm>
      </p:grpSpPr>
      <p:grpSp>
        <p:nvGrpSpPr>
          <p:cNvPr id="83" name="Google Shape;83;g39e646eb6cc_0_25"/>
          <p:cNvGrpSpPr/>
          <p:nvPr/>
        </p:nvGrpSpPr>
        <p:grpSpPr>
          <a:xfrm>
            <a:off x="10466" y="376950"/>
            <a:ext cx="20093859" cy="1716405"/>
            <a:chOff x="10466" y="376950"/>
            <a:chExt cx="20093859" cy="1716405"/>
          </a:xfrm>
        </p:grpSpPr>
        <p:sp>
          <p:nvSpPr>
            <p:cNvPr id="84" name="Google Shape;84;g39e646eb6cc_0_25"/>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5" name="Google Shape;85;g39e646eb6cc_0_25"/>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86" name="Google Shape;86;g39e646eb6cc_0_25"/>
          <p:cNvSpPr txBox="1"/>
          <p:nvPr>
            <p:ph type="title"/>
          </p:nvPr>
        </p:nvSpPr>
        <p:spPr>
          <a:xfrm>
            <a:off x="1631220" y="788025"/>
            <a:ext cx="16783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How Flour is Milled</a:t>
            </a:r>
            <a:endParaRPr/>
          </a:p>
        </p:txBody>
      </p:sp>
      <p:pic>
        <p:nvPicPr>
          <p:cNvPr id="87" name="Google Shape;87;g39e646eb6cc_0_25" title="Screenshot 2025-10-30 at 3.52.09 PM.png"/>
          <p:cNvPicPr preferRelativeResize="0"/>
          <p:nvPr/>
        </p:nvPicPr>
        <p:blipFill>
          <a:blip r:embed="rId3">
            <a:alphaModFix/>
          </a:blip>
          <a:stretch>
            <a:fillRect/>
          </a:stretch>
        </p:blipFill>
        <p:spPr>
          <a:xfrm>
            <a:off x="4077875" y="2245750"/>
            <a:ext cx="11890507" cy="9063601"/>
          </a:xfrm>
          <a:prstGeom prst="rect">
            <a:avLst/>
          </a:prstGeom>
          <a:noFill/>
          <a:ln>
            <a:noFill/>
          </a:ln>
        </p:spPr>
      </p:pic>
      <p:sp>
        <p:nvSpPr>
          <p:cNvPr id="88" name="Google Shape;88;g39e646eb6cc_0_25"/>
          <p:cNvSpPr txBox="1"/>
          <p:nvPr/>
        </p:nvSpPr>
        <p:spPr>
          <a:xfrm>
            <a:off x="11511125" y="10721350"/>
            <a:ext cx="8593200" cy="354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en-US" sz="2300">
                <a:solidFill>
                  <a:srgbClr val="523E2D"/>
                </a:solidFill>
                <a:latin typeface="Oswald"/>
                <a:ea typeface="Oswald"/>
                <a:cs typeface="Oswald"/>
                <a:sym typeface="Oswald"/>
              </a:rPr>
              <a:t>Photo courtesy of Wheat Foods Council</a:t>
            </a:r>
            <a:endParaRPr sz="2300">
              <a:solidFill>
                <a:srgbClr val="523E2D"/>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 name="Shape 92"/>
        <p:cNvGrpSpPr/>
        <p:nvPr/>
      </p:nvGrpSpPr>
      <p:grpSpPr>
        <a:xfrm>
          <a:off x="0" y="0"/>
          <a:ext cx="0" cy="0"/>
          <a:chOff x="0" y="0"/>
          <a:chExt cx="0" cy="0"/>
        </a:xfrm>
      </p:grpSpPr>
      <p:grpSp>
        <p:nvGrpSpPr>
          <p:cNvPr id="93" name="Google Shape;93;g39f08265f3e_0_0"/>
          <p:cNvGrpSpPr/>
          <p:nvPr/>
        </p:nvGrpSpPr>
        <p:grpSpPr>
          <a:xfrm>
            <a:off x="10466" y="376950"/>
            <a:ext cx="20093859" cy="1716405"/>
            <a:chOff x="10466" y="376950"/>
            <a:chExt cx="20093859" cy="1716405"/>
          </a:xfrm>
        </p:grpSpPr>
        <p:sp>
          <p:nvSpPr>
            <p:cNvPr id="94" name="Google Shape;94;g39f08265f3e_0_0"/>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5" name="Google Shape;95;g39f08265f3e_0_0"/>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96" name="Google Shape;96;g39f08265f3e_0_0"/>
          <p:cNvSpPr txBox="1"/>
          <p:nvPr>
            <p:ph type="title"/>
          </p:nvPr>
        </p:nvSpPr>
        <p:spPr>
          <a:xfrm>
            <a:off x="1631220" y="788025"/>
            <a:ext cx="154872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From the Mill to the Table</a:t>
            </a:r>
            <a:endParaRPr/>
          </a:p>
        </p:txBody>
      </p:sp>
      <p:sp>
        <p:nvSpPr>
          <p:cNvPr id="97" name="Google Shape;97;g39f08265f3e_0_0"/>
          <p:cNvSpPr txBox="1"/>
          <p:nvPr>
            <p:ph idx="2" type="body"/>
          </p:nvPr>
        </p:nvSpPr>
        <p:spPr>
          <a:xfrm>
            <a:off x="998800" y="2389475"/>
            <a:ext cx="9473400" cy="77577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523E2D"/>
              </a:buClr>
              <a:buSzPts val="3600"/>
              <a:buChar char="•"/>
            </a:pPr>
            <a:r>
              <a:rPr lang="en-US">
                <a:latin typeface="Oswald"/>
                <a:ea typeface="Oswald"/>
                <a:cs typeface="Oswald"/>
                <a:sym typeface="Oswald"/>
              </a:rPr>
              <a:t>Once the flour is milled, it is packaged and sold to grocery stores for consumers to use.</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Or, if the flour is produced for food production purposes, it is sold to bakers and food manufacturing companies to make into store bought goods or used in bakeries or restaurants.</a:t>
            </a:r>
            <a:br>
              <a:rPr lang="en-US">
                <a:latin typeface="Oswald"/>
                <a:ea typeface="Oswald"/>
                <a:cs typeface="Oswald"/>
                <a:sym typeface="Oswald"/>
              </a:rPr>
            </a:br>
            <a:endParaRPr>
              <a:latin typeface="Oswald"/>
              <a:ea typeface="Oswald"/>
              <a:cs typeface="Oswald"/>
              <a:sym typeface="Oswald"/>
            </a:endParaRPr>
          </a:p>
          <a:p>
            <a:pPr indent="-571500" lvl="0" marL="571500" rtl="0" algn="l">
              <a:spcBef>
                <a:spcPts val="0"/>
              </a:spcBef>
              <a:spcAft>
                <a:spcPts val="0"/>
              </a:spcAft>
              <a:buClr>
                <a:srgbClr val="523E2D"/>
              </a:buClr>
              <a:buSzPts val="3600"/>
              <a:buChar char="•"/>
            </a:pPr>
            <a:r>
              <a:rPr lang="en-US">
                <a:latin typeface="Oswald"/>
                <a:ea typeface="Oswald"/>
                <a:cs typeface="Oswald"/>
                <a:sym typeface="Oswald"/>
              </a:rPr>
              <a:t>Consumers often purchase 2, 5 or 10 lb bags of flour at the grocery store, while professional bakers, chefs and food manufacturers buy bulk bags of 50 or 100 lbs (or more).</a:t>
            </a:r>
            <a:endParaRPr/>
          </a:p>
          <a:p>
            <a:pPr indent="0" lvl="0" marL="914400" rtl="0" algn="l">
              <a:spcBef>
                <a:spcPts val="0"/>
              </a:spcBef>
              <a:spcAft>
                <a:spcPts val="0"/>
              </a:spcAft>
              <a:buNone/>
            </a:pPr>
            <a:br>
              <a:rPr lang="en-US">
                <a:latin typeface="Oswald"/>
                <a:ea typeface="Oswald"/>
                <a:cs typeface="Oswald"/>
                <a:sym typeface="Oswald"/>
              </a:rPr>
            </a:br>
            <a:endParaRPr>
              <a:latin typeface="Oswald"/>
              <a:ea typeface="Oswald"/>
              <a:cs typeface="Oswald"/>
              <a:sym typeface="Oswald"/>
            </a:endParaRPr>
          </a:p>
        </p:txBody>
      </p:sp>
      <p:pic>
        <p:nvPicPr>
          <p:cNvPr id="98" name="Google Shape;98;g39f08265f3e_0_0"/>
          <p:cNvPicPr preferRelativeResize="0"/>
          <p:nvPr/>
        </p:nvPicPr>
        <p:blipFill rotWithShape="1">
          <a:blip r:embed="rId3">
            <a:alphaModFix/>
          </a:blip>
          <a:srcRect b="0" l="0" r="0" t="0"/>
          <a:stretch/>
        </p:blipFill>
        <p:spPr>
          <a:xfrm>
            <a:off x="10472295" y="1989461"/>
            <a:ext cx="8598050" cy="93190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 name="Shape 102"/>
        <p:cNvGrpSpPr/>
        <p:nvPr/>
      </p:nvGrpSpPr>
      <p:grpSpPr>
        <a:xfrm>
          <a:off x="0" y="0"/>
          <a:ext cx="0" cy="0"/>
          <a:chOff x="0" y="0"/>
          <a:chExt cx="0" cy="0"/>
        </a:xfrm>
      </p:grpSpPr>
      <p:grpSp>
        <p:nvGrpSpPr>
          <p:cNvPr id="103" name="Google Shape;103;g39e646eb6cc_0_188"/>
          <p:cNvGrpSpPr/>
          <p:nvPr/>
        </p:nvGrpSpPr>
        <p:grpSpPr>
          <a:xfrm>
            <a:off x="10466" y="376950"/>
            <a:ext cx="20093859" cy="1716405"/>
            <a:chOff x="10466" y="376950"/>
            <a:chExt cx="20093859" cy="1716405"/>
          </a:xfrm>
        </p:grpSpPr>
        <p:sp>
          <p:nvSpPr>
            <p:cNvPr id="104" name="Google Shape;104;g39e646eb6cc_0_188"/>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5" name="Google Shape;105;g39e646eb6cc_0_188"/>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06" name="Google Shape;106;g39e646eb6cc_0_188"/>
          <p:cNvSpPr txBox="1"/>
          <p:nvPr>
            <p:ph type="title"/>
          </p:nvPr>
        </p:nvSpPr>
        <p:spPr>
          <a:xfrm>
            <a:off x="1631220" y="788025"/>
            <a:ext cx="16783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Whole Wheat vs. Refined Flour</a:t>
            </a:r>
            <a:endParaRPr/>
          </a:p>
        </p:txBody>
      </p:sp>
      <p:sp>
        <p:nvSpPr>
          <p:cNvPr id="107" name="Google Shape;107;g39e646eb6cc_0_188"/>
          <p:cNvSpPr txBox="1"/>
          <p:nvPr>
            <p:ph idx="2" type="body"/>
          </p:nvPr>
        </p:nvSpPr>
        <p:spPr>
          <a:xfrm>
            <a:off x="992500" y="2601150"/>
            <a:ext cx="9479700" cy="99126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chemeClr val="dk1"/>
              </a:buClr>
              <a:buSzPts val="3600"/>
              <a:buChar char="•"/>
            </a:pPr>
            <a:r>
              <a:rPr b="1" lang="en-US">
                <a:solidFill>
                  <a:schemeClr val="dk1"/>
                </a:solidFill>
                <a:latin typeface="Oswald"/>
                <a:ea typeface="Oswald"/>
                <a:cs typeface="Oswald"/>
                <a:sym typeface="Oswald"/>
              </a:rPr>
              <a:t>Whole Wheat Flour: </a:t>
            </a:r>
            <a:r>
              <a:rPr lang="en-US">
                <a:solidFill>
                  <a:schemeClr val="dk1"/>
                </a:solidFill>
                <a:latin typeface="Oswald"/>
                <a:ea typeface="Oswald"/>
                <a:cs typeface="Oswald"/>
                <a:sym typeface="Oswald"/>
              </a:rPr>
              <a:t>Flour made from the entire wheat kernel of red wheat varieties, including the bran, endosperm and germ.  </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solidFill>
                <a:schemeClr val="dk1"/>
              </a:solidFill>
              <a:latin typeface="Oswald"/>
              <a:ea typeface="Oswald"/>
              <a:cs typeface="Oswald"/>
              <a:sym typeface="Oswald"/>
            </a:endParaRPr>
          </a:p>
          <a:p>
            <a:pPr indent="-571500" lvl="0" marL="571500" rtl="0" algn="l">
              <a:spcBef>
                <a:spcPts val="0"/>
              </a:spcBef>
              <a:spcAft>
                <a:spcPts val="0"/>
              </a:spcAft>
              <a:buClr>
                <a:schemeClr val="dk1"/>
              </a:buClr>
              <a:buSzPts val="3600"/>
              <a:buChar char="•"/>
            </a:pPr>
            <a:r>
              <a:rPr b="1" lang="en-US">
                <a:solidFill>
                  <a:schemeClr val="dk1"/>
                </a:solidFill>
                <a:latin typeface="Oswald"/>
                <a:ea typeface="Oswald"/>
                <a:cs typeface="Oswald"/>
                <a:sym typeface="Oswald"/>
              </a:rPr>
              <a:t>White Whole Wheat Flour: </a:t>
            </a:r>
            <a:r>
              <a:rPr lang="en-US">
                <a:solidFill>
                  <a:schemeClr val="dk1"/>
                </a:solidFill>
                <a:latin typeface="Oswald"/>
                <a:ea typeface="Oswald"/>
                <a:cs typeface="Oswald"/>
                <a:sym typeface="Oswald"/>
              </a:rPr>
              <a:t>Flour made from the entire wheat kernel of white wheat varieties, including the bran, endosperm and germ.  </a:t>
            </a:r>
            <a:endParaRPr>
              <a:solidFill>
                <a:schemeClr val="dk1"/>
              </a:solidFill>
              <a:latin typeface="Oswald"/>
              <a:ea typeface="Oswald"/>
              <a:cs typeface="Oswald"/>
              <a:sym typeface="Oswald"/>
            </a:endParaRPr>
          </a:p>
          <a:p>
            <a:pPr indent="0" lvl="0" marL="0" rtl="0" algn="l">
              <a:spcBef>
                <a:spcPts val="0"/>
              </a:spcBef>
              <a:spcAft>
                <a:spcPts val="0"/>
              </a:spcAft>
              <a:buNone/>
            </a:pPr>
            <a:r>
              <a:rPr lang="en-US">
                <a:solidFill>
                  <a:schemeClr val="dk1"/>
                </a:solidFill>
                <a:latin typeface="Oswald"/>
                <a:ea typeface="Oswald"/>
                <a:cs typeface="Oswald"/>
                <a:sym typeface="Oswald"/>
              </a:rPr>
              <a:t> </a:t>
            </a:r>
            <a:endParaRPr>
              <a:solidFill>
                <a:schemeClr val="dk1"/>
              </a:solidFill>
            </a:endParaRPr>
          </a:p>
          <a:p>
            <a:pPr indent="-571500" lvl="0" marL="571500" rtl="0" algn="l">
              <a:spcBef>
                <a:spcPts val="0"/>
              </a:spcBef>
              <a:spcAft>
                <a:spcPts val="0"/>
              </a:spcAft>
              <a:buClr>
                <a:schemeClr val="dk1"/>
              </a:buClr>
              <a:buSzPts val="3600"/>
              <a:buChar char="•"/>
            </a:pPr>
            <a:r>
              <a:rPr b="1" lang="en-US">
                <a:solidFill>
                  <a:schemeClr val="dk1"/>
                </a:solidFill>
                <a:latin typeface="Oswald"/>
                <a:ea typeface="Oswald"/>
                <a:cs typeface="Oswald"/>
                <a:sym typeface="Oswald"/>
              </a:rPr>
              <a:t>Refined Flour: </a:t>
            </a:r>
            <a:r>
              <a:rPr lang="en-US">
                <a:solidFill>
                  <a:schemeClr val="dk1"/>
                </a:solidFill>
                <a:latin typeface="Oswald"/>
                <a:ea typeface="Oswald"/>
                <a:cs typeface="Oswald"/>
                <a:sym typeface="Oswald"/>
              </a:rPr>
              <a:t>Flour made from the endosperm part of the wheat kernel. </a:t>
            </a:r>
            <a:br>
              <a:rPr lang="en-US">
                <a:solidFill>
                  <a:schemeClr val="dk1"/>
                </a:solidFill>
                <a:latin typeface="Oswald"/>
                <a:ea typeface="Oswald"/>
                <a:cs typeface="Oswald"/>
                <a:sym typeface="Oswald"/>
              </a:rPr>
            </a:br>
            <a:endParaRPr>
              <a:solidFill>
                <a:schemeClr val="dk1"/>
              </a:solidFill>
              <a:latin typeface="Oswald"/>
              <a:ea typeface="Oswald"/>
              <a:cs typeface="Oswald"/>
              <a:sym typeface="Oswald"/>
            </a:endParaRPr>
          </a:p>
          <a:p>
            <a:pPr indent="0" lvl="0" marL="0" rtl="0" algn="l">
              <a:spcBef>
                <a:spcPts val="0"/>
              </a:spcBef>
              <a:spcAft>
                <a:spcPts val="0"/>
              </a:spcAft>
              <a:buClr>
                <a:srgbClr val="000000"/>
              </a:buClr>
              <a:buFont typeface="Arial"/>
              <a:buNone/>
            </a:pPr>
            <a:r>
              <a:t/>
            </a:r>
            <a:endParaRPr/>
          </a:p>
          <a:p>
            <a:pPr indent="0" lvl="2" marL="914400" rtl="0" algn="l">
              <a:spcBef>
                <a:spcPts val="0"/>
              </a:spcBef>
              <a:spcAft>
                <a:spcPts val="0"/>
              </a:spcAft>
              <a:buSzPts val="1400"/>
              <a:buNone/>
            </a:pPr>
            <a:r>
              <a:t/>
            </a:r>
            <a:endParaRPr/>
          </a:p>
          <a:p>
            <a:pPr indent="0" lvl="0" marL="0" rtl="0" algn="l">
              <a:spcBef>
                <a:spcPts val="0"/>
              </a:spcBef>
              <a:spcAft>
                <a:spcPts val="0"/>
              </a:spcAft>
              <a:buNone/>
            </a:pPr>
            <a:r>
              <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pic>
        <p:nvPicPr>
          <p:cNvPr id="108" name="Google Shape;108;g39e646eb6cc_0_188" title="IMG_2216.jpeg"/>
          <p:cNvPicPr preferRelativeResize="0"/>
          <p:nvPr/>
        </p:nvPicPr>
        <p:blipFill rotWithShape="1">
          <a:blip r:embed="rId3">
            <a:alphaModFix/>
          </a:blip>
          <a:srcRect b="3390" l="4412" r="1105" t="0"/>
          <a:stretch/>
        </p:blipFill>
        <p:spPr>
          <a:xfrm>
            <a:off x="11977325" y="2245750"/>
            <a:ext cx="6437699" cy="87771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grpSp>
        <p:nvGrpSpPr>
          <p:cNvPr id="113" name="Google Shape;113;g39e646eb6cc_0_172"/>
          <p:cNvGrpSpPr/>
          <p:nvPr/>
        </p:nvGrpSpPr>
        <p:grpSpPr>
          <a:xfrm>
            <a:off x="10466" y="376950"/>
            <a:ext cx="20093859" cy="1716405"/>
            <a:chOff x="10466" y="376950"/>
            <a:chExt cx="20093859" cy="1716405"/>
          </a:xfrm>
        </p:grpSpPr>
        <p:sp>
          <p:nvSpPr>
            <p:cNvPr id="114" name="Google Shape;114;g39e646eb6cc_0_172"/>
            <p:cNvSpPr/>
            <p:nvPr/>
          </p:nvSpPr>
          <p:spPr>
            <a:xfrm>
              <a:off x="10466" y="376950"/>
              <a:ext cx="938530" cy="1716405"/>
            </a:xfrm>
            <a:custGeom>
              <a:rect b="b" l="l" r="r" t="t"/>
              <a:pathLst>
                <a:path extrusionOk="0" h="1716405" w="93853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5" name="Google Shape;115;g39e646eb6cc_0_172"/>
            <p:cNvSpPr/>
            <p:nvPr/>
          </p:nvSpPr>
          <p:spPr>
            <a:xfrm>
              <a:off x="784450" y="376950"/>
              <a:ext cx="19319875" cy="1716405"/>
            </a:xfrm>
            <a:custGeom>
              <a:rect b="b" l="l" r="r" t="t"/>
              <a:pathLst>
                <a:path extrusionOk="0" h="1716405" w="19319875">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16" name="Google Shape;116;g39e646eb6cc_0_172"/>
          <p:cNvSpPr txBox="1"/>
          <p:nvPr>
            <p:ph type="title"/>
          </p:nvPr>
        </p:nvSpPr>
        <p:spPr>
          <a:xfrm>
            <a:off x="1631220" y="788025"/>
            <a:ext cx="16783800" cy="9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Enriched vs. Fortified Flour</a:t>
            </a:r>
            <a:endParaRPr/>
          </a:p>
        </p:txBody>
      </p:sp>
      <p:sp>
        <p:nvSpPr>
          <p:cNvPr id="117" name="Google Shape;117;g39e646eb6cc_0_172"/>
          <p:cNvSpPr txBox="1"/>
          <p:nvPr>
            <p:ph idx="2" type="body"/>
          </p:nvPr>
        </p:nvSpPr>
        <p:spPr>
          <a:xfrm>
            <a:off x="992500" y="2601150"/>
            <a:ext cx="9479700" cy="73884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chemeClr val="dk1"/>
              </a:buClr>
              <a:buSzPts val="3600"/>
              <a:buChar char="•"/>
            </a:pPr>
            <a:r>
              <a:rPr b="1" lang="en-US">
                <a:solidFill>
                  <a:schemeClr val="dk1"/>
                </a:solidFill>
                <a:latin typeface="Oswald"/>
                <a:ea typeface="Oswald"/>
                <a:cs typeface="Oswald"/>
                <a:sym typeface="Oswald"/>
              </a:rPr>
              <a:t>Enriched Flour: </a:t>
            </a:r>
            <a:r>
              <a:rPr lang="en-US">
                <a:solidFill>
                  <a:schemeClr val="dk1"/>
                </a:solidFill>
                <a:latin typeface="Oswald"/>
                <a:ea typeface="Oswald"/>
                <a:cs typeface="Oswald"/>
                <a:sym typeface="Oswald"/>
              </a:rPr>
              <a:t>Refined flour that has nutrients (B vitamins and iron) added back into the flour that have been lost during the milling process, while preserving shelf stability.</a:t>
            </a:r>
            <a:endParaRPr>
              <a:solidFill>
                <a:schemeClr val="dk1"/>
              </a:solidFill>
              <a:latin typeface="Oswald"/>
              <a:ea typeface="Oswald"/>
              <a:cs typeface="Oswald"/>
              <a:sym typeface="Oswald"/>
            </a:endParaRPr>
          </a:p>
          <a:p>
            <a:pPr indent="0" lvl="2" marL="914400" rtl="0" algn="l">
              <a:spcBef>
                <a:spcPts val="0"/>
              </a:spcBef>
              <a:spcAft>
                <a:spcPts val="0"/>
              </a:spcAft>
              <a:buClr>
                <a:schemeClr val="dk1"/>
              </a:buClr>
              <a:buSzPts val="1400"/>
              <a:buFont typeface="Oswald"/>
              <a:buNone/>
            </a:pPr>
            <a:r>
              <a:rPr lang="en-US"/>
              <a:t>- Flour enrichment dates back to the early 1900s due to the high rates of diseases from vitamin B deficiencies. </a:t>
            </a:r>
            <a:endParaRPr/>
          </a:p>
          <a:p>
            <a:pPr indent="0" lvl="0" marL="0" rtl="0" algn="l">
              <a:spcBef>
                <a:spcPts val="0"/>
              </a:spcBef>
              <a:spcAft>
                <a:spcPts val="0"/>
              </a:spcAft>
              <a:buNone/>
            </a:pPr>
            <a:r>
              <a:t/>
            </a:r>
            <a:endParaRPr>
              <a:solidFill>
                <a:schemeClr val="dk1"/>
              </a:solidFill>
              <a:latin typeface="Oswald"/>
              <a:ea typeface="Oswald"/>
              <a:cs typeface="Oswald"/>
              <a:sym typeface="Oswald"/>
            </a:endParaRPr>
          </a:p>
          <a:p>
            <a:pPr indent="-571500" lvl="0" marL="571500" rtl="0" algn="l">
              <a:spcBef>
                <a:spcPts val="0"/>
              </a:spcBef>
              <a:spcAft>
                <a:spcPts val="0"/>
              </a:spcAft>
              <a:buClr>
                <a:schemeClr val="dk1"/>
              </a:buClr>
              <a:buSzPts val="3600"/>
              <a:buChar char="•"/>
            </a:pPr>
            <a:r>
              <a:rPr b="1" lang="en-US">
                <a:solidFill>
                  <a:schemeClr val="dk1"/>
                </a:solidFill>
                <a:latin typeface="Oswald"/>
                <a:ea typeface="Oswald"/>
                <a:cs typeface="Oswald"/>
                <a:sym typeface="Oswald"/>
              </a:rPr>
              <a:t>Fortified Flour: </a:t>
            </a:r>
            <a:r>
              <a:rPr lang="en-US">
                <a:solidFill>
                  <a:schemeClr val="dk1"/>
                </a:solidFill>
                <a:latin typeface="Oswald"/>
                <a:ea typeface="Oswald"/>
                <a:cs typeface="Oswald"/>
                <a:sym typeface="Oswald"/>
              </a:rPr>
              <a:t>A step beyond enriched flour, fortified flour contains additional nutrients (folic acid) at a higher level than those originally in the wheat.</a:t>
            </a:r>
            <a:endParaRPr>
              <a:solidFill>
                <a:schemeClr val="dk1"/>
              </a:solidFill>
              <a:latin typeface="Oswald"/>
              <a:ea typeface="Oswald"/>
              <a:cs typeface="Oswald"/>
              <a:sym typeface="Oswald"/>
            </a:endParaRPr>
          </a:p>
          <a:p>
            <a:pPr indent="0" lvl="2" marL="914400" rtl="0" algn="l">
              <a:spcBef>
                <a:spcPts val="0"/>
              </a:spcBef>
              <a:spcAft>
                <a:spcPts val="0"/>
              </a:spcAft>
              <a:buClr>
                <a:schemeClr val="dk1"/>
              </a:buClr>
              <a:buSzPts val="1400"/>
              <a:buFont typeface="Oswald"/>
              <a:buNone/>
            </a:pPr>
            <a:r>
              <a:rPr lang="en-US"/>
              <a:t>- The fortification of flour began in the 1980s and 90s when the medical community connected folic acid deficiency to neural tube defects (NTDs), such as spina bifida and anencephaly.  </a:t>
            </a:r>
            <a:endParaRPr b="1">
              <a:solidFill>
                <a:schemeClr val="dk1"/>
              </a:solidFill>
              <a:latin typeface="Oswald"/>
              <a:ea typeface="Oswald"/>
              <a:cs typeface="Oswald"/>
              <a:sym typeface="Oswald"/>
            </a:endParaRPr>
          </a:p>
        </p:txBody>
      </p:sp>
      <p:pic>
        <p:nvPicPr>
          <p:cNvPr id="118" name="Google Shape;118;g39e646eb6cc_0_172" title="IMG_2215.jpeg"/>
          <p:cNvPicPr preferRelativeResize="0"/>
          <p:nvPr/>
        </p:nvPicPr>
        <p:blipFill rotWithShape="1">
          <a:blip r:embed="rId3">
            <a:alphaModFix/>
          </a:blip>
          <a:srcRect b="14677" l="2325" r="16346" t="6749"/>
          <a:stretch/>
        </p:blipFill>
        <p:spPr>
          <a:xfrm>
            <a:off x="12046400" y="2280300"/>
            <a:ext cx="6687552" cy="8614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Texas Wheat">
      <a:dk1>
        <a:srgbClr val="533F2E"/>
      </a:dk1>
      <a:lt1>
        <a:srgbClr val="FFFFFF"/>
      </a:lt1>
      <a:dk2>
        <a:srgbClr val="618E3E"/>
      </a:dk2>
      <a:lt2>
        <a:srgbClr val="E9E3DD"/>
      </a:lt2>
      <a:accent1>
        <a:srgbClr val="89B843"/>
      </a:accent1>
      <a:accent2>
        <a:srgbClr val="7BC1D3"/>
      </a:accent2>
      <a:accent3>
        <a:srgbClr val="003759"/>
      </a:accent3>
      <a:accent4>
        <a:srgbClr val="FFB233"/>
      </a:accent4>
      <a:accent5>
        <a:srgbClr val="636466"/>
      </a:accent5>
      <a:accent6>
        <a:srgbClr val="E9E3DD"/>
      </a:accent6>
      <a:hlink>
        <a:srgbClr val="618E3E"/>
      </a:hlink>
      <a:folHlink>
        <a:srgbClr val="533F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2025-04-24T15:33:05Z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2025-04-24T00:00:00Z</vt:filetime>
  </property>
  <property fmtid="{D5CDD505-2E9C-101B-9397-08002B2CF9AE}" pid="3" name="Creator">
    <vt:lpwstr>Adobe InDesign 20.2 (Windows)</vt:lpwstr>
  </property>
  <property fmtid="{D5CDD505-2E9C-101B-9397-08002B2CF9AE}" pid="4" name="LastSaved">
    <vt:filetime>2025-04-24T00:00:00Z</vt:filetime>
  </property>
  <property fmtid="{D5CDD505-2E9C-101B-9397-08002B2CF9AE}" pid="5" name="Producer">
    <vt:lpwstr>Adobe PDF Library 17.0</vt:lpwstr>
  </property>
</Properties>
</file>