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1309350" cx="20104100"/>
  <p:notesSz cx="20104100" cy="11309350"/>
  <p:embeddedFontLst>
    <p:embeddedFont>
      <p:font typeface="Lora"/>
      <p:regular r:id="rId23"/>
      <p:bold r:id="rId24"/>
      <p:italic r:id="rId25"/>
      <p:boldItalic r:id="rId26"/>
    </p:embeddedFont>
    <p:embeddedFont>
      <p:font typeface="Oswald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yZXTdR9zAMjKqGX1/nIcf19H9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28" Type="http://customschemas.google.com/relationships/presentationmetadata" Target="meta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c9c527a32_0_146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9c9c527a32_0_146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c9c527a32_0_167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9c9c527a32_0_167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c9c527a32_0_177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9c9c527a32_0_177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9c9c527a32_0_158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9c9c527a32_0_158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9c9c527a32_0_57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39c9c527a32_0_57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c9c527a32_0_98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9c9c527a32_0_98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c9c527a32_0_11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9c9c527a32_0_11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c9c527a32_0_12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9c9c527a32_0_12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c9c527a32_0_133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9c9c527a32_0_133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Divider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/>
          <p:nvPr>
            <p:ph type="ctrTitle"/>
          </p:nvPr>
        </p:nvSpPr>
        <p:spPr>
          <a:xfrm>
            <a:off x="3015615" y="3292118"/>
            <a:ext cx="1407287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2"/>
          <p:cNvSpPr txBox="1"/>
          <p:nvPr>
            <p:ph idx="1" type="subTitle"/>
          </p:nvPr>
        </p:nvSpPr>
        <p:spPr>
          <a:xfrm>
            <a:off x="3015615" y="7279700"/>
            <a:ext cx="140728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790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790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Smaller Image">
  <p:cSld name="Content Slide - Smaller Imag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1631230" y="788036"/>
            <a:ext cx="8030209" cy="980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25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790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790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3"/>
          <p:cNvSpPr txBox="1"/>
          <p:nvPr>
            <p:ph idx="1" type="body"/>
          </p:nvPr>
        </p:nvSpPr>
        <p:spPr>
          <a:xfrm>
            <a:off x="13023850" y="2601150"/>
            <a:ext cx="607504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2" type="body"/>
          </p:nvPr>
        </p:nvSpPr>
        <p:spPr>
          <a:xfrm>
            <a:off x="992504" y="2601150"/>
            <a:ext cx="10964546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" name="Google Shape;23;p23"/>
          <p:cNvGrpSpPr/>
          <p:nvPr/>
        </p:nvGrpSpPr>
        <p:grpSpPr>
          <a:xfrm>
            <a:off x="17133358" y="9187026"/>
            <a:ext cx="2211066" cy="1321398"/>
            <a:chOff x="17133358" y="9187026"/>
            <a:chExt cx="2211066" cy="1321398"/>
          </a:xfrm>
        </p:grpSpPr>
        <p:sp>
          <p:nvSpPr>
            <p:cNvPr id="24" name="Google Shape;24;p23"/>
            <p:cNvSpPr/>
            <p:nvPr/>
          </p:nvSpPr>
          <p:spPr>
            <a:xfrm>
              <a:off x="17247565" y="10010641"/>
              <a:ext cx="920115" cy="490220"/>
            </a:xfrm>
            <a:custGeom>
              <a:rect b="b" l="l" r="r" t="t"/>
              <a:pathLst>
                <a:path extrusionOk="0" h="490220" w="920115">
                  <a:moveTo>
                    <a:pt x="600659" y="0"/>
                  </a:moveTo>
                  <a:lnTo>
                    <a:pt x="504952" y="0"/>
                  </a:lnTo>
                  <a:lnTo>
                    <a:pt x="435457" y="312801"/>
                  </a:lnTo>
                  <a:lnTo>
                    <a:pt x="404622" y="182549"/>
                  </a:lnTo>
                  <a:lnTo>
                    <a:pt x="361403" y="0"/>
                  </a:lnTo>
                  <a:lnTo>
                    <a:pt x="256057" y="0"/>
                  </a:lnTo>
                  <a:lnTo>
                    <a:pt x="184543" y="313385"/>
                  </a:lnTo>
                  <a:lnTo>
                    <a:pt x="180784" y="297611"/>
                  </a:lnTo>
                  <a:lnTo>
                    <a:pt x="116928" y="0"/>
                  </a:lnTo>
                  <a:lnTo>
                    <a:pt x="0" y="0"/>
                  </a:lnTo>
                  <a:lnTo>
                    <a:pt x="119748" y="489826"/>
                  </a:lnTo>
                  <a:lnTo>
                    <a:pt x="230263" y="489826"/>
                  </a:lnTo>
                  <a:lnTo>
                    <a:pt x="270192" y="313385"/>
                  </a:lnTo>
                  <a:lnTo>
                    <a:pt x="299796" y="182549"/>
                  </a:lnTo>
                  <a:lnTo>
                    <a:pt x="372567" y="489826"/>
                  </a:lnTo>
                  <a:lnTo>
                    <a:pt x="482955" y="489826"/>
                  </a:lnTo>
                  <a:lnTo>
                    <a:pt x="525500" y="312801"/>
                  </a:lnTo>
                  <a:lnTo>
                    <a:pt x="600659" y="0"/>
                  </a:lnTo>
                  <a:close/>
                </a:path>
                <a:path extrusionOk="0" h="490220" w="920115">
                  <a:moveTo>
                    <a:pt x="919670" y="250380"/>
                  </a:moveTo>
                  <a:lnTo>
                    <a:pt x="917117" y="207733"/>
                  </a:lnTo>
                  <a:lnTo>
                    <a:pt x="903452" y="164274"/>
                  </a:lnTo>
                  <a:lnTo>
                    <a:pt x="874001" y="134416"/>
                  </a:lnTo>
                  <a:lnTo>
                    <a:pt x="830567" y="119113"/>
                  </a:lnTo>
                  <a:lnTo>
                    <a:pt x="813625" y="118084"/>
                  </a:lnTo>
                  <a:lnTo>
                    <a:pt x="786091" y="121005"/>
                  </a:lnTo>
                  <a:lnTo>
                    <a:pt x="762228" y="129705"/>
                  </a:lnTo>
                  <a:lnTo>
                    <a:pt x="742086" y="144132"/>
                  </a:lnTo>
                  <a:lnTo>
                    <a:pt x="725690" y="164249"/>
                  </a:lnTo>
                  <a:lnTo>
                    <a:pt x="725690" y="0"/>
                  </a:lnTo>
                  <a:lnTo>
                    <a:pt x="621360" y="0"/>
                  </a:lnTo>
                  <a:lnTo>
                    <a:pt x="621360" y="489826"/>
                  </a:lnTo>
                  <a:lnTo>
                    <a:pt x="725690" y="489826"/>
                  </a:lnTo>
                  <a:lnTo>
                    <a:pt x="725690" y="284734"/>
                  </a:lnTo>
                  <a:lnTo>
                    <a:pt x="726770" y="262610"/>
                  </a:lnTo>
                  <a:lnTo>
                    <a:pt x="742696" y="221716"/>
                  </a:lnTo>
                  <a:lnTo>
                    <a:pt x="777278" y="207137"/>
                  </a:lnTo>
                  <a:lnTo>
                    <a:pt x="785926" y="207137"/>
                  </a:lnTo>
                  <a:lnTo>
                    <a:pt x="810806" y="243814"/>
                  </a:lnTo>
                  <a:lnTo>
                    <a:pt x="812266" y="284734"/>
                  </a:lnTo>
                  <a:lnTo>
                    <a:pt x="812266" y="489826"/>
                  </a:lnTo>
                  <a:lnTo>
                    <a:pt x="919670" y="489826"/>
                  </a:lnTo>
                  <a:lnTo>
                    <a:pt x="919670" y="250380"/>
                  </a:lnTo>
                  <a:close/>
                </a:path>
              </a:pathLst>
            </a:custGeom>
            <a:solidFill>
              <a:srgbClr val="533F2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" name="Google Shape;25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133358" y="9187026"/>
              <a:ext cx="2211066" cy="1321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- Larger Image">
  <p:cSld name="Content Slide - Larger Imag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1631230" y="788036"/>
            <a:ext cx="8030209" cy="980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25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790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790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97908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8528050" y="2601150"/>
            <a:ext cx="1057084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2" type="body"/>
          </p:nvPr>
        </p:nvSpPr>
        <p:spPr>
          <a:xfrm>
            <a:off x="992505" y="2601150"/>
            <a:ext cx="6773546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" name="Google Shape;33;p24"/>
          <p:cNvGrpSpPr/>
          <p:nvPr/>
        </p:nvGrpSpPr>
        <p:grpSpPr>
          <a:xfrm>
            <a:off x="17133358" y="9187026"/>
            <a:ext cx="2211066" cy="1321398"/>
            <a:chOff x="17133358" y="9187026"/>
            <a:chExt cx="2211066" cy="1321398"/>
          </a:xfrm>
        </p:grpSpPr>
        <p:sp>
          <p:nvSpPr>
            <p:cNvPr id="34" name="Google Shape;34;p24"/>
            <p:cNvSpPr/>
            <p:nvPr/>
          </p:nvSpPr>
          <p:spPr>
            <a:xfrm>
              <a:off x="17247565" y="10010641"/>
              <a:ext cx="920115" cy="490220"/>
            </a:xfrm>
            <a:custGeom>
              <a:rect b="b" l="l" r="r" t="t"/>
              <a:pathLst>
                <a:path extrusionOk="0" h="490220" w="920115">
                  <a:moveTo>
                    <a:pt x="600659" y="0"/>
                  </a:moveTo>
                  <a:lnTo>
                    <a:pt x="504952" y="0"/>
                  </a:lnTo>
                  <a:lnTo>
                    <a:pt x="435457" y="312801"/>
                  </a:lnTo>
                  <a:lnTo>
                    <a:pt x="404622" y="182549"/>
                  </a:lnTo>
                  <a:lnTo>
                    <a:pt x="361403" y="0"/>
                  </a:lnTo>
                  <a:lnTo>
                    <a:pt x="256057" y="0"/>
                  </a:lnTo>
                  <a:lnTo>
                    <a:pt x="184543" y="313385"/>
                  </a:lnTo>
                  <a:lnTo>
                    <a:pt x="180784" y="297611"/>
                  </a:lnTo>
                  <a:lnTo>
                    <a:pt x="116928" y="0"/>
                  </a:lnTo>
                  <a:lnTo>
                    <a:pt x="0" y="0"/>
                  </a:lnTo>
                  <a:lnTo>
                    <a:pt x="119748" y="489826"/>
                  </a:lnTo>
                  <a:lnTo>
                    <a:pt x="230263" y="489826"/>
                  </a:lnTo>
                  <a:lnTo>
                    <a:pt x="270192" y="313385"/>
                  </a:lnTo>
                  <a:lnTo>
                    <a:pt x="299796" y="182549"/>
                  </a:lnTo>
                  <a:lnTo>
                    <a:pt x="372567" y="489826"/>
                  </a:lnTo>
                  <a:lnTo>
                    <a:pt x="482955" y="489826"/>
                  </a:lnTo>
                  <a:lnTo>
                    <a:pt x="525500" y="312801"/>
                  </a:lnTo>
                  <a:lnTo>
                    <a:pt x="600659" y="0"/>
                  </a:lnTo>
                  <a:close/>
                </a:path>
                <a:path extrusionOk="0" h="490220" w="920115">
                  <a:moveTo>
                    <a:pt x="919670" y="250380"/>
                  </a:moveTo>
                  <a:lnTo>
                    <a:pt x="917117" y="207733"/>
                  </a:lnTo>
                  <a:lnTo>
                    <a:pt x="903452" y="164274"/>
                  </a:lnTo>
                  <a:lnTo>
                    <a:pt x="874001" y="134416"/>
                  </a:lnTo>
                  <a:lnTo>
                    <a:pt x="830567" y="119113"/>
                  </a:lnTo>
                  <a:lnTo>
                    <a:pt x="813625" y="118084"/>
                  </a:lnTo>
                  <a:lnTo>
                    <a:pt x="786091" y="121005"/>
                  </a:lnTo>
                  <a:lnTo>
                    <a:pt x="762228" y="129705"/>
                  </a:lnTo>
                  <a:lnTo>
                    <a:pt x="742086" y="144132"/>
                  </a:lnTo>
                  <a:lnTo>
                    <a:pt x="725690" y="164249"/>
                  </a:lnTo>
                  <a:lnTo>
                    <a:pt x="725690" y="0"/>
                  </a:lnTo>
                  <a:lnTo>
                    <a:pt x="621360" y="0"/>
                  </a:lnTo>
                  <a:lnTo>
                    <a:pt x="621360" y="489826"/>
                  </a:lnTo>
                  <a:lnTo>
                    <a:pt x="725690" y="489826"/>
                  </a:lnTo>
                  <a:lnTo>
                    <a:pt x="725690" y="284734"/>
                  </a:lnTo>
                  <a:lnTo>
                    <a:pt x="726770" y="262610"/>
                  </a:lnTo>
                  <a:lnTo>
                    <a:pt x="742696" y="221716"/>
                  </a:lnTo>
                  <a:lnTo>
                    <a:pt x="777278" y="207137"/>
                  </a:lnTo>
                  <a:lnTo>
                    <a:pt x="785926" y="207137"/>
                  </a:lnTo>
                  <a:lnTo>
                    <a:pt x="810806" y="243814"/>
                  </a:lnTo>
                  <a:lnTo>
                    <a:pt x="812266" y="284734"/>
                  </a:lnTo>
                  <a:lnTo>
                    <a:pt x="812266" y="489826"/>
                  </a:lnTo>
                  <a:lnTo>
                    <a:pt x="919670" y="489826"/>
                  </a:lnTo>
                  <a:lnTo>
                    <a:pt x="919670" y="250380"/>
                  </a:lnTo>
                  <a:close/>
                </a:path>
              </a:pathLst>
            </a:custGeom>
            <a:solidFill>
              <a:srgbClr val="533F2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5" name="Google Shape;35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133358" y="9187026"/>
              <a:ext cx="2211066" cy="1321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1631230" y="672678"/>
            <a:ext cx="8030209" cy="980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25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992505" y="3830357"/>
            <a:ext cx="11023262" cy="5696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523E2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7908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97908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perienced baker with a bulky piece of dough in hands (Provided by Getty Images)" id="40" name="Google Shape;4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99"/>
            <a:ext cx="20104100" cy="1339945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/>
        </p:nvSpPr>
        <p:spPr>
          <a:xfrm>
            <a:off x="7460697" y="2963169"/>
            <a:ext cx="10917600" cy="3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5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Wheat Nutrition</a:t>
            </a:r>
            <a:endParaRPr sz="1155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" name="Google Shape;42;p1"/>
          <p:cNvSpPr/>
          <p:nvPr/>
        </p:nvSpPr>
        <p:spPr>
          <a:xfrm>
            <a:off x="-8123" y="-2402"/>
            <a:ext cx="7592695" cy="2608934"/>
          </a:xfrm>
          <a:custGeom>
            <a:rect b="b" l="l" r="r" t="t"/>
            <a:pathLst>
              <a:path extrusionOk="0" h="1716404" w="7592695">
                <a:moveTo>
                  <a:pt x="7457299" y="0"/>
                </a:moveTo>
                <a:lnTo>
                  <a:pt x="0" y="0"/>
                </a:lnTo>
                <a:lnTo>
                  <a:pt x="0" y="1715958"/>
                </a:lnTo>
                <a:lnTo>
                  <a:pt x="7094095" y="1715958"/>
                </a:lnTo>
                <a:lnTo>
                  <a:pt x="7140767" y="1710557"/>
                </a:lnTo>
                <a:lnTo>
                  <a:pt x="7183881" y="1695100"/>
                </a:lnTo>
                <a:lnTo>
                  <a:pt x="7222056" y="1670704"/>
                </a:lnTo>
                <a:lnTo>
                  <a:pt x="7253908" y="1638487"/>
                </a:lnTo>
                <a:lnTo>
                  <a:pt x="7278052" y="1599567"/>
                </a:lnTo>
                <a:lnTo>
                  <a:pt x="7293105" y="1555062"/>
                </a:lnTo>
                <a:lnTo>
                  <a:pt x="7590803" y="165125"/>
                </a:lnTo>
                <a:lnTo>
                  <a:pt x="7592255" y="115319"/>
                </a:lnTo>
                <a:lnTo>
                  <a:pt x="7576708" y="70289"/>
                </a:lnTo>
                <a:lnTo>
                  <a:pt x="7547086" y="33649"/>
                </a:lnTo>
                <a:lnTo>
                  <a:pt x="7506308" y="9014"/>
                </a:lnTo>
                <a:lnTo>
                  <a:pt x="7457299" y="0"/>
                </a:lnTo>
                <a:close/>
              </a:path>
            </a:pathLst>
          </a:custGeom>
          <a:solidFill>
            <a:srgbClr val="618E3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A logo with text overlay&#10;&#10;AI-generated content may be incorrect." id="43" name="Google Shape;4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50" y="-1355725"/>
            <a:ext cx="5740402" cy="48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g39c9c527a32_0_146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117" name="Google Shape;117;g39c9c527a32_0_146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8" name="Google Shape;118;g39c9c527a32_0_146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9" name="Google Shape;119;g39c9c527a32_0_146"/>
          <p:cNvSpPr txBox="1"/>
          <p:nvPr>
            <p:ph type="title"/>
          </p:nvPr>
        </p:nvSpPr>
        <p:spPr>
          <a:xfrm>
            <a:off x="1631221" y="788025"/>
            <a:ext cx="1405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Minerals</a:t>
            </a:r>
            <a:endParaRPr/>
          </a:p>
        </p:txBody>
      </p:sp>
      <p:sp>
        <p:nvSpPr>
          <p:cNvPr id="120" name="Google Shape;120;g39c9c527a32_0_146"/>
          <p:cNvSpPr txBox="1"/>
          <p:nvPr>
            <p:ph idx="2" type="body"/>
          </p:nvPr>
        </p:nvSpPr>
        <p:spPr>
          <a:xfrm>
            <a:off x="992500" y="2601150"/>
            <a:ext cx="17572500" cy="6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During the milling process, naturally occuring vitamins and minerals are added to enriched wheat flour to enhance the nutritional quality.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Iron: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Allows blood to carry oxygen throughout the body.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None/>
            </a:pPr>
            <a:r>
              <a:rPr lang="en-US"/>
              <a:t>- </a:t>
            </a:r>
            <a:r>
              <a:rPr lang="en-US"/>
              <a:t>Most people get half of the daily value of iron from grain-based foods.</a:t>
            </a:r>
            <a:br>
              <a:rPr lang="en-US"/>
            </a:br>
            <a:endParaRPr/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Zinc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Important for skin healing and growth and prevents infection.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Selenium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Helps the body grow and keeps the eyes and skin healthy.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Magnesium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Promotes healthy muscle function, keeps the heart healthy and helps nerves send messages throughout the body.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>
            <p:ph type="ctrTitle"/>
          </p:nvPr>
        </p:nvSpPr>
        <p:spPr>
          <a:xfrm>
            <a:off x="3015615" y="3292118"/>
            <a:ext cx="14073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Gluten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g39c9c527a32_0_167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132" name="Google Shape;132;g39c9c527a32_0_167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3" name="Google Shape;133;g39c9c527a32_0_167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4" name="Google Shape;134;g39c9c527a32_0_167"/>
          <p:cNvSpPr txBox="1"/>
          <p:nvPr>
            <p:ph type="title"/>
          </p:nvPr>
        </p:nvSpPr>
        <p:spPr>
          <a:xfrm>
            <a:off x="1631221" y="788025"/>
            <a:ext cx="1405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Gluten</a:t>
            </a:r>
            <a:endParaRPr/>
          </a:p>
        </p:txBody>
      </p:sp>
      <p:sp>
        <p:nvSpPr>
          <p:cNvPr id="135" name="Google Shape;135;g39c9c527a32_0_167"/>
          <p:cNvSpPr txBox="1"/>
          <p:nvPr>
            <p:ph idx="2" type="body"/>
          </p:nvPr>
        </p:nvSpPr>
        <p:spPr>
          <a:xfrm>
            <a:off x="992500" y="2601150"/>
            <a:ext cx="17572500" cy="7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Gluten</a:t>
            </a: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Gluten is a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naturally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occurring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protein found in wheat, barley, rye and triticale. Gluten creates structure, chewiness and volume in products made from these grains.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Wheat with high protein content, like Hard Red Winter, Hard Red Spring, Durum and Hard White wheats, have a higher amount of gluten, which makes products made from these wheats more dense and chewy.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Wheat with low protein content, like Soft Red Winter and Soft White wheats, have a lower amount of gluten, which makes products made from these wheats softer and lighter.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39c9c527a32_0_177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141" name="Google Shape;141;g39c9c527a32_0_177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2" name="Google Shape;142;g39c9c527a32_0_177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3" name="Google Shape;143;g39c9c527a32_0_177"/>
          <p:cNvSpPr txBox="1"/>
          <p:nvPr>
            <p:ph type="title"/>
          </p:nvPr>
        </p:nvSpPr>
        <p:spPr>
          <a:xfrm>
            <a:off x="1631221" y="788025"/>
            <a:ext cx="1405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Gluten-Related Disorders</a:t>
            </a:r>
            <a:endParaRPr/>
          </a:p>
        </p:txBody>
      </p:sp>
      <p:sp>
        <p:nvSpPr>
          <p:cNvPr id="144" name="Google Shape;144;g39c9c527a32_0_177"/>
          <p:cNvSpPr txBox="1"/>
          <p:nvPr>
            <p:ph idx="2" type="body"/>
          </p:nvPr>
        </p:nvSpPr>
        <p:spPr>
          <a:xfrm>
            <a:off x="992500" y="2601150"/>
            <a:ext cx="17572500" cy="10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About 5% of the global population has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difficulty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digesting and processing gluten. For those with gluten-related disorders, they should avoid products that contain gluten. 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</a:pPr>
            <a:r>
              <a:rPr lang="en-US"/>
              <a:t>- There is no medical reason for those without these disorders to avoid gluten or wheat-based products, but some people may choose to do so based on personal choice and </a:t>
            </a:r>
            <a:r>
              <a:rPr lang="en-US"/>
              <a:t>preference</a:t>
            </a:r>
            <a:r>
              <a:rPr lang="en-US"/>
              <a:t>. 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Celiac Disease</a:t>
            </a: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 autoimmune disorder that causes the immune system to attack the small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intestine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when gluten is consumed. 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</a:pPr>
            <a:r>
              <a:rPr lang="en-US"/>
              <a:t>- Only 1% of the population is diagnosed with celiac disease.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Non-Celiac Sensitivity: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 syndrome where a person experiences digestive discomfort after consuming foods containing gluten.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</a:pPr>
            <a:r>
              <a:rPr lang="en-US"/>
              <a:t>- This disorder cannot be clinically diagnosed, but is determined when symptoms are </a:t>
            </a:r>
            <a:r>
              <a:rPr lang="en-US"/>
              <a:t>relieved</a:t>
            </a:r>
            <a:r>
              <a:rPr lang="en-US"/>
              <a:t> when gluten is eliminated from the patient’s diet.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Wheat Allergy: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an immune reaction to the proteins in wheat.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 txBox="1"/>
          <p:nvPr>
            <p:ph type="ctrTitle"/>
          </p:nvPr>
        </p:nvSpPr>
        <p:spPr>
          <a:xfrm>
            <a:off x="3015615" y="3292118"/>
            <a:ext cx="14073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Grains &amp; Flours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g39c9c527a32_0_158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156" name="Google Shape;156;g39c9c527a32_0_158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" name="Google Shape;157;g39c9c527a32_0_158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8" name="Google Shape;158;g39c9c527a32_0_158"/>
          <p:cNvSpPr txBox="1"/>
          <p:nvPr>
            <p:ph type="title"/>
          </p:nvPr>
        </p:nvSpPr>
        <p:spPr>
          <a:xfrm>
            <a:off x="1631230" y="788036"/>
            <a:ext cx="80301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Flour</a:t>
            </a:r>
            <a:endParaRPr/>
          </a:p>
        </p:txBody>
      </p:sp>
      <p:sp>
        <p:nvSpPr>
          <p:cNvPr id="159" name="Google Shape;159;g39c9c527a32_0_158"/>
          <p:cNvSpPr txBox="1"/>
          <p:nvPr>
            <p:ph idx="2" type="body"/>
          </p:nvPr>
        </p:nvSpPr>
        <p:spPr>
          <a:xfrm>
            <a:off x="992500" y="2601150"/>
            <a:ext cx="17848800" cy="6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Whole Wheat Flour: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Flour made from the entire wheat kernel, including the bran, endosperm and germ.  </a:t>
            </a:r>
            <a:b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chemeClr val="dk1"/>
              </a:solidFill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Refined Flour: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Flour made from the endosperm part of the wheat kernel. </a:t>
            </a:r>
            <a:b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endParaRPr>
              <a:solidFill>
                <a:schemeClr val="dk1"/>
              </a:solidFill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Enriched Flour: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Refined flour that has nutrients (B vitamins and iron) added back into the flour that have been lost during the milling process, while preserving shelf stability.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</a:pPr>
            <a:r>
              <a:rPr lang="en-US"/>
              <a:t>- Flour enrichment dates back to the early 1900s due to the high rates of diseases from vitamin B deficiencies. </a:t>
            </a:r>
            <a:br>
              <a:rPr lang="en-US"/>
            </a:b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Fortified Flour: </a:t>
            </a: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step beyond enriched flour, fortified flour contains additional nutrients (folic acid) at a higher level than those originally in the wheat.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</a:pPr>
            <a:r>
              <a:rPr lang="en-US"/>
              <a:t>- The fortification of flour began in the 1980s and 90s when the medical community connected folic acid deficiency to neural tube defects (NTDs), such as spina bifida and anencephaly.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8"/>
          <p:cNvGrpSpPr/>
          <p:nvPr/>
        </p:nvGrpSpPr>
        <p:grpSpPr>
          <a:xfrm>
            <a:off x="17133358" y="9187026"/>
            <a:ext cx="2211066" cy="1321398"/>
            <a:chOff x="17133358" y="9187026"/>
            <a:chExt cx="2211066" cy="1321398"/>
          </a:xfrm>
        </p:grpSpPr>
        <p:sp>
          <p:nvSpPr>
            <p:cNvPr id="166" name="Google Shape;166;p18"/>
            <p:cNvSpPr/>
            <p:nvPr/>
          </p:nvSpPr>
          <p:spPr>
            <a:xfrm>
              <a:off x="17247565" y="10010641"/>
              <a:ext cx="920115" cy="490220"/>
            </a:xfrm>
            <a:custGeom>
              <a:rect b="b" l="l" r="r" t="t"/>
              <a:pathLst>
                <a:path extrusionOk="0" h="490220" w="920115">
                  <a:moveTo>
                    <a:pt x="600659" y="0"/>
                  </a:moveTo>
                  <a:lnTo>
                    <a:pt x="504952" y="0"/>
                  </a:lnTo>
                  <a:lnTo>
                    <a:pt x="435457" y="312801"/>
                  </a:lnTo>
                  <a:lnTo>
                    <a:pt x="404622" y="182549"/>
                  </a:lnTo>
                  <a:lnTo>
                    <a:pt x="361403" y="0"/>
                  </a:lnTo>
                  <a:lnTo>
                    <a:pt x="256057" y="0"/>
                  </a:lnTo>
                  <a:lnTo>
                    <a:pt x="184543" y="313385"/>
                  </a:lnTo>
                  <a:lnTo>
                    <a:pt x="180784" y="297611"/>
                  </a:lnTo>
                  <a:lnTo>
                    <a:pt x="116928" y="0"/>
                  </a:lnTo>
                  <a:lnTo>
                    <a:pt x="0" y="0"/>
                  </a:lnTo>
                  <a:lnTo>
                    <a:pt x="119748" y="489826"/>
                  </a:lnTo>
                  <a:lnTo>
                    <a:pt x="230263" y="489826"/>
                  </a:lnTo>
                  <a:lnTo>
                    <a:pt x="270192" y="313385"/>
                  </a:lnTo>
                  <a:lnTo>
                    <a:pt x="299796" y="182549"/>
                  </a:lnTo>
                  <a:lnTo>
                    <a:pt x="372567" y="489826"/>
                  </a:lnTo>
                  <a:lnTo>
                    <a:pt x="482955" y="489826"/>
                  </a:lnTo>
                  <a:lnTo>
                    <a:pt x="525500" y="312801"/>
                  </a:lnTo>
                  <a:lnTo>
                    <a:pt x="600659" y="0"/>
                  </a:lnTo>
                  <a:close/>
                </a:path>
                <a:path extrusionOk="0" h="490220" w="920115">
                  <a:moveTo>
                    <a:pt x="919670" y="250380"/>
                  </a:moveTo>
                  <a:lnTo>
                    <a:pt x="917117" y="207733"/>
                  </a:lnTo>
                  <a:lnTo>
                    <a:pt x="903452" y="164274"/>
                  </a:lnTo>
                  <a:lnTo>
                    <a:pt x="874001" y="134416"/>
                  </a:lnTo>
                  <a:lnTo>
                    <a:pt x="830567" y="119113"/>
                  </a:lnTo>
                  <a:lnTo>
                    <a:pt x="813625" y="118084"/>
                  </a:lnTo>
                  <a:lnTo>
                    <a:pt x="786091" y="121005"/>
                  </a:lnTo>
                  <a:lnTo>
                    <a:pt x="762228" y="129705"/>
                  </a:lnTo>
                  <a:lnTo>
                    <a:pt x="742086" y="144132"/>
                  </a:lnTo>
                  <a:lnTo>
                    <a:pt x="725690" y="164249"/>
                  </a:lnTo>
                  <a:lnTo>
                    <a:pt x="725690" y="0"/>
                  </a:lnTo>
                  <a:lnTo>
                    <a:pt x="621360" y="0"/>
                  </a:lnTo>
                  <a:lnTo>
                    <a:pt x="621360" y="489826"/>
                  </a:lnTo>
                  <a:lnTo>
                    <a:pt x="725690" y="489826"/>
                  </a:lnTo>
                  <a:lnTo>
                    <a:pt x="725690" y="284734"/>
                  </a:lnTo>
                  <a:lnTo>
                    <a:pt x="726770" y="262610"/>
                  </a:lnTo>
                  <a:lnTo>
                    <a:pt x="742696" y="221716"/>
                  </a:lnTo>
                  <a:lnTo>
                    <a:pt x="777278" y="207137"/>
                  </a:lnTo>
                  <a:lnTo>
                    <a:pt x="785926" y="207137"/>
                  </a:lnTo>
                  <a:lnTo>
                    <a:pt x="810806" y="243814"/>
                  </a:lnTo>
                  <a:lnTo>
                    <a:pt x="812266" y="284734"/>
                  </a:lnTo>
                  <a:lnTo>
                    <a:pt x="812266" y="489826"/>
                  </a:lnTo>
                  <a:lnTo>
                    <a:pt x="919670" y="489826"/>
                  </a:lnTo>
                  <a:lnTo>
                    <a:pt x="919670" y="250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67" name="Google Shape;16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133358" y="9187026"/>
              <a:ext cx="2211066" cy="1321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8"/>
          <p:cNvSpPr txBox="1"/>
          <p:nvPr/>
        </p:nvSpPr>
        <p:spPr>
          <a:xfrm>
            <a:off x="6546850" y="320675"/>
            <a:ext cx="74403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5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Sources:</a:t>
            </a:r>
            <a:endParaRPr sz="1155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908050" y="2451075"/>
            <a:ext cx="158496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b="1" lang="en-US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Eat Wheat</a:t>
            </a:r>
            <a:endParaRPr b="1"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https://eatwheat.org/learn/a-kernel-of-wheat/</a:t>
            </a: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Wheat Foods Council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https://www.wheatfoods.org/resources/wheat-facts/kernel-of-wheat/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Grain Foods Foundation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https://grainfoodsfoundation.org/grain-facts/grains-an-essential-building-block-for-proper-nutrition/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Wheat Foods Council 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https://texaswheat.org/wp-content/uploads/2018/05/The-Truth-About-Gluten.pdf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Grain Foods Foundation 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https://grainfoodsfoundation.org/whole-grains/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PubMed Central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https://pmc.ncbi.nlm.nih.gov/articles/PMC7409416/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●"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Grain Foods Research Institute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○"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https://grainfoodsresearch.org/history-and-public-health-benefits-of-enrichment-and-fortification-of-refined-grains/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0"/>
          <p:cNvGrpSpPr/>
          <p:nvPr/>
        </p:nvGrpSpPr>
        <p:grpSpPr>
          <a:xfrm>
            <a:off x="17133358" y="9187026"/>
            <a:ext cx="2211066" cy="1321398"/>
            <a:chOff x="17133358" y="9187026"/>
            <a:chExt cx="2211066" cy="1321398"/>
          </a:xfrm>
        </p:grpSpPr>
        <p:sp>
          <p:nvSpPr>
            <p:cNvPr id="176" name="Google Shape;176;p20"/>
            <p:cNvSpPr/>
            <p:nvPr/>
          </p:nvSpPr>
          <p:spPr>
            <a:xfrm>
              <a:off x="17247565" y="10010641"/>
              <a:ext cx="920115" cy="490220"/>
            </a:xfrm>
            <a:custGeom>
              <a:rect b="b" l="l" r="r" t="t"/>
              <a:pathLst>
                <a:path extrusionOk="0" h="490220" w="920115">
                  <a:moveTo>
                    <a:pt x="600659" y="0"/>
                  </a:moveTo>
                  <a:lnTo>
                    <a:pt x="504952" y="0"/>
                  </a:lnTo>
                  <a:lnTo>
                    <a:pt x="435457" y="312801"/>
                  </a:lnTo>
                  <a:lnTo>
                    <a:pt x="404622" y="182549"/>
                  </a:lnTo>
                  <a:lnTo>
                    <a:pt x="361403" y="0"/>
                  </a:lnTo>
                  <a:lnTo>
                    <a:pt x="256057" y="0"/>
                  </a:lnTo>
                  <a:lnTo>
                    <a:pt x="184543" y="313385"/>
                  </a:lnTo>
                  <a:lnTo>
                    <a:pt x="180784" y="297611"/>
                  </a:lnTo>
                  <a:lnTo>
                    <a:pt x="116928" y="0"/>
                  </a:lnTo>
                  <a:lnTo>
                    <a:pt x="0" y="0"/>
                  </a:lnTo>
                  <a:lnTo>
                    <a:pt x="119748" y="489826"/>
                  </a:lnTo>
                  <a:lnTo>
                    <a:pt x="230263" y="489826"/>
                  </a:lnTo>
                  <a:lnTo>
                    <a:pt x="270192" y="313385"/>
                  </a:lnTo>
                  <a:lnTo>
                    <a:pt x="299796" y="182549"/>
                  </a:lnTo>
                  <a:lnTo>
                    <a:pt x="372567" y="489826"/>
                  </a:lnTo>
                  <a:lnTo>
                    <a:pt x="482955" y="489826"/>
                  </a:lnTo>
                  <a:lnTo>
                    <a:pt x="525500" y="312801"/>
                  </a:lnTo>
                  <a:lnTo>
                    <a:pt x="600659" y="0"/>
                  </a:lnTo>
                  <a:close/>
                </a:path>
                <a:path extrusionOk="0" h="490220" w="920115">
                  <a:moveTo>
                    <a:pt x="919670" y="250380"/>
                  </a:moveTo>
                  <a:lnTo>
                    <a:pt x="917117" y="207733"/>
                  </a:lnTo>
                  <a:lnTo>
                    <a:pt x="903452" y="164274"/>
                  </a:lnTo>
                  <a:lnTo>
                    <a:pt x="874001" y="134416"/>
                  </a:lnTo>
                  <a:lnTo>
                    <a:pt x="830567" y="119113"/>
                  </a:lnTo>
                  <a:lnTo>
                    <a:pt x="813625" y="118084"/>
                  </a:lnTo>
                  <a:lnTo>
                    <a:pt x="786091" y="121005"/>
                  </a:lnTo>
                  <a:lnTo>
                    <a:pt x="762228" y="129705"/>
                  </a:lnTo>
                  <a:lnTo>
                    <a:pt x="742086" y="144132"/>
                  </a:lnTo>
                  <a:lnTo>
                    <a:pt x="725690" y="164249"/>
                  </a:lnTo>
                  <a:lnTo>
                    <a:pt x="725690" y="0"/>
                  </a:lnTo>
                  <a:lnTo>
                    <a:pt x="621360" y="0"/>
                  </a:lnTo>
                  <a:lnTo>
                    <a:pt x="621360" y="489826"/>
                  </a:lnTo>
                  <a:lnTo>
                    <a:pt x="725690" y="489826"/>
                  </a:lnTo>
                  <a:lnTo>
                    <a:pt x="725690" y="284734"/>
                  </a:lnTo>
                  <a:lnTo>
                    <a:pt x="726770" y="262610"/>
                  </a:lnTo>
                  <a:lnTo>
                    <a:pt x="742696" y="221716"/>
                  </a:lnTo>
                  <a:lnTo>
                    <a:pt x="777278" y="207137"/>
                  </a:lnTo>
                  <a:lnTo>
                    <a:pt x="785926" y="207137"/>
                  </a:lnTo>
                  <a:lnTo>
                    <a:pt x="810806" y="243814"/>
                  </a:lnTo>
                  <a:lnTo>
                    <a:pt x="812266" y="284734"/>
                  </a:lnTo>
                  <a:lnTo>
                    <a:pt x="812266" y="489826"/>
                  </a:lnTo>
                  <a:lnTo>
                    <a:pt x="919670" y="489826"/>
                  </a:lnTo>
                  <a:lnTo>
                    <a:pt x="919670" y="250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7" name="Google Shape;17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133358" y="9187026"/>
              <a:ext cx="2211066" cy="1321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0"/>
          <p:cNvSpPr txBox="1"/>
          <p:nvPr/>
        </p:nvSpPr>
        <p:spPr>
          <a:xfrm>
            <a:off x="5949550" y="320675"/>
            <a:ext cx="82050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5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Reviewers:</a:t>
            </a:r>
            <a:endParaRPr sz="1155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908050" y="2451070"/>
            <a:ext cx="140730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b="1"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Ben Scholz</a:t>
            </a:r>
            <a:endParaRPr b="1"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Wheat Farmer &amp; Texas Wheat Producers Board Director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b="1"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Jordan Trees Waddle</a:t>
            </a:r>
            <a:endParaRPr b="1"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Char char="○"/>
            </a:pPr>
            <a:r>
              <a:rPr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Agricultural Science Teacher, Medina Valley High School, Medina Valley ISD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b="1"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Kyle Miller</a:t>
            </a:r>
            <a:endParaRPr b="1"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Family &amp; Consumer Science Teacher, Mackenzie Middle School, Lubbock ISD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b="1"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Rhonda Cantrell</a:t>
            </a:r>
            <a:endParaRPr b="1"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Retired Elementary Teacher, Texline ISD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b="1"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Dr. Calvin Trostle</a:t>
            </a:r>
            <a:endParaRPr b="1"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Char char="○"/>
            </a:pPr>
            <a:r>
              <a:rPr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Professor &amp; Extension Agronomist, Texas A&amp;M AgriLife Extension Service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</a:pPr>
            <a:r>
              <a:rPr b="1"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Cater Wands</a:t>
            </a:r>
            <a:endParaRPr b="1"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○"/>
            </a:pPr>
            <a:r>
              <a:rPr lang="en-US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Manager of Technical Sales, Miller Milling</a:t>
            </a:r>
            <a:endParaRPr b="1"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>
            <p:ph type="ctrTitle"/>
          </p:nvPr>
        </p:nvSpPr>
        <p:spPr>
          <a:xfrm>
            <a:off x="3015615" y="3292118"/>
            <a:ext cx="14073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Wheat Kernel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55" name="Google Shape;55;p14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7" name="Google Shape;57;p14"/>
          <p:cNvSpPr txBox="1"/>
          <p:nvPr>
            <p:ph type="title"/>
          </p:nvPr>
        </p:nvSpPr>
        <p:spPr>
          <a:xfrm>
            <a:off x="1631222" y="788025"/>
            <a:ext cx="13271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Parts of the Wheat Kernel</a:t>
            </a:r>
            <a:endParaRPr/>
          </a:p>
        </p:txBody>
      </p:sp>
      <p:pic>
        <p:nvPicPr>
          <p:cNvPr id="58" name="Google Shape;58;p14" title="Wheat nutrition.jpg"/>
          <p:cNvPicPr preferRelativeResize="0"/>
          <p:nvPr/>
        </p:nvPicPr>
        <p:blipFill rotWithShape="1">
          <a:blip r:embed="rId3">
            <a:alphaModFix/>
          </a:blip>
          <a:srcRect b="48371" l="0" r="0" t="17006"/>
          <a:stretch/>
        </p:blipFill>
        <p:spPr>
          <a:xfrm>
            <a:off x="3267058" y="2093350"/>
            <a:ext cx="13580692" cy="921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39c9c527a32_0_57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64" name="Google Shape;64;g39c9c527a32_0_57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" name="Google Shape;65;g39c9c527a32_0_57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6" name="Google Shape;66;g39c9c527a32_0_57"/>
          <p:cNvSpPr txBox="1"/>
          <p:nvPr>
            <p:ph type="title"/>
          </p:nvPr>
        </p:nvSpPr>
        <p:spPr>
          <a:xfrm>
            <a:off x="1631219" y="788025"/>
            <a:ext cx="174678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Parts of Wheat Kernel Vocabulary</a:t>
            </a:r>
            <a:endParaRPr/>
          </a:p>
        </p:txBody>
      </p:sp>
      <p:sp>
        <p:nvSpPr>
          <p:cNvPr id="67" name="Google Shape;67;g39c9c527a32_0_57"/>
          <p:cNvSpPr txBox="1"/>
          <p:nvPr>
            <p:ph idx="2" type="body"/>
          </p:nvPr>
        </p:nvSpPr>
        <p:spPr>
          <a:xfrm>
            <a:off x="1631225" y="2573150"/>
            <a:ext cx="12134700" cy="8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Bran: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The outermost protective layer of the wheat kernel is rich in fiber and nutrients and makes up approx. 14.5% of the kernel weight. It is separated during milling to produce refined flour. The bran layers are included in whole wheat flour and can also be sold separately.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Endosperm: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The starchy middle layer of the wheat kernel makes up approx. 83% of the weight. It is ground into flour and contains carbohydrates, protein and vitamins. White flour is composed of the endosperm.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Germ: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The nutrient-dense embryo of the wheat plant makes up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approx.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2.2% of the kernel weight. While it is important for the growth of the wheat plant, it is not included in enriched flour because it can l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imit shelf life due to the high fat content in the germ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g39c9c527a32_0_57" title="WFC Wheat Kern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5650" y="2573151"/>
            <a:ext cx="4132600" cy="79369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39c9c527a32_0_57"/>
          <p:cNvSpPr txBox="1"/>
          <p:nvPr/>
        </p:nvSpPr>
        <p:spPr>
          <a:xfrm>
            <a:off x="11484901" y="10698325"/>
            <a:ext cx="859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23E2D"/>
                </a:solidFill>
                <a:latin typeface="Oswald"/>
                <a:ea typeface="Oswald"/>
                <a:cs typeface="Oswald"/>
                <a:sym typeface="Oswald"/>
              </a:rPr>
              <a:t>Photo courtesy of Wheat Foods Council</a:t>
            </a:r>
            <a:endParaRPr sz="3000">
              <a:solidFill>
                <a:srgbClr val="523E2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>
            <p:ph type="ctrTitle"/>
          </p:nvPr>
        </p:nvSpPr>
        <p:spPr>
          <a:xfrm>
            <a:off x="3015615" y="3292118"/>
            <a:ext cx="14073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Wheat &amp; Flour Nutrients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g39c9c527a32_0_98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81" name="Google Shape;81;g39c9c527a32_0_98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" name="Google Shape;82;g39c9c527a32_0_98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3" name="Google Shape;83;g39c9c527a32_0_98"/>
          <p:cNvSpPr txBox="1"/>
          <p:nvPr>
            <p:ph type="title"/>
          </p:nvPr>
        </p:nvSpPr>
        <p:spPr>
          <a:xfrm>
            <a:off x="1631221" y="788025"/>
            <a:ext cx="1405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Carbohydrates</a:t>
            </a:r>
            <a:endParaRPr/>
          </a:p>
        </p:txBody>
      </p:sp>
      <p:sp>
        <p:nvSpPr>
          <p:cNvPr id="84" name="Google Shape;84;g39c9c527a32_0_98"/>
          <p:cNvSpPr txBox="1"/>
          <p:nvPr>
            <p:ph idx="2" type="body"/>
          </p:nvPr>
        </p:nvSpPr>
        <p:spPr>
          <a:xfrm>
            <a:off x="992500" y="2601150"/>
            <a:ext cx="17762700" cy="7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Complex Carbohydrates: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Carbohydrates are the most efficient source of energy. Complex carbs are long chains of sugar molecules naturally found in grains, beans and vegetables.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None/>
            </a:pPr>
            <a:r>
              <a:rPr lang="en-US"/>
              <a:t>-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Wheat flour is a good source of complex carbohydrates. </a:t>
            </a:r>
            <a:br>
              <a:rPr lang="en-US"/>
            </a:br>
            <a:endParaRPr/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Fiber: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Fiber is an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indigestible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carbohydrate in food that acts like a broom to sweep the digestive tract and promotes digestive regularity and heart health by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reducing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cholesterol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. A high fiber diet can reduce the risk of heart disease, Type II diabetes and reduces inflammation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associated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with certain types of cancer.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None/>
            </a:pPr>
            <a:r>
              <a:rPr lang="en-US"/>
              <a:t>-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Fiber comes from the bran and germ in the wheat kernel.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39c9c527a32_0_111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90" name="Google Shape;90;g39c9c527a32_0_111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" name="Google Shape;91;g39c9c527a32_0_111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2" name="Google Shape;92;g39c9c527a32_0_111"/>
          <p:cNvSpPr txBox="1"/>
          <p:nvPr>
            <p:ph type="title"/>
          </p:nvPr>
        </p:nvSpPr>
        <p:spPr>
          <a:xfrm>
            <a:off x="1631221" y="788025"/>
            <a:ext cx="1405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Protein</a:t>
            </a:r>
            <a:endParaRPr/>
          </a:p>
        </p:txBody>
      </p:sp>
      <p:sp>
        <p:nvSpPr>
          <p:cNvPr id="93" name="Google Shape;93;g39c9c527a32_0_111"/>
          <p:cNvSpPr txBox="1"/>
          <p:nvPr>
            <p:ph idx="2" type="body"/>
          </p:nvPr>
        </p:nvSpPr>
        <p:spPr>
          <a:xfrm>
            <a:off x="992500" y="2601150"/>
            <a:ext cx="17762700" cy="7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Protein: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Protein is an essential nutrient that is critical for strong bones, muscles, organs and cells.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Amino Acids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Amino acids are building blocks of protein. Wheat is a moderate source of protein because it contains eight of the twenty amino acids necessary for a healthy diet.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/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Grain foods provide roughly the same protein per serving as milk or dairy foods.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Combining wheat products with food with naturally occurring protein, like animal proteins or legumes, can make a complete meal or snack.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39c9c527a32_0_120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99" name="Google Shape;99;g39c9c527a32_0_120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" name="Google Shape;100;g39c9c527a32_0_120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1" name="Google Shape;101;g39c9c527a32_0_120"/>
          <p:cNvSpPr txBox="1"/>
          <p:nvPr>
            <p:ph type="title"/>
          </p:nvPr>
        </p:nvSpPr>
        <p:spPr>
          <a:xfrm>
            <a:off x="1631221" y="788025"/>
            <a:ext cx="1405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Fat</a:t>
            </a:r>
            <a:endParaRPr/>
          </a:p>
        </p:txBody>
      </p:sp>
      <p:sp>
        <p:nvSpPr>
          <p:cNvPr id="102" name="Google Shape;102;g39c9c527a32_0_120"/>
          <p:cNvSpPr txBox="1"/>
          <p:nvPr>
            <p:ph idx="2" type="body"/>
          </p:nvPr>
        </p:nvSpPr>
        <p:spPr>
          <a:xfrm>
            <a:off x="992500" y="2601150"/>
            <a:ext cx="177627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Fat: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Fat is an essential nutrient that stores energy and is critical for bodily functions like hormone production,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nutrient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absorption and cell structure. Fat also protects organs.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Wheat itself contains very little fat, but wheat-based products can contain higher levels of fat. Any fat that wheat does contain comes from the germ.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Typically, fat content in wheat-based foods is the result of oil or shortening found in many baked goods. Bread and pasta products are considered low-fat foods compared to other wheat-based products.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g39c9c527a32_0_133"/>
          <p:cNvGrpSpPr/>
          <p:nvPr/>
        </p:nvGrpSpPr>
        <p:grpSpPr>
          <a:xfrm>
            <a:off x="10466" y="376950"/>
            <a:ext cx="20093859" cy="1716405"/>
            <a:chOff x="10466" y="376950"/>
            <a:chExt cx="20093859" cy="1716405"/>
          </a:xfrm>
        </p:grpSpPr>
        <p:sp>
          <p:nvSpPr>
            <p:cNvPr id="108" name="Google Shape;108;g39c9c527a32_0_133"/>
            <p:cNvSpPr/>
            <p:nvPr/>
          </p:nvSpPr>
          <p:spPr>
            <a:xfrm>
              <a:off x="10466" y="376950"/>
              <a:ext cx="938530" cy="1716405"/>
            </a:xfrm>
            <a:custGeom>
              <a:rect b="b" l="l" r="r" t="t"/>
              <a:pathLst>
                <a:path extrusionOk="0" h="1716405" w="938530">
                  <a:moveTo>
                    <a:pt x="454425" y="0"/>
                  </a:moveTo>
                  <a:lnTo>
                    <a:pt x="0" y="0"/>
                  </a:lnTo>
                  <a:lnTo>
                    <a:pt x="0" y="1715958"/>
                  </a:lnTo>
                  <a:lnTo>
                    <a:pt x="740658" y="1715958"/>
                  </a:lnTo>
                  <a:lnTo>
                    <a:pt x="786143" y="1710736"/>
                  </a:lnTo>
                  <a:lnTo>
                    <a:pt x="827596" y="1695920"/>
                  </a:lnTo>
                  <a:lnTo>
                    <a:pt x="863984" y="1672788"/>
                  </a:lnTo>
                  <a:lnTo>
                    <a:pt x="894275" y="1642614"/>
                  </a:lnTo>
                  <a:lnTo>
                    <a:pt x="917436" y="1606677"/>
                  </a:lnTo>
                  <a:lnTo>
                    <a:pt x="932436" y="1566252"/>
                  </a:lnTo>
                  <a:lnTo>
                    <a:pt x="938243" y="1522615"/>
                  </a:lnTo>
                  <a:lnTo>
                    <a:pt x="933824" y="1477044"/>
                  </a:lnTo>
                  <a:lnTo>
                    <a:pt x="651603" y="159419"/>
                  </a:lnTo>
                  <a:lnTo>
                    <a:pt x="636686" y="115325"/>
                  </a:lnTo>
                  <a:lnTo>
                    <a:pt x="612764" y="76763"/>
                  </a:lnTo>
                  <a:lnTo>
                    <a:pt x="581207" y="44841"/>
                  </a:lnTo>
                  <a:lnTo>
                    <a:pt x="543385" y="20668"/>
                  </a:lnTo>
                  <a:lnTo>
                    <a:pt x="500668" y="5351"/>
                  </a:lnTo>
                  <a:lnTo>
                    <a:pt x="454425" y="0"/>
                  </a:lnTo>
                  <a:close/>
                </a:path>
              </a:pathLst>
            </a:custGeom>
            <a:solidFill>
              <a:srgbClr val="E9E2D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" name="Google Shape;109;g39c9c527a32_0_133"/>
            <p:cNvSpPr/>
            <p:nvPr/>
          </p:nvSpPr>
          <p:spPr>
            <a:xfrm>
              <a:off x="784450" y="376950"/>
              <a:ext cx="19319875" cy="1716405"/>
            </a:xfrm>
            <a:custGeom>
              <a:rect b="b" l="l" r="r" t="t"/>
              <a:pathLst>
                <a:path extrusionOk="0" h="1716405" w="19319875">
                  <a:moveTo>
                    <a:pt x="19319649" y="0"/>
                  </a:moveTo>
                  <a:lnTo>
                    <a:pt x="134955" y="0"/>
                  </a:lnTo>
                  <a:lnTo>
                    <a:pt x="85946" y="9014"/>
                  </a:lnTo>
                  <a:lnTo>
                    <a:pt x="45169" y="33649"/>
                  </a:lnTo>
                  <a:lnTo>
                    <a:pt x="15546" y="70289"/>
                  </a:lnTo>
                  <a:lnTo>
                    <a:pt x="0" y="115319"/>
                  </a:lnTo>
                  <a:lnTo>
                    <a:pt x="1452" y="165125"/>
                  </a:lnTo>
                  <a:lnTo>
                    <a:pt x="299149" y="1555062"/>
                  </a:lnTo>
                  <a:lnTo>
                    <a:pt x="314203" y="1599567"/>
                  </a:lnTo>
                  <a:lnTo>
                    <a:pt x="338347" y="1638487"/>
                  </a:lnTo>
                  <a:lnTo>
                    <a:pt x="370198" y="1670704"/>
                  </a:lnTo>
                  <a:lnTo>
                    <a:pt x="408373" y="1695100"/>
                  </a:lnTo>
                  <a:lnTo>
                    <a:pt x="451488" y="1710557"/>
                  </a:lnTo>
                  <a:lnTo>
                    <a:pt x="498159" y="1715958"/>
                  </a:lnTo>
                  <a:lnTo>
                    <a:pt x="19319649" y="1715958"/>
                  </a:lnTo>
                  <a:lnTo>
                    <a:pt x="19319649" y="0"/>
                  </a:lnTo>
                  <a:close/>
                </a:path>
              </a:pathLst>
            </a:custGeom>
            <a:solidFill>
              <a:srgbClr val="618E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0" name="Google Shape;110;g39c9c527a32_0_133"/>
          <p:cNvSpPr txBox="1"/>
          <p:nvPr>
            <p:ph type="title"/>
          </p:nvPr>
        </p:nvSpPr>
        <p:spPr>
          <a:xfrm>
            <a:off x="1631221" y="788025"/>
            <a:ext cx="1405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Vitamins</a:t>
            </a:r>
            <a:endParaRPr/>
          </a:p>
        </p:txBody>
      </p:sp>
      <p:sp>
        <p:nvSpPr>
          <p:cNvPr id="111" name="Google Shape;111;g39c9c527a32_0_133"/>
          <p:cNvSpPr txBox="1"/>
          <p:nvPr>
            <p:ph idx="2" type="body"/>
          </p:nvPr>
        </p:nvSpPr>
        <p:spPr>
          <a:xfrm>
            <a:off x="992500" y="2601150"/>
            <a:ext cx="17572500" cy="8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During the milling process, naturally occuring vitamins and nutrients are added to enriched wheat flour to enhance the nutritional quality.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Thiamine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 (Vitamin B1)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Promotes good appetite, digestion and healthy nerves.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/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Riboflavin (Vitamin B2)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Essential for growth and good vision.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Niacin (Vitamin B3)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Essential for the efficient use of protein by the body. </a:t>
            </a:r>
            <a:br>
              <a:rPr lang="en-US">
                <a:latin typeface="Oswald"/>
                <a:ea typeface="Oswald"/>
                <a:cs typeface="Oswald"/>
                <a:sym typeface="Oswald"/>
              </a:rPr>
            </a:b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rgbClr val="523E2D"/>
              </a:buClr>
              <a:buSzPts val="3600"/>
              <a:buChar char="•"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Folic Acid (Vitamin B9): 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Helps the body make red blood cells and is important for healthy pregnancies.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</a:pPr>
            <a:r>
              <a:rPr lang="en-US"/>
              <a:t>- Most people get half of the daily value of folic acid from grain-based foods.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xas Wheat">
      <a:dk1>
        <a:srgbClr val="533F2E"/>
      </a:dk1>
      <a:lt1>
        <a:srgbClr val="FFFFFF"/>
      </a:lt1>
      <a:dk2>
        <a:srgbClr val="618E3E"/>
      </a:dk2>
      <a:lt2>
        <a:srgbClr val="E9E3DD"/>
      </a:lt2>
      <a:accent1>
        <a:srgbClr val="89B843"/>
      </a:accent1>
      <a:accent2>
        <a:srgbClr val="7BC1D3"/>
      </a:accent2>
      <a:accent3>
        <a:srgbClr val="003759"/>
      </a:accent3>
      <a:accent4>
        <a:srgbClr val="FFB233"/>
      </a:accent4>
      <a:accent5>
        <a:srgbClr val="636466"/>
      </a:accent5>
      <a:accent6>
        <a:srgbClr val="E9E3DD"/>
      </a:accent6>
      <a:hlink>
        <a:srgbClr val="618E3E"/>
      </a:hlink>
      <a:folHlink>
        <a:srgbClr val="533F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2025-04-24T15:33:05Z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2025-04-24T00:00:00Z</vt:filetime>
  </property>
  <property fmtid="{D5CDD505-2E9C-101B-9397-08002B2CF9AE}" pid="3" name="Creator">
    <vt:lpwstr>Adobe InDesign 20.2 (Windows)</vt:lpwstr>
  </property>
  <property fmtid="{D5CDD505-2E9C-101B-9397-08002B2CF9AE}" pid="4" name="LastSaved">
    <vt:filetime>2025-04-24T00:00:00Z</vt:filetime>
  </property>
  <property fmtid="{D5CDD505-2E9C-101B-9397-08002B2CF9AE}" pid="5" name="Producer">
    <vt:lpwstr>Adobe PDF Library 17.0</vt:lpwstr>
  </property>
</Properties>
</file>