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1309350" cx="20104100"/>
  <p:notesSz cx="20104100" cy="11309350"/>
  <p:embeddedFontLst>
    <p:embeddedFont>
      <p:font typeface="Lora"/>
      <p:regular r:id="rId23"/>
      <p:bold r:id="rId24"/>
      <p:italic r:id="rId25"/>
      <p:boldItalic r:id="rId26"/>
    </p:embeddedFont>
    <p:embeddedFont>
      <p:font typeface="Oswald"/>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28" roundtripDataSignature="AMtx7mhWQdvwv8gPu34ivwwKWRX8kdOQ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ora-bold.fntdata"/><Relationship Id="rId23" Type="http://schemas.openxmlformats.org/officeDocument/2006/relationships/font" Target="fonts/Lor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Italic.fntdata"/><Relationship Id="rId25" Type="http://schemas.openxmlformats.org/officeDocument/2006/relationships/font" Target="fonts/Lora-italic.fntdata"/><Relationship Id="rId28" Type="http://customschemas.google.com/relationships/presentationmetadata" Target="metadata"/><Relationship Id="rId27"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b45c8fe1c6_0_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b45c8fe1c6_0_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8da193cd6d_0_2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8da193cd6d_0_2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9ad7e10dc6_0_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9ad7e10dc6_0_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9ad7e10dc6_0_17: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9ad7e10dc6_0_17: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8da193cd6d_0_185: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8da193cd6d_0_185: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8da193cd6d_0_11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8da193cd6d_0_11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8da193cd6d_0_122: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8da193cd6d_0_122: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3b697a22338_0_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b697a22338_0_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8da193cd6d_0_13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8da193cd6d_0_13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94915f0f42_0_5: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94915f0f42_0_5: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8da193cd6d_0_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8da193cd6d_0_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8da193cd6d_0_1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8da193cd6d_0_1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8da193cd6d_0_5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8da193cd6d_0_5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8da193cd6d_0_6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8da193cd6d_0_6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8da193cd6d_0_3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8da193cd6d_0_3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spTree>
      <p:nvGrpSpPr>
        <p:cNvPr id="10" name="Shape 10"/>
        <p:cNvGrpSpPr/>
        <p:nvPr/>
      </p:nvGrpSpPr>
      <p:grpSpPr>
        <a:xfrm>
          <a:off x="0" y="0"/>
          <a:ext cx="0" cy="0"/>
          <a:chOff x="0" y="0"/>
          <a:chExt cx="0" cy="0"/>
        </a:xfrm>
      </p:grpSpPr>
      <p:sp>
        <p:nvSpPr>
          <p:cNvPr id="11" name="Google Shape;11;p22"/>
          <p:cNvSpPr txBox="1"/>
          <p:nvPr>
            <p:ph type="ctrTitle"/>
          </p:nvPr>
        </p:nvSpPr>
        <p:spPr>
          <a:xfrm>
            <a:off x="3015615" y="3292118"/>
            <a:ext cx="14072870" cy="1692771"/>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b="1" i="0" sz="1100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2"/>
          <p:cNvSpPr txBox="1"/>
          <p:nvPr>
            <p:ph idx="1" type="subTitle"/>
          </p:nvPr>
        </p:nvSpPr>
        <p:spPr>
          <a:xfrm>
            <a:off x="3015615" y="7279700"/>
            <a:ext cx="14072870" cy="5847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b="1" i="0" sz="3800">
                <a:solidFill>
                  <a:schemeClr val="lt1"/>
                </a:solidFill>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2"/>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2"/>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2"/>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Smaller Image">
  <p:cSld name="Content Slide - Smaller Image">
    <p:spTree>
      <p:nvGrpSpPr>
        <p:cNvPr id="16" name="Shape 16"/>
        <p:cNvGrpSpPr/>
        <p:nvPr/>
      </p:nvGrpSpPr>
      <p:grpSpPr>
        <a:xfrm>
          <a:off x="0" y="0"/>
          <a:ext cx="0" cy="0"/>
          <a:chOff x="0" y="0"/>
          <a:chExt cx="0" cy="0"/>
        </a:xfrm>
      </p:grpSpPr>
      <p:sp>
        <p:nvSpPr>
          <p:cNvPr id="17" name="Google Shape;17;p23"/>
          <p:cNvSpPr txBox="1"/>
          <p:nvPr>
            <p:ph type="title"/>
          </p:nvPr>
        </p:nvSpPr>
        <p:spPr>
          <a:xfrm>
            <a:off x="1631230" y="788036"/>
            <a:ext cx="8030209" cy="980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625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3"/>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23"/>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3"/>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23"/>
          <p:cNvSpPr txBox="1"/>
          <p:nvPr>
            <p:ph idx="1" type="body"/>
          </p:nvPr>
        </p:nvSpPr>
        <p:spPr>
          <a:xfrm>
            <a:off x="13023850" y="2601150"/>
            <a:ext cx="607504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23"/>
          <p:cNvSpPr txBox="1"/>
          <p:nvPr>
            <p:ph idx="2" type="body"/>
          </p:nvPr>
        </p:nvSpPr>
        <p:spPr>
          <a:xfrm>
            <a:off x="992504" y="2601150"/>
            <a:ext cx="10964546"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a:lvl1pPr>
            <a:lvl2pPr indent="-228600" lvl="1" marL="914400" algn="l">
              <a:spcBef>
                <a:spcPts val="0"/>
              </a:spcBef>
              <a:spcAft>
                <a:spcPts val="0"/>
              </a:spcAft>
              <a:buSzPts val="1400"/>
              <a:buNone/>
              <a:defRPr sz="3200">
                <a:solidFill>
                  <a:schemeClr val="dk1"/>
                </a:solidFill>
                <a:latin typeface="Oswald"/>
                <a:ea typeface="Oswald"/>
                <a:cs typeface="Oswald"/>
                <a:sym typeface="Oswald"/>
              </a:defRPr>
            </a:lvl2pPr>
            <a:lvl3pPr indent="-228600" lvl="2" marL="1371600" algn="l">
              <a:spcBef>
                <a:spcPts val="0"/>
              </a:spcBef>
              <a:spcAft>
                <a:spcPts val="0"/>
              </a:spcAft>
              <a:buSzPts val="1400"/>
              <a:buNone/>
              <a:defRPr sz="3200">
                <a:solidFill>
                  <a:schemeClr val="dk1"/>
                </a:solidFill>
                <a:latin typeface="Oswald"/>
                <a:ea typeface="Oswald"/>
                <a:cs typeface="Oswald"/>
                <a:sym typeface="Oswald"/>
              </a:defRPr>
            </a:lvl3pPr>
            <a:lvl4pPr indent="-228600" lvl="3" marL="1828800" algn="l">
              <a:spcBef>
                <a:spcPts val="0"/>
              </a:spcBef>
              <a:spcAft>
                <a:spcPts val="0"/>
              </a:spcAft>
              <a:buSzPts val="1400"/>
              <a:buNone/>
              <a:defRPr sz="3200">
                <a:solidFill>
                  <a:schemeClr val="dk1"/>
                </a:solidFill>
                <a:latin typeface="Oswald"/>
                <a:ea typeface="Oswald"/>
                <a:cs typeface="Oswald"/>
                <a:sym typeface="Oswald"/>
              </a:defRPr>
            </a:lvl4pPr>
            <a:lvl5pPr indent="-228600" lvl="4" marL="2286000" algn="l">
              <a:spcBef>
                <a:spcPts val="0"/>
              </a:spcBef>
              <a:spcAft>
                <a:spcPts val="0"/>
              </a:spcAft>
              <a:buSzPts val="1400"/>
              <a:buNone/>
              <a:defRPr sz="3200">
                <a:solidFill>
                  <a:schemeClr val="dk1"/>
                </a:solidFill>
                <a:latin typeface="Oswald"/>
                <a:ea typeface="Oswald"/>
                <a:cs typeface="Oswald"/>
                <a:sym typeface="Oswald"/>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grpSp>
        <p:nvGrpSpPr>
          <p:cNvPr id="23" name="Google Shape;23;p23"/>
          <p:cNvGrpSpPr/>
          <p:nvPr/>
        </p:nvGrpSpPr>
        <p:grpSpPr>
          <a:xfrm>
            <a:off x="17133358" y="9187026"/>
            <a:ext cx="2211066" cy="1321398"/>
            <a:chOff x="17133358" y="9187026"/>
            <a:chExt cx="2211066" cy="1321398"/>
          </a:xfrm>
        </p:grpSpPr>
        <p:sp>
          <p:nvSpPr>
            <p:cNvPr id="24" name="Google Shape;24;p23"/>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533F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5" name="Google Shape;25;p23"/>
            <p:cNvPicPr preferRelativeResize="0"/>
            <p:nvPr/>
          </p:nvPicPr>
          <p:blipFill rotWithShape="1">
            <a:blip r:embed="rId2">
              <a:alphaModFix/>
            </a:blip>
            <a:srcRect b="0" l="0" r="0" t="0"/>
            <a:stretch/>
          </p:blipFill>
          <p:spPr>
            <a:xfrm>
              <a:off x="17133358" y="9187026"/>
              <a:ext cx="2211066" cy="132139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Larger Image">
  <p:cSld name="Content Slide - Larger Image">
    <p:spTree>
      <p:nvGrpSpPr>
        <p:cNvPr id="26" name="Shape 26"/>
        <p:cNvGrpSpPr/>
        <p:nvPr/>
      </p:nvGrpSpPr>
      <p:grpSpPr>
        <a:xfrm>
          <a:off x="0" y="0"/>
          <a:ext cx="0" cy="0"/>
          <a:chOff x="0" y="0"/>
          <a:chExt cx="0" cy="0"/>
        </a:xfrm>
      </p:grpSpPr>
      <p:sp>
        <p:nvSpPr>
          <p:cNvPr id="27" name="Google Shape;27;p24"/>
          <p:cNvSpPr txBox="1"/>
          <p:nvPr>
            <p:ph type="title"/>
          </p:nvPr>
        </p:nvSpPr>
        <p:spPr>
          <a:xfrm>
            <a:off x="1631230" y="788036"/>
            <a:ext cx="8030209" cy="980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625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4"/>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24"/>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4"/>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24"/>
          <p:cNvSpPr txBox="1"/>
          <p:nvPr>
            <p:ph idx="1" type="body"/>
          </p:nvPr>
        </p:nvSpPr>
        <p:spPr>
          <a:xfrm>
            <a:off x="8528050" y="2601150"/>
            <a:ext cx="1057084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24"/>
          <p:cNvSpPr txBox="1"/>
          <p:nvPr>
            <p:ph idx="2" type="body"/>
          </p:nvPr>
        </p:nvSpPr>
        <p:spPr>
          <a:xfrm>
            <a:off x="992505" y="2601150"/>
            <a:ext cx="6773546"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a:lvl1pPr>
            <a:lvl2pPr indent="-228600" lvl="1" marL="914400" algn="l">
              <a:spcBef>
                <a:spcPts val="0"/>
              </a:spcBef>
              <a:spcAft>
                <a:spcPts val="0"/>
              </a:spcAft>
              <a:buSzPts val="1400"/>
              <a:buNone/>
              <a:defRPr sz="3200">
                <a:solidFill>
                  <a:schemeClr val="dk1"/>
                </a:solidFill>
                <a:latin typeface="Oswald"/>
                <a:ea typeface="Oswald"/>
                <a:cs typeface="Oswald"/>
                <a:sym typeface="Oswald"/>
              </a:defRPr>
            </a:lvl2pPr>
            <a:lvl3pPr indent="-228600" lvl="2" marL="1371600" algn="l">
              <a:spcBef>
                <a:spcPts val="0"/>
              </a:spcBef>
              <a:spcAft>
                <a:spcPts val="0"/>
              </a:spcAft>
              <a:buSzPts val="1400"/>
              <a:buNone/>
              <a:defRPr sz="3200">
                <a:solidFill>
                  <a:schemeClr val="dk1"/>
                </a:solidFill>
                <a:latin typeface="Oswald"/>
                <a:ea typeface="Oswald"/>
                <a:cs typeface="Oswald"/>
                <a:sym typeface="Oswald"/>
              </a:defRPr>
            </a:lvl3pPr>
            <a:lvl4pPr indent="-228600" lvl="3" marL="1828800" algn="l">
              <a:spcBef>
                <a:spcPts val="0"/>
              </a:spcBef>
              <a:spcAft>
                <a:spcPts val="0"/>
              </a:spcAft>
              <a:buSzPts val="1400"/>
              <a:buNone/>
              <a:defRPr sz="3200">
                <a:solidFill>
                  <a:schemeClr val="dk1"/>
                </a:solidFill>
                <a:latin typeface="Oswald"/>
                <a:ea typeface="Oswald"/>
                <a:cs typeface="Oswald"/>
                <a:sym typeface="Oswald"/>
              </a:defRPr>
            </a:lvl4pPr>
            <a:lvl5pPr indent="-228600" lvl="4" marL="2286000" algn="l">
              <a:spcBef>
                <a:spcPts val="0"/>
              </a:spcBef>
              <a:spcAft>
                <a:spcPts val="0"/>
              </a:spcAft>
              <a:buSzPts val="1400"/>
              <a:buNone/>
              <a:defRPr sz="3200">
                <a:solidFill>
                  <a:schemeClr val="dk1"/>
                </a:solidFill>
                <a:latin typeface="Oswald"/>
                <a:ea typeface="Oswald"/>
                <a:cs typeface="Oswald"/>
                <a:sym typeface="Oswald"/>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grpSp>
        <p:nvGrpSpPr>
          <p:cNvPr id="33" name="Google Shape;33;p24"/>
          <p:cNvGrpSpPr/>
          <p:nvPr/>
        </p:nvGrpSpPr>
        <p:grpSpPr>
          <a:xfrm>
            <a:off x="17133358" y="9187026"/>
            <a:ext cx="2211066" cy="1321398"/>
            <a:chOff x="17133358" y="9187026"/>
            <a:chExt cx="2211066" cy="1321398"/>
          </a:xfrm>
        </p:grpSpPr>
        <p:sp>
          <p:nvSpPr>
            <p:cNvPr id="34" name="Google Shape;34;p24"/>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533F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5" name="Google Shape;35;p24"/>
            <p:cNvPicPr preferRelativeResize="0"/>
            <p:nvPr/>
          </p:nvPicPr>
          <p:blipFill rotWithShape="1">
            <a:blip r:embed="rId2">
              <a:alphaModFix/>
            </a:blip>
            <a:srcRect b="0" l="0" r="0" t="0"/>
            <a:stretch/>
          </p:blipFill>
          <p:spPr>
            <a:xfrm>
              <a:off x="17133358" y="9187026"/>
              <a:ext cx="2211066" cy="1321398"/>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1631230" y="672678"/>
            <a:ext cx="8030209" cy="98043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6250" u="none" cap="none" strike="noStrike">
                <a:solidFill>
                  <a:schemeClr val="lt1"/>
                </a:solidFill>
                <a:latin typeface="Lora"/>
                <a:ea typeface="Lora"/>
                <a:cs typeface="Lora"/>
                <a:sym typeface="Lo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992505" y="3830357"/>
            <a:ext cx="11023262" cy="569658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3600" u="none" cap="none" strike="noStrike">
                <a:solidFill>
                  <a:srgbClr val="523E2D"/>
                </a:solidFill>
                <a:latin typeface="Oswald"/>
                <a:ea typeface="Oswald"/>
                <a:cs typeface="Oswald"/>
                <a:sym typeface="Oswald"/>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21"/>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21"/>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97908C"/>
                </a:solidFill>
              </a:defRPr>
            </a:lvl1pPr>
            <a:lvl2pPr indent="0" lvl="1" algn="r">
              <a:spcBef>
                <a:spcPts val="0"/>
              </a:spcBef>
              <a:buNone/>
              <a:defRPr sz="1800">
                <a:solidFill>
                  <a:srgbClr val="97908C"/>
                </a:solidFill>
              </a:defRPr>
            </a:lvl2pPr>
            <a:lvl3pPr indent="0" lvl="2" algn="r">
              <a:spcBef>
                <a:spcPts val="0"/>
              </a:spcBef>
              <a:buNone/>
              <a:defRPr sz="1800">
                <a:solidFill>
                  <a:srgbClr val="97908C"/>
                </a:solidFill>
              </a:defRPr>
            </a:lvl3pPr>
            <a:lvl4pPr indent="0" lvl="3" algn="r">
              <a:spcBef>
                <a:spcPts val="0"/>
              </a:spcBef>
              <a:buNone/>
              <a:defRPr sz="1800">
                <a:solidFill>
                  <a:srgbClr val="97908C"/>
                </a:solidFill>
              </a:defRPr>
            </a:lvl4pPr>
            <a:lvl5pPr indent="0" lvl="4" algn="r">
              <a:spcBef>
                <a:spcPts val="0"/>
              </a:spcBef>
              <a:buNone/>
              <a:defRPr sz="1800">
                <a:solidFill>
                  <a:srgbClr val="97908C"/>
                </a:solidFill>
              </a:defRPr>
            </a:lvl5pPr>
            <a:lvl6pPr indent="0" lvl="5" algn="r">
              <a:spcBef>
                <a:spcPts val="0"/>
              </a:spcBef>
              <a:buNone/>
              <a:defRPr sz="1800">
                <a:solidFill>
                  <a:srgbClr val="97908C"/>
                </a:solidFill>
              </a:defRPr>
            </a:lvl6pPr>
            <a:lvl7pPr indent="0" lvl="6" algn="r">
              <a:spcBef>
                <a:spcPts val="0"/>
              </a:spcBef>
              <a:buNone/>
              <a:defRPr sz="1800">
                <a:solidFill>
                  <a:srgbClr val="97908C"/>
                </a:solidFill>
              </a:defRPr>
            </a:lvl7pPr>
            <a:lvl8pPr indent="0" lvl="7" algn="r">
              <a:spcBef>
                <a:spcPts val="0"/>
              </a:spcBef>
              <a:buNone/>
              <a:defRPr sz="1800">
                <a:solidFill>
                  <a:srgbClr val="97908C"/>
                </a:solidFill>
              </a:defRPr>
            </a:lvl8pPr>
            <a:lvl9pPr indent="0" lvl="8" algn="r">
              <a:spcBef>
                <a:spcPts val="0"/>
              </a:spcBef>
              <a:buNone/>
              <a:defRPr sz="1800">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 name="Shape 39"/>
        <p:cNvGrpSpPr/>
        <p:nvPr/>
      </p:nvGrpSpPr>
      <p:grpSpPr>
        <a:xfrm>
          <a:off x="0" y="0"/>
          <a:ext cx="0" cy="0"/>
          <a:chOff x="0" y="0"/>
          <a:chExt cx="0" cy="0"/>
        </a:xfrm>
      </p:grpSpPr>
      <p:sp>
        <p:nvSpPr>
          <p:cNvPr id="40" name="Google Shape;40;p3"/>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C2DAF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1" name="Google Shape;41;p3" title="AE1D2157-55DE-427E-8522-B4B8940AFF34_1_105_c.jpeg"/>
          <p:cNvPicPr preferRelativeResize="0"/>
          <p:nvPr/>
        </p:nvPicPr>
        <p:blipFill>
          <a:blip r:embed="rId3">
            <a:alphaModFix/>
          </a:blip>
          <a:stretch>
            <a:fillRect/>
          </a:stretch>
        </p:blipFill>
        <p:spPr>
          <a:xfrm>
            <a:off x="10" y="10"/>
            <a:ext cx="20104101" cy="11320260"/>
          </a:xfrm>
          <a:prstGeom prst="rect">
            <a:avLst/>
          </a:prstGeom>
          <a:noFill/>
          <a:ln>
            <a:noFill/>
          </a:ln>
        </p:spPr>
      </p:pic>
      <p:sp>
        <p:nvSpPr>
          <p:cNvPr id="42" name="Google Shape;42;p3"/>
          <p:cNvSpPr/>
          <p:nvPr/>
        </p:nvSpPr>
        <p:spPr>
          <a:xfrm>
            <a:off x="-8123" y="-2402"/>
            <a:ext cx="7592695" cy="2608934"/>
          </a:xfrm>
          <a:custGeom>
            <a:rect b="b" l="l" r="r" t="t"/>
            <a:pathLst>
              <a:path extrusionOk="0" h="1716404" w="7592695">
                <a:moveTo>
                  <a:pt x="7457299" y="0"/>
                </a:moveTo>
                <a:lnTo>
                  <a:pt x="0" y="0"/>
                </a:lnTo>
                <a:lnTo>
                  <a:pt x="0" y="1715958"/>
                </a:lnTo>
                <a:lnTo>
                  <a:pt x="7094095" y="1715958"/>
                </a:lnTo>
                <a:lnTo>
                  <a:pt x="7140767" y="1710557"/>
                </a:lnTo>
                <a:lnTo>
                  <a:pt x="7183881" y="1695100"/>
                </a:lnTo>
                <a:lnTo>
                  <a:pt x="7222056" y="1670704"/>
                </a:lnTo>
                <a:lnTo>
                  <a:pt x="7253908" y="1638487"/>
                </a:lnTo>
                <a:lnTo>
                  <a:pt x="7278052" y="1599567"/>
                </a:lnTo>
                <a:lnTo>
                  <a:pt x="7293105" y="1555062"/>
                </a:lnTo>
                <a:lnTo>
                  <a:pt x="7590803" y="165125"/>
                </a:lnTo>
                <a:lnTo>
                  <a:pt x="7592255" y="115319"/>
                </a:lnTo>
                <a:lnTo>
                  <a:pt x="7576708" y="70289"/>
                </a:lnTo>
                <a:lnTo>
                  <a:pt x="7547086" y="33649"/>
                </a:lnTo>
                <a:lnTo>
                  <a:pt x="7506308" y="9014"/>
                </a:lnTo>
                <a:lnTo>
                  <a:pt x="745729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 name="Google Shape;43;p3"/>
          <p:cNvSpPr txBox="1"/>
          <p:nvPr/>
        </p:nvSpPr>
        <p:spPr>
          <a:xfrm>
            <a:off x="6076850" y="3281425"/>
            <a:ext cx="13150800" cy="1789500"/>
          </a:xfrm>
          <a:prstGeom prst="rect">
            <a:avLst/>
          </a:prstGeom>
          <a:noFill/>
          <a:ln>
            <a:noFill/>
          </a:ln>
        </p:spPr>
        <p:txBody>
          <a:bodyPr anchorCtr="0" anchor="t" bIns="0" lIns="0" spcFirstLastPara="1" rIns="0" wrap="square" tIns="11425">
            <a:spAutoFit/>
          </a:bodyPr>
          <a:lstStyle/>
          <a:p>
            <a:pPr indent="0" lvl="0" marL="12700" marR="5080" rtl="0" algn="r">
              <a:lnSpc>
                <a:spcPct val="100000"/>
              </a:lnSpc>
              <a:spcBef>
                <a:spcPts val="0"/>
              </a:spcBef>
              <a:spcAft>
                <a:spcPts val="0"/>
              </a:spcAft>
              <a:buNone/>
            </a:pPr>
            <a:r>
              <a:rPr b="1" lang="en-US" sz="11550">
                <a:solidFill>
                  <a:schemeClr val="lt1"/>
                </a:solidFill>
                <a:latin typeface="Lora"/>
                <a:ea typeface="Lora"/>
                <a:cs typeface="Lora"/>
                <a:sym typeface="Lora"/>
              </a:rPr>
              <a:t>Wheat Production</a:t>
            </a:r>
            <a:endParaRPr sz="11550">
              <a:solidFill>
                <a:schemeClr val="lt1"/>
              </a:solidFill>
              <a:latin typeface="Lora"/>
              <a:ea typeface="Lora"/>
              <a:cs typeface="Lora"/>
              <a:sym typeface="Lora"/>
            </a:endParaRPr>
          </a:p>
        </p:txBody>
      </p:sp>
      <p:pic>
        <p:nvPicPr>
          <p:cNvPr descr="A logo with text overlay&#10;&#10;AI-generated content may be incorrect." id="44" name="Google Shape;44;p3"/>
          <p:cNvPicPr preferRelativeResize="0"/>
          <p:nvPr/>
        </p:nvPicPr>
        <p:blipFill rotWithShape="1">
          <a:blip r:embed="rId4">
            <a:alphaModFix/>
          </a:blip>
          <a:srcRect b="0" l="0" r="0" t="0"/>
          <a:stretch/>
        </p:blipFill>
        <p:spPr>
          <a:xfrm>
            <a:off x="755650" y="-1355725"/>
            <a:ext cx="5740402" cy="4889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5" name="Shape 135"/>
        <p:cNvGrpSpPr/>
        <p:nvPr/>
      </p:nvGrpSpPr>
      <p:grpSpPr>
        <a:xfrm>
          <a:off x="0" y="0"/>
          <a:ext cx="0" cy="0"/>
          <a:chOff x="0" y="0"/>
          <a:chExt cx="0" cy="0"/>
        </a:xfrm>
      </p:grpSpPr>
      <p:grpSp>
        <p:nvGrpSpPr>
          <p:cNvPr id="136" name="Google Shape;136;g3b45c8fe1c6_0_0"/>
          <p:cNvGrpSpPr/>
          <p:nvPr/>
        </p:nvGrpSpPr>
        <p:grpSpPr>
          <a:xfrm>
            <a:off x="10466" y="376950"/>
            <a:ext cx="20093859" cy="1716405"/>
            <a:chOff x="10466" y="376950"/>
            <a:chExt cx="20093859" cy="1716405"/>
          </a:xfrm>
        </p:grpSpPr>
        <p:sp>
          <p:nvSpPr>
            <p:cNvPr id="137" name="Google Shape;137;g3b45c8fe1c6_0_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8" name="Google Shape;138;g3b45c8fe1c6_0_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39" name="Google Shape;139;g3b45c8fe1c6_0_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Inputs</a:t>
            </a:r>
            <a:endParaRPr/>
          </a:p>
        </p:txBody>
      </p:sp>
      <p:sp>
        <p:nvSpPr>
          <p:cNvPr id="140" name="Google Shape;140;g3b45c8fe1c6_0_0"/>
          <p:cNvSpPr txBox="1"/>
          <p:nvPr>
            <p:ph idx="2" type="body"/>
          </p:nvPr>
        </p:nvSpPr>
        <p:spPr>
          <a:xfrm>
            <a:off x="992504" y="2832589"/>
            <a:ext cx="10964400" cy="34788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carefully apply inputs and only use what is absolutely necessary. </a:t>
            </a:r>
            <a:endParaRPr>
              <a:latin typeface="Oswald"/>
              <a:ea typeface="Oswald"/>
              <a:cs typeface="Oswald"/>
              <a:sym typeface="Oswald"/>
            </a:endParaRPr>
          </a:p>
          <a:p>
            <a:pPr indent="-304800" lvl="0" marL="457200" rtl="0" algn="l">
              <a:spcBef>
                <a:spcPts val="0"/>
              </a:spcBef>
              <a:spcAft>
                <a:spcPts val="0"/>
              </a:spcAft>
              <a:buSzPts val="1200"/>
              <a:buFont typeface="Oswald"/>
              <a:buChar char="-"/>
            </a:pPr>
            <a:r>
              <a:rPr lang="en-US" sz="3000">
                <a:solidFill>
                  <a:schemeClr val="dk1"/>
                </a:solidFill>
                <a:latin typeface="Oswald"/>
                <a:ea typeface="Oswald"/>
                <a:cs typeface="Oswald"/>
                <a:sym typeface="Oswald"/>
              </a:rPr>
              <a:t>- Because the wheat kernel is protected by the glume, any input applied to the wheat plant does not touch the kernel. </a:t>
            </a:r>
            <a:endParaRPr sz="3400">
              <a:latin typeface="Oswald"/>
              <a:ea typeface="Oswald"/>
              <a:cs typeface="Oswald"/>
              <a:sym typeface="Oswald"/>
            </a:endParaRPr>
          </a:p>
          <a:p>
            <a:pPr indent="0" lvl="1" marL="457200" rtl="0" algn="l">
              <a:spcBef>
                <a:spcPts val="0"/>
              </a:spcBef>
              <a:spcAft>
                <a:spcPts val="0"/>
              </a:spcAft>
              <a:buSzPts val="1200"/>
              <a:buFont typeface="Oswald"/>
              <a:buNone/>
            </a:pPr>
            <a:r>
              <a:t/>
            </a:r>
            <a:endParaRPr sz="3000">
              <a:latin typeface="Oswald"/>
              <a:ea typeface="Oswald"/>
              <a:cs typeface="Oswald"/>
              <a:sym typeface="Oswald"/>
            </a:endParaRPr>
          </a:p>
          <a:p>
            <a:pPr indent="0" lvl="2" marL="914400" rtl="0" algn="l">
              <a:spcBef>
                <a:spcPts val="0"/>
              </a:spcBef>
              <a:spcAft>
                <a:spcPts val="0"/>
              </a:spcAft>
              <a:buSzPts val="1200"/>
              <a:buNone/>
            </a:pPr>
            <a:r>
              <a:t/>
            </a:r>
            <a:endParaRPr sz="3000"/>
          </a:p>
          <a:p>
            <a:pPr indent="0" lvl="0" marL="0" rtl="0" algn="l">
              <a:spcBef>
                <a:spcPts val="0"/>
              </a:spcBef>
              <a:spcAft>
                <a:spcPts val="0"/>
              </a:spcAft>
              <a:buNone/>
            </a:pPr>
            <a:r>
              <a:t/>
            </a:r>
            <a:endParaRPr sz="3400">
              <a:latin typeface="Oswald"/>
              <a:ea typeface="Oswald"/>
              <a:cs typeface="Oswald"/>
              <a:sym typeface="Oswald"/>
            </a:endParaRPr>
          </a:p>
        </p:txBody>
      </p:sp>
      <p:pic>
        <p:nvPicPr>
          <p:cNvPr id="141" name="Google Shape;141;g3b45c8fe1c6_0_0" title="IMG_2888.JPG"/>
          <p:cNvPicPr preferRelativeResize="0"/>
          <p:nvPr/>
        </p:nvPicPr>
        <p:blipFill rotWithShape="1">
          <a:blip r:embed="rId3">
            <a:alphaModFix/>
          </a:blip>
          <a:srcRect b="17505" l="4789" r="200" t="27255"/>
          <a:stretch/>
        </p:blipFill>
        <p:spPr>
          <a:xfrm>
            <a:off x="13079375" y="2424125"/>
            <a:ext cx="6654551" cy="7220973"/>
          </a:xfrm>
          <a:prstGeom prst="rect">
            <a:avLst/>
          </a:prstGeom>
          <a:noFill/>
          <a:ln>
            <a:noFill/>
          </a:ln>
        </p:spPr>
      </p:pic>
      <p:sp>
        <p:nvSpPr>
          <p:cNvPr id="142" name="Google Shape;142;g3b45c8fe1c6_0_0"/>
          <p:cNvSpPr txBox="1"/>
          <p:nvPr>
            <p:ph idx="2" type="body"/>
          </p:nvPr>
        </p:nvSpPr>
        <p:spPr>
          <a:xfrm>
            <a:off x="13144650" y="9975875"/>
            <a:ext cx="66546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t>A custom</a:t>
            </a:r>
            <a:r>
              <a:rPr lang="en-US" sz="3000"/>
              <a:t> spray applicator a field of wheat using a ground rig sprayer. </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grpSp>
        <p:nvGrpSpPr>
          <p:cNvPr id="147" name="Google Shape;147;g38da193cd6d_0_26"/>
          <p:cNvGrpSpPr/>
          <p:nvPr/>
        </p:nvGrpSpPr>
        <p:grpSpPr>
          <a:xfrm>
            <a:off x="10466" y="376950"/>
            <a:ext cx="20093859" cy="1716405"/>
            <a:chOff x="10466" y="376950"/>
            <a:chExt cx="20093859" cy="1716405"/>
          </a:xfrm>
        </p:grpSpPr>
        <p:sp>
          <p:nvSpPr>
            <p:cNvPr id="148" name="Google Shape;148;g38da193cd6d_0_2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49" name="Google Shape;149;g38da193cd6d_0_2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50" name="Google Shape;150;g38da193cd6d_0_2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Harvest</a:t>
            </a:r>
            <a:endParaRPr/>
          </a:p>
        </p:txBody>
      </p:sp>
      <p:sp>
        <p:nvSpPr>
          <p:cNvPr id="151" name="Google Shape;151;g38da193cd6d_0_26"/>
          <p:cNvSpPr txBox="1"/>
          <p:nvPr>
            <p:ph idx="1" type="body"/>
          </p:nvPr>
        </p:nvSpPr>
        <p:spPr>
          <a:xfrm>
            <a:off x="12444750" y="8912763"/>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Farmer harvesting wheat.</a:t>
            </a:r>
            <a:endParaRPr b="0" sz="3000">
              <a:solidFill>
                <a:schemeClr val="dk1"/>
              </a:solidFill>
              <a:latin typeface="Oswald"/>
              <a:ea typeface="Oswald"/>
              <a:cs typeface="Oswald"/>
              <a:sym typeface="Oswald"/>
            </a:endParaRPr>
          </a:p>
        </p:txBody>
      </p:sp>
      <p:sp>
        <p:nvSpPr>
          <p:cNvPr id="152" name="Google Shape;152;g38da193cd6d_0_26"/>
          <p:cNvSpPr txBox="1"/>
          <p:nvPr>
            <p:ph idx="2" type="body"/>
          </p:nvPr>
        </p:nvSpPr>
        <p:spPr>
          <a:xfrm>
            <a:off x="992504" y="2601150"/>
            <a:ext cx="10964400" cy="79425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harvest wheat using a combine. The combine does many </a:t>
            </a:r>
            <a:r>
              <a:rPr lang="en-US">
                <a:latin typeface="Oswald"/>
                <a:ea typeface="Oswald"/>
                <a:cs typeface="Oswald"/>
                <a:sym typeface="Oswald"/>
              </a:rPr>
              <a:t>different</a:t>
            </a:r>
            <a:r>
              <a:rPr lang="en-US">
                <a:latin typeface="Oswald"/>
                <a:ea typeface="Oswald"/>
                <a:cs typeface="Oswald"/>
                <a:sym typeface="Oswald"/>
              </a:rPr>
              <a:t> tasks in one machine.</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Reaping: gathering the wheat using the header and cutting the stalk</a:t>
            </a:r>
            <a:endParaRPr/>
          </a:p>
          <a:p>
            <a:pPr indent="0" lvl="2" marL="914400" rtl="0" algn="l">
              <a:spcBef>
                <a:spcPts val="0"/>
              </a:spcBef>
              <a:spcAft>
                <a:spcPts val="0"/>
              </a:spcAft>
              <a:buSzPts val="1400"/>
              <a:buNone/>
            </a:pPr>
            <a:r>
              <a:rPr lang="en-US"/>
              <a:t>- Threshing: separating the grain </a:t>
            </a:r>
            <a:r>
              <a:rPr lang="en-US"/>
              <a:t>from the rest of the plant</a:t>
            </a:r>
            <a:endParaRPr/>
          </a:p>
          <a:p>
            <a:pPr indent="0" lvl="2" marL="914400" rtl="0" algn="l">
              <a:spcBef>
                <a:spcPts val="0"/>
              </a:spcBef>
              <a:spcAft>
                <a:spcPts val="0"/>
              </a:spcAft>
              <a:buSzPts val="1400"/>
              <a:buNone/>
            </a:pPr>
            <a:r>
              <a:rPr lang="en-US"/>
              <a:t>- Winnowing: cleaning the grain</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time of year a farmer harvests the wheat is based on the type of wheat they’re harvesting and their geography. </a:t>
            </a:r>
            <a:endParaRPr>
              <a:latin typeface="Oswald"/>
              <a:ea typeface="Oswald"/>
              <a:cs typeface="Oswald"/>
              <a:sym typeface="Oswald"/>
            </a:endParaRPr>
          </a:p>
          <a:p>
            <a:pPr indent="457200" lvl="0" marL="457200" rtl="0" algn="l">
              <a:spcBef>
                <a:spcPts val="0"/>
              </a:spcBef>
              <a:spcAft>
                <a:spcPts val="0"/>
              </a:spcAft>
              <a:buNone/>
            </a:pPr>
            <a:r>
              <a:rPr lang="en-US" sz="3400">
                <a:latin typeface="Oswald"/>
                <a:ea typeface="Oswald"/>
                <a:cs typeface="Oswald"/>
                <a:sym typeface="Oswald"/>
              </a:rPr>
              <a:t>- Winter wheat is harvested in the spring or summer.</a:t>
            </a:r>
            <a:endParaRPr sz="3400">
              <a:latin typeface="Oswald"/>
              <a:ea typeface="Oswald"/>
              <a:cs typeface="Oswald"/>
              <a:sym typeface="Oswald"/>
            </a:endParaRPr>
          </a:p>
          <a:p>
            <a:pPr indent="457200" lvl="0" marL="457200" rtl="0" algn="l">
              <a:spcBef>
                <a:spcPts val="0"/>
              </a:spcBef>
              <a:spcAft>
                <a:spcPts val="0"/>
              </a:spcAft>
              <a:buNone/>
            </a:pPr>
            <a:r>
              <a:rPr lang="en-US" sz="3400">
                <a:latin typeface="Oswald"/>
                <a:ea typeface="Oswald"/>
                <a:cs typeface="Oswald"/>
                <a:sym typeface="Oswald"/>
              </a:rPr>
              <a:t>- Spring wheat is harvested in the summer or fall.</a:t>
            </a:r>
            <a:endParaRPr sz="3400">
              <a:latin typeface="Oswald"/>
              <a:ea typeface="Oswald"/>
              <a:cs typeface="Oswald"/>
              <a:sym typeface="Oswald"/>
            </a:endParaRPr>
          </a:p>
          <a:p>
            <a:pPr indent="0" lvl="0" marL="914400" rtl="0" algn="l">
              <a:spcBef>
                <a:spcPts val="0"/>
              </a:spcBef>
              <a:spcAft>
                <a:spcPts val="0"/>
              </a:spcAft>
              <a:buNone/>
            </a:pPr>
            <a:r>
              <a:rPr lang="en-US" sz="3400">
                <a:latin typeface="Oswald"/>
                <a:ea typeface="Oswald"/>
                <a:cs typeface="Oswald"/>
                <a:sym typeface="Oswald"/>
              </a:rPr>
              <a:t>- Durum, soft white and hard white wheats can be harvested any time of year based on the geographic region.</a:t>
            </a:r>
            <a:endParaRPr sz="3400">
              <a:latin typeface="Oswald"/>
              <a:ea typeface="Oswald"/>
              <a:cs typeface="Oswald"/>
              <a:sym typeface="Oswal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153" name="Google Shape;153;g38da193cd6d_0_26" title="A189B7EB-54A8-412F-BCB1-3FD6A0789185_1_105_c.jpeg"/>
          <p:cNvPicPr preferRelativeResize="0"/>
          <p:nvPr/>
        </p:nvPicPr>
        <p:blipFill>
          <a:blip r:embed="rId3">
            <a:alphaModFix/>
          </a:blip>
          <a:stretch>
            <a:fillRect/>
          </a:stretch>
        </p:blipFill>
        <p:spPr>
          <a:xfrm>
            <a:off x="11956904" y="3542768"/>
            <a:ext cx="7842397" cy="52282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 name="Shape 157"/>
        <p:cNvGrpSpPr/>
        <p:nvPr/>
      </p:nvGrpSpPr>
      <p:grpSpPr>
        <a:xfrm>
          <a:off x="0" y="0"/>
          <a:ext cx="0" cy="0"/>
          <a:chOff x="0" y="0"/>
          <a:chExt cx="0" cy="0"/>
        </a:xfrm>
      </p:grpSpPr>
      <p:grpSp>
        <p:nvGrpSpPr>
          <p:cNvPr id="158" name="Google Shape;158;g39ad7e10dc6_0_1"/>
          <p:cNvGrpSpPr/>
          <p:nvPr/>
        </p:nvGrpSpPr>
        <p:grpSpPr>
          <a:xfrm>
            <a:off x="10466" y="376950"/>
            <a:ext cx="20093859" cy="1716405"/>
            <a:chOff x="10466" y="376950"/>
            <a:chExt cx="20093859" cy="1716405"/>
          </a:xfrm>
        </p:grpSpPr>
        <p:sp>
          <p:nvSpPr>
            <p:cNvPr id="159" name="Google Shape;159;g39ad7e10dc6_0_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0" name="Google Shape;160;g39ad7e10dc6_0_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61" name="Google Shape;161;g39ad7e10dc6_0_1"/>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Storage </a:t>
            </a:r>
            <a:endParaRPr/>
          </a:p>
        </p:txBody>
      </p:sp>
      <p:sp>
        <p:nvSpPr>
          <p:cNvPr id="162" name="Google Shape;162;g39ad7e10dc6_0_1"/>
          <p:cNvSpPr txBox="1"/>
          <p:nvPr>
            <p:ph idx="1" type="body"/>
          </p:nvPr>
        </p:nvSpPr>
        <p:spPr>
          <a:xfrm>
            <a:off x="11956937" y="8997250"/>
            <a:ext cx="73875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Trucks waiting to unload wheat at the grain elevator.</a:t>
            </a:r>
            <a:endParaRPr b="0" sz="3000">
              <a:solidFill>
                <a:schemeClr val="dk1"/>
              </a:solidFill>
              <a:latin typeface="Oswald"/>
              <a:ea typeface="Oswald"/>
              <a:cs typeface="Oswald"/>
              <a:sym typeface="Oswald"/>
            </a:endParaRPr>
          </a:p>
        </p:txBody>
      </p:sp>
      <p:sp>
        <p:nvSpPr>
          <p:cNvPr id="163" name="Google Shape;163;g39ad7e10dc6_0_1"/>
          <p:cNvSpPr txBox="1"/>
          <p:nvPr>
            <p:ph idx="2" type="body"/>
          </p:nvPr>
        </p:nvSpPr>
        <p:spPr>
          <a:xfrm>
            <a:off x="992504" y="2601150"/>
            <a:ext cx="10964400" cy="83736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After harvest, farmers can choose to store the grain on their own farms or deliver it to their local elevator.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An elevator is a large storage facility that is made of either concrete or steel bins and can store grain for a long time while </a:t>
            </a:r>
            <a:r>
              <a:rPr lang="en-US"/>
              <a:t>preserving</a:t>
            </a:r>
            <a:r>
              <a:rPr lang="en-US"/>
              <a:t> the grain quality. </a:t>
            </a:r>
            <a:endParaRPr/>
          </a:p>
          <a:p>
            <a:pPr indent="0" lvl="3" marL="1371600" rtl="0" algn="l">
              <a:spcBef>
                <a:spcPts val="0"/>
              </a:spcBef>
              <a:spcAft>
                <a:spcPts val="0"/>
              </a:spcAft>
              <a:buSzPts val="1400"/>
              <a:buNone/>
            </a:pPr>
            <a:r>
              <a:rPr lang="en-US"/>
              <a:t>- After delivering the grain to the elevator, the farmer is paid for their crop. </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At the elevator, the grain is </a:t>
            </a:r>
            <a:r>
              <a:rPr lang="en-US">
                <a:latin typeface="Oswald"/>
                <a:ea typeface="Oswald"/>
                <a:cs typeface="Oswald"/>
                <a:sym typeface="Oswald"/>
              </a:rPr>
              <a:t>weighed, tested and graded.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Test Weight: how many pounds per bushel of wheat</a:t>
            </a:r>
            <a:endParaRPr/>
          </a:p>
          <a:p>
            <a:pPr indent="0" lvl="2" marL="914400" rtl="0" algn="l">
              <a:spcBef>
                <a:spcPts val="0"/>
              </a:spcBef>
              <a:spcAft>
                <a:spcPts val="0"/>
              </a:spcAft>
              <a:buSzPts val="1400"/>
              <a:buNone/>
            </a:pPr>
            <a:r>
              <a:rPr lang="en-US"/>
              <a:t>- Protein: indicator of grain, milling and baking quality</a:t>
            </a:r>
            <a:endParaRPr/>
          </a:p>
          <a:p>
            <a:pPr indent="0" lvl="2" marL="914400" rtl="0" algn="l">
              <a:spcBef>
                <a:spcPts val="0"/>
              </a:spcBef>
              <a:spcAft>
                <a:spcPts val="0"/>
              </a:spcAft>
              <a:buSzPts val="1400"/>
              <a:buNone/>
            </a:pPr>
            <a:r>
              <a:rPr lang="en-US"/>
              <a:t>- Moisture: how much water is in the grain</a:t>
            </a:r>
            <a:endParaRPr/>
          </a:p>
          <a:p>
            <a:pPr indent="0" lvl="0" marL="0" rtl="0" algn="l">
              <a:spcBef>
                <a:spcPts val="0"/>
              </a:spcBef>
              <a:spcAft>
                <a:spcPts val="0"/>
              </a:spcAft>
              <a:buNone/>
            </a:pPr>
            <a:r>
              <a:t/>
            </a:r>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grain merchandiser (also called grain marketer) decides when to sell the wheat. Their decision is based on the price of wheat at the time and the amount of storage at their facility.</a:t>
            </a:r>
            <a:endParaRPr>
              <a:latin typeface="Oswald"/>
              <a:ea typeface="Oswald"/>
              <a:cs typeface="Oswald"/>
              <a:sym typeface="Oswald"/>
            </a:endParaRPr>
          </a:p>
        </p:txBody>
      </p:sp>
      <p:pic>
        <p:nvPicPr>
          <p:cNvPr id="164" name="Google Shape;164;g39ad7e10dc6_0_1" title="IMG_2115.jpeg"/>
          <p:cNvPicPr preferRelativeResize="0"/>
          <p:nvPr/>
        </p:nvPicPr>
        <p:blipFill rotWithShape="1">
          <a:blip r:embed="rId3">
            <a:alphaModFix/>
          </a:blip>
          <a:srcRect b="34529" l="0" r="0" t="0"/>
          <a:stretch/>
        </p:blipFill>
        <p:spPr>
          <a:xfrm>
            <a:off x="11956900" y="2457899"/>
            <a:ext cx="7387576" cy="64490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8" name="Shape 168"/>
        <p:cNvGrpSpPr/>
        <p:nvPr/>
      </p:nvGrpSpPr>
      <p:grpSpPr>
        <a:xfrm>
          <a:off x="0" y="0"/>
          <a:ext cx="0" cy="0"/>
          <a:chOff x="0" y="0"/>
          <a:chExt cx="0" cy="0"/>
        </a:xfrm>
      </p:grpSpPr>
      <p:grpSp>
        <p:nvGrpSpPr>
          <p:cNvPr id="169" name="Google Shape;169;g39ad7e10dc6_0_17"/>
          <p:cNvGrpSpPr/>
          <p:nvPr/>
        </p:nvGrpSpPr>
        <p:grpSpPr>
          <a:xfrm>
            <a:off x="10466" y="376950"/>
            <a:ext cx="20093859" cy="1716405"/>
            <a:chOff x="10466" y="376950"/>
            <a:chExt cx="20093859" cy="1716405"/>
          </a:xfrm>
        </p:grpSpPr>
        <p:sp>
          <p:nvSpPr>
            <p:cNvPr id="170" name="Google Shape;170;g39ad7e10dc6_0_17"/>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1" name="Google Shape;171;g39ad7e10dc6_0_17"/>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72" name="Google Shape;172;g39ad7e10dc6_0_17"/>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Transportation</a:t>
            </a:r>
            <a:endParaRPr/>
          </a:p>
        </p:txBody>
      </p:sp>
      <p:sp>
        <p:nvSpPr>
          <p:cNvPr id="173" name="Google Shape;173;g39ad7e10dc6_0_17"/>
          <p:cNvSpPr txBox="1"/>
          <p:nvPr>
            <p:ph idx="1" type="body"/>
          </p:nvPr>
        </p:nvSpPr>
        <p:spPr>
          <a:xfrm>
            <a:off x="12194350" y="9447200"/>
            <a:ext cx="73041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A train going past grain elevators.</a:t>
            </a:r>
            <a:endParaRPr b="0" sz="3000">
              <a:solidFill>
                <a:schemeClr val="dk1"/>
              </a:solidFill>
              <a:latin typeface="Oswald"/>
              <a:ea typeface="Oswald"/>
              <a:cs typeface="Oswald"/>
              <a:sym typeface="Oswald"/>
            </a:endParaRPr>
          </a:p>
        </p:txBody>
      </p:sp>
      <p:sp>
        <p:nvSpPr>
          <p:cNvPr id="174" name="Google Shape;174;g39ad7e10dc6_0_17"/>
          <p:cNvSpPr txBox="1"/>
          <p:nvPr>
            <p:ph idx="2" type="body"/>
          </p:nvPr>
        </p:nvSpPr>
        <p:spPr>
          <a:xfrm>
            <a:off x="992504" y="2601150"/>
            <a:ext cx="10964400" cy="49257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After the wheat is sold by the grain elevator, it is then transported to regional or export elevators or mills.</a:t>
            </a:r>
            <a:endParaRPr>
              <a:latin typeface="Oswald"/>
              <a:ea typeface="Oswald"/>
              <a:cs typeface="Oswald"/>
              <a:sym typeface="Oswald"/>
            </a:endParaRPr>
          </a:p>
          <a:p>
            <a:pPr indent="0" lvl="2" marL="914400" rtl="0" algn="l">
              <a:spcBef>
                <a:spcPts val="0"/>
              </a:spcBef>
              <a:spcAft>
                <a:spcPts val="0"/>
              </a:spcAft>
              <a:buSzPts val="1400"/>
              <a:buFont typeface="Oswald"/>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Wheat is transported using trucks, rail or barges. The mode of </a:t>
            </a:r>
            <a:r>
              <a:rPr lang="en-US">
                <a:latin typeface="Oswald"/>
                <a:ea typeface="Oswald"/>
                <a:cs typeface="Oswald"/>
                <a:sym typeface="Oswald"/>
              </a:rPr>
              <a:t>transportation</a:t>
            </a:r>
            <a:r>
              <a:rPr lang="en-US">
                <a:latin typeface="Oswald"/>
                <a:ea typeface="Oswald"/>
                <a:cs typeface="Oswald"/>
                <a:sym typeface="Oswald"/>
              </a:rPr>
              <a:t> depends on where the wheat is grown, sold and the final destination.</a:t>
            </a:r>
            <a:endParaRPr>
              <a:latin typeface="Oswald"/>
              <a:ea typeface="Oswald"/>
              <a:cs typeface="Oswald"/>
              <a:sym typeface="Oswal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175" name="Google Shape;175;g39ad7e10dc6_0_17" title="2025-05-07 BNSF Spotlight-2.png"/>
          <p:cNvPicPr preferRelativeResize="0"/>
          <p:nvPr/>
        </p:nvPicPr>
        <p:blipFill rotWithShape="1">
          <a:blip r:embed="rId3">
            <a:alphaModFix/>
          </a:blip>
          <a:srcRect b="0" l="0" r="0" t="14266"/>
          <a:stretch/>
        </p:blipFill>
        <p:spPr>
          <a:xfrm>
            <a:off x="12194325" y="3032825"/>
            <a:ext cx="7304151" cy="626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grpSp>
        <p:nvGrpSpPr>
          <p:cNvPr id="180" name="Google Shape;180;g38da193cd6d_0_185"/>
          <p:cNvGrpSpPr/>
          <p:nvPr/>
        </p:nvGrpSpPr>
        <p:grpSpPr>
          <a:xfrm>
            <a:off x="5116" y="376950"/>
            <a:ext cx="20093859" cy="1716405"/>
            <a:chOff x="10466" y="376950"/>
            <a:chExt cx="20093859" cy="1716405"/>
          </a:xfrm>
        </p:grpSpPr>
        <p:sp>
          <p:nvSpPr>
            <p:cNvPr id="181" name="Google Shape;181;g38da193cd6d_0_185"/>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2" name="Google Shape;182;g38da193cd6d_0_185"/>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83" name="Google Shape;183;g38da193cd6d_0_185"/>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Exporting Wheat</a:t>
            </a:r>
            <a:endParaRPr/>
          </a:p>
        </p:txBody>
      </p:sp>
      <p:sp>
        <p:nvSpPr>
          <p:cNvPr id="184" name="Google Shape;184;g38da193cd6d_0_185"/>
          <p:cNvSpPr txBox="1"/>
          <p:nvPr>
            <p:ph idx="1" type="body"/>
          </p:nvPr>
        </p:nvSpPr>
        <p:spPr>
          <a:xfrm>
            <a:off x="11983850" y="8704675"/>
            <a:ext cx="78423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Grain being loaded onto a ship in the Port of Houston.</a:t>
            </a:r>
            <a:endParaRPr b="0" sz="3000">
              <a:solidFill>
                <a:schemeClr val="dk1"/>
              </a:solidFill>
              <a:latin typeface="Oswald"/>
              <a:ea typeface="Oswald"/>
              <a:cs typeface="Oswald"/>
              <a:sym typeface="Oswald"/>
            </a:endParaRPr>
          </a:p>
        </p:txBody>
      </p:sp>
      <p:sp>
        <p:nvSpPr>
          <p:cNvPr id="185" name="Google Shape;185;g38da193cd6d_0_185"/>
          <p:cNvSpPr txBox="1"/>
          <p:nvPr>
            <p:ph idx="2" type="body"/>
          </p:nvPr>
        </p:nvSpPr>
        <p:spPr>
          <a:xfrm>
            <a:off x="992500" y="2601150"/>
            <a:ext cx="10509600" cy="5679900"/>
          </a:xfrm>
          <a:prstGeom prst="rect">
            <a:avLst/>
          </a:prstGeom>
          <a:noFill/>
          <a:ln>
            <a:noFill/>
          </a:ln>
        </p:spPr>
        <p:txBody>
          <a:bodyPr anchorCtr="0" anchor="t" bIns="0" lIns="0" spcFirstLastPara="1" rIns="0" wrap="square" tIns="0">
            <a:spAutoFit/>
          </a:bodyPr>
          <a:lstStyle/>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Half of the wheat harvested for grain in U.S. is exported to countries around the world.</a:t>
            </a:r>
            <a:endParaRPr sz="3100">
              <a:latin typeface="Oswald"/>
              <a:ea typeface="Oswald"/>
              <a:cs typeface="Oswald"/>
              <a:sym typeface="Oswald"/>
            </a:endParaRPr>
          </a:p>
          <a:p>
            <a:pPr indent="0" lvl="0" marL="0" rtl="0" algn="l">
              <a:spcBef>
                <a:spcPts val="0"/>
              </a:spcBef>
              <a:spcAft>
                <a:spcPts val="0"/>
              </a:spcAft>
              <a:buNone/>
            </a:pPr>
            <a:r>
              <a:t/>
            </a:r>
            <a:endParaRPr sz="3500">
              <a:latin typeface="Oswald"/>
              <a:ea typeface="Oswald"/>
              <a:cs typeface="Oswald"/>
              <a:sym typeface="Oswald"/>
            </a:endParaRPr>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At the export elevator, the wheat is blended to meet the exact contract specifications requested by the buyer.</a:t>
            </a:r>
            <a:endParaRPr sz="3500">
              <a:latin typeface="Oswald"/>
              <a:ea typeface="Oswald"/>
              <a:cs typeface="Oswald"/>
              <a:sym typeface="Oswald"/>
            </a:endParaRPr>
          </a:p>
          <a:p>
            <a:pPr indent="0" lvl="2" marL="914400" rtl="0" algn="l">
              <a:spcBef>
                <a:spcPts val="0"/>
              </a:spcBef>
              <a:spcAft>
                <a:spcPts val="0"/>
              </a:spcAft>
              <a:buSzPts val="1300"/>
              <a:buFont typeface="Oswald"/>
              <a:buNone/>
            </a:pPr>
            <a:r>
              <a:rPr lang="en-US" sz="3100"/>
              <a:t>- The wheat is inspected to ensure it meets the contract’s requirements. </a:t>
            </a:r>
            <a:endParaRPr sz="3100"/>
          </a:p>
          <a:p>
            <a:pPr indent="0" lvl="2" marL="914400" rtl="0" algn="l">
              <a:spcBef>
                <a:spcPts val="0"/>
              </a:spcBef>
              <a:spcAft>
                <a:spcPts val="0"/>
              </a:spcAft>
              <a:buSzPts val="1300"/>
              <a:buNone/>
            </a:pPr>
            <a:r>
              <a:rPr lang="en-US" sz="3100"/>
              <a:t>- The wheat is loaded onto ships and transported all around the world.</a:t>
            </a:r>
            <a:endParaRPr sz="3100"/>
          </a:p>
          <a:p>
            <a:pPr indent="0" lvl="2" marL="914400" rtl="0" algn="l">
              <a:spcBef>
                <a:spcPts val="0"/>
              </a:spcBef>
              <a:spcAft>
                <a:spcPts val="0"/>
              </a:spcAft>
              <a:buSzPts val="1300"/>
              <a:buNone/>
            </a:pPr>
            <a:r>
              <a:t/>
            </a:r>
            <a:endParaRPr sz="3500"/>
          </a:p>
          <a:p>
            <a:pPr indent="0" lvl="0" marL="0" rtl="0" algn="l">
              <a:spcBef>
                <a:spcPts val="0"/>
              </a:spcBef>
              <a:spcAft>
                <a:spcPts val="0"/>
              </a:spcAft>
              <a:buNone/>
            </a:pPr>
            <a:r>
              <a:t/>
            </a:r>
            <a:endParaRPr sz="3500">
              <a:latin typeface="Oswald"/>
              <a:ea typeface="Oswald"/>
              <a:cs typeface="Oswald"/>
              <a:sym typeface="Oswald"/>
            </a:endParaRPr>
          </a:p>
        </p:txBody>
      </p:sp>
      <p:pic>
        <p:nvPicPr>
          <p:cNvPr id="186" name="Google Shape;186;g38da193cd6d_0_185" title="2025_SSA Trade Team-094.jpg"/>
          <p:cNvPicPr preferRelativeResize="0"/>
          <p:nvPr/>
        </p:nvPicPr>
        <p:blipFill>
          <a:blip r:embed="rId3">
            <a:alphaModFix/>
          </a:blip>
          <a:stretch>
            <a:fillRect/>
          </a:stretch>
        </p:blipFill>
        <p:spPr>
          <a:xfrm>
            <a:off x="11983854" y="3239030"/>
            <a:ext cx="7842396" cy="52269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0" name="Shape 190"/>
        <p:cNvGrpSpPr/>
        <p:nvPr/>
      </p:nvGrpSpPr>
      <p:grpSpPr>
        <a:xfrm>
          <a:off x="0" y="0"/>
          <a:ext cx="0" cy="0"/>
          <a:chOff x="0" y="0"/>
          <a:chExt cx="0" cy="0"/>
        </a:xfrm>
      </p:grpSpPr>
      <p:grpSp>
        <p:nvGrpSpPr>
          <p:cNvPr id="191" name="Google Shape;191;g38da193cd6d_0_111"/>
          <p:cNvGrpSpPr/>
          <p:nvPr/>
        </p:nvGrpSpPr>
        <p:grpSpPr>
          <a:xfrm>
            <a:off x="5116" y="376950"/>
            <a:ext cx="20093859" cy="1716405"/>
            <a:chOff x="10466" y="376950"/>
            <a:chExt cx="20093859" cy="1716405"/>
          </a:xfrm>
        </p:grpSpPr>
        <p:sp>
          <p:nvSpPr>
            <p:cNvPr id="192" name="Google Shape;192;g38da193cd6d_0_11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3" name="Google Shape;193;g38da193cd6d_0_11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94" name="Google Shape;194;g38da193cd6d_0_111"/>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Flour Milling</a:t>
            </a:r>
            <a:endParaRPr/>
          </a:p>
        </p:txBody>
      </p:sp>
      <p:sp>
        <p:nvSpPr>
          <p:cNvPr id="195" name="Google Shape;195;g38da193cd6d_0_111"/>
          <p:cNvSpPr txBox="1"/>
          <p:nvPr>
            <p:ph idx="1" type="body"/>
          </p:nvPr>
        </p:nvSpPr>
        <p:spPr>
          <a:xfrm>
            <a:off x="11983850" y="8419650"/>
            <a:ext cx="78423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Flour milling is a highly mechanized process.</a:t>
            </a:r>
            <a:endParaRPr b="0" sz="3000">
              <a:solidFill>
                <a:schemeClr val="dk1"/>
              </a:solidFill>
              <a:latin typeface="Oswald"/>
              <a:ea typeface="Oswald"/>
              <a:cs typeface="Oswald"/>
              <a:sym typeface="Oswald"/>
            </a:endParaRPr>
          </a:p>
        </p:txBody>
      </p:sp>
      <p:sp>
        <p:nvSpPr>
          <p:cNvPr id="196" name="Google Shape;196;g38da193cd6d_0_111"/>
          <p:cNvSpPr txBox="1"/>
          <p:nvPr>
            <p:ph idx="2" type="body"/>
          </p:nvPr>
        </p:nvSpPr>
        <p:spPr>
          <a:xfrm>
            <a:off x="992500" y="2601150"/>
            <a:ext cx="10509600" cy="6280200"/>
          </a:xfrm>
          <a:prstGeom prst="rect">
            <a:avLst/>
          </a:prstGeom>
          <a:noFill/>
          <a:ln>
            <a:noFill/>
          </a:ln>
        </p:spPr>
        <p:txBody>
          <a:bodyPr anchorCtr="0" anchor="t" bIns="0" lIns="0" spcFirstLastPara="1" rIns="0" wrap="square" tIns="0">
            <a:spAutoFit/>
          </a:bodyPr>
          <a:lstStyle/>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If wheat is not exported internationally, it is sold to:</a:t>
            </a:r>
            <a:endParaRPr sz="3500">
              <a:latin typeface="Oswald"/>
              <a:ea typeface="Oswald"/>
              <a:cs typeface="Oswald"/>
              <a:sym typeface="Oswald"/>
            </a:endParaRPr>
          </a:p>
          <a:p>
            <a:pPr indent="0" lvl="2" marL="914400" rtl="0" algn="l">
              <a:spcBef>
                <a:spcPts val="0"/>
              </a:spcBef>
              <a:spcAft>
                <a:spcPts val="0"/>
              </a:spcAft>
              <a:buClr>
                <a:srgbClr val="523E2D"/>
              </a:buClr>
              <a:buSzPts val="3500"/>
              <a:buNone/>
            </a:pPr>
            <a:r>
              <a:rPr lang="en-US" sz="3100"/>
              <a:t>- Flour mills</a:t>
            </a:r>
            <a:endParaRPr sz="3100"/>
          </a:p>
          <a:p>
            <a:pPr indent="0" lvl="2" marL="914400" rtl="0" algn="l">
              <a:spcBef>
                <a:spcPts val="0"/>
              </a:spcBef>
              <a:spcAft>
                <a:spcPts val="0"/>
              </a:spcAft>
              <a:buClr>
                <a:srgbClr val="523E2D"/>
              </a:buClr>
              <a:buSzPts val="3500"/>
              <a:buNone/>
            </a:pPr>
            <a:r>
              <a:rPr lang="en-US" sz="3100"/>
              <a:t>- Feed mills</a:t>
            </a:r>
            <a:endParaRPr sz="3100"/>
          </a:p>
          <a:p>
            <a:pPr indent="0" lvl="2" marL="914400" rtl="0" algn="l">
              <a:spcBef>
                <a:spcPts val="0"/>
              </a:spcBef>
              <a:spcAft>
                <a:spcPts val="0"/>
              </a:spcAft>
              <a:buClr>
                <a:srgbClr val="523E2D"/>
              </a:buClr>
              <a:buSzPts val="3500"/>
              <a:buNone/>
            </a:pPr>
            <a:r>
              <a:rPr lang="en-US" sz="3100"/>
              <a:t>- Other production facilities</a:t>
            </a:r>
            <a:r>
              <a:rPr lang="en-US" sz="3100">
                <a:latin typeface="Oswald"/>
                <a:ea typeface="Oswald"/>
                <a:cs typeface="Oswald"/>
                <a:sym typeface="Oswald"/>
              </a:rPr>
              <a:t> </a:t>
            </a:r>
            <a:endParaRPr sz="3100">
              <a:latin typeface="Oswald"/>
              <a:ea typeface="Oswald"/>
              <a:cs typeface="Oswald"/>
              <a:sym typeface="Oswald"/>
            </a:endParaRPr>
          </a:p>
          <a:p>
            <a:pPr indent="0" lvl="0" marL="0" rtl="0" algn="l">
              <a:spcBef>
                <a:spcPts val="0"/>
              </a:spcBef>
              <a:spcAft>
                <a:spcPts val="0"/>
              </a:spcAft>
              <a:buNone/>
            </a:pPr>
            <a:r>
              <a:t/>
            </a:r>
            <a:endParaRPr sz="3500">
              <a:latin typeface="Oswald"/>
              <a:ea typeface="Oswald"/>
              <a:cs typeface="Oswald"/>
              <a:sym typeface="Oswald"/>
            </a:endParaRPr>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At the flour mill, the wheat is ground down into a fine powder.</a:t>
            </a:r>
            <a:endParaRPr sz="3500">
              <a:latin typeface="Oswald"/>
              <a:ea typeface="Oswald"/>
              <a:cs typeface="Oswald"/>
              <a:sym typeface="Oswald"/>
            </a:endParaRPr>
          </a:p>
          <a:p>
            <a:pPr indent="0" lvl="2" marL="914400" rtl="0" algn="l">
              <a:spcBef>
                <a:spcPts val="0"/>
              </a:spcBef>
              <a:spcAft>
                <a:spcPts val="0"/>
              </a:spcAft>
              <a:buSzPts val="1300"/>
              <a:buFont typeface="Oswald"/>
              <a:buNone/>
            </a:pPr>
            <a:r>
              <a:rPr lang="en-US" sz="3100"/>
              <a:t>- The process is overseen by the miller, who is trained in the science of flour production</a:t>
            </a:r>
            <a:endParaRPr sz="3100"/>
          </a:p>
          <a:p>
            <a:pPr indent="0" lvl="2" marL="914400" rtl="0" algn="l">
              <a:spcBef>
                <a:spcPts val="0"/>
              </a:spcBef>
              <a:spcAft>
                <a:spcPts val="0"/>
              </a:spcAft>
              <a:buSzPts val="1300"/>
              <a:buNone/>
            </a:pPr>
            <a:r>
              <a:t/>
            </a:r>
            <a:endParaRPr sz="3100"/>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After the flour is milled, it is sold to grocery stores or to food production facilities to be made into store-bought goods. </a:t>
            </a:r>
            <a:endParaRPr sz="3500"/>
          </a:p>
          <a:p>
            <a:pPr indent="0" lvl="0" marL="0" rtl="0" algn="l">
              <a:spcBef>
                <a:spcPts val="0"/>
              </a:spcBef>
              <a:spcAft>
                <a:spcPts val="0"/>
              </a:spcAft>
              <a:buNone/>
            </a:pPr>
            <a:r>
              <a:t/>
            </a:r>
            <a:endParaRPr sz="3500">
              <a:latin typeface="Oswald"/>
              <a:ea typeface="Oswald"/>
              <a:cs typeface="Oswald"/>
              <a:sym typeface="Oswald"/>
            </a:endParaRPr>
          </a:p>
        </p:txBody>
      </p:sp>
      <p:pic>
        <p:nvPicPr>
          <p:cNvPr id="197" name="Google Shape;197;g38da193cd6d_0_111" title="Untitled.png"/>
          <p:cNvPicPr preferRelativeResize="0"/>
          <p:nvPr/>
        </p:nvPicPr>
        <p:blipFill rotWithShape="1">
          <a:blip r:embed="rId3">
            <a:alphaModFix/>
          </a:blip>
          <a:srcRect b="0" l="0" r="14930" t="0"/>
          <a:stretch/>
        </p:blipFill>
        <p:spPr>
          <a:xfrm>
            <a:off x="12375875" y="2633950"/>
            <a:ext cx="7058248" cy="55301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 name="Shape 201"/>
        <p:cNvGrpSpPr/>
        <p:nvPr/>
      </p:nvGrpSpPr>
      <p:grpSpPr>
        <a:xfrm>
          <a:off x="0" y="0"/>
          <a:ext cx="0" cy="0"/>
          <a:chOff x="0" y="0"/>
          <a:chExt cx="0" cy="0"/>
        </a:xfrm>
      </p:grpSpPr>
      <p:grpSp>
        <p:nvGrpSpPr>
          <p:cNvPr id="202" name="Google Shape;202;g38da193cd6d_0_122"/>
          <p:cNvGrpSpPr/>
          <p:nvPr/>
        </p:nvGrpSpPr>
        <p:grpSpPr>
          <a:xfrm>
            <a:off x="5116" y="376950"/>
            <a:ext cx="20093859" cy="1716405"/>
            <a:chOff x="10466" y="376950"/>
            <a:chExt cx="20093859" cy="1716405"/>
          </a:xfrm>
        </p:grpSpPr>
        <p:sp>
          <p:nvSpPr>
            <p:cNvPr id="203" name="Google Shape;203;g38da193cd6d_0_122"/>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4" name="Google Shape;204;g38da193cd6d_0_122"/>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205" name="Google Shape;205;g38da193cd6d_0_122"/>
          <p:cNvSpPr txBox="1"/>
          <p:nvPr>
            <p:ph type="title"/>
          </p:nvPr>
        </p:nvSpPr>
        <p:spPr>
          <a:xfrm>
            <a:off x="1631225" y="788025"/>
            <a:ext cx="181572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The Cycle of Texas Wheat for Grain Production</a:t>
            </a:r>
            <a:endParaRPr/>
          </a:p>
        </p:txBody>
      </p:sp>
      <p:pic>
        <p:nvPicPr>
          <p:cNvPr id="206" name="Google Shape;206;g38da193cd6d_0_122" title="Screenshot 2025-10-20 at 2.19.25 PM.png"/>
          <p:cNvPicPr preferRelativeResize="0"/>
          <p:nvPr/>
        </p:nvPicPr>
        <p:blipFill>
          <a:blip r:embed="rId3">
            <a:alphaModFix/>
          </a:blip>
          <a:stretch>
            <a:fillRect/>
          </a:stretch>
        </p:blipFill>
        <p:spPr>
          <a:xfrm>
            <a:off x="719275" y="2274105"/>
            <a:ext cx="19069050" cy="864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pic>
        <p:nvPicPr>
          <p:cNvPr id="211" name="Google Shape;211;p17"/>
          <p:cNvPicPr preferRelativeResize="0"/>
          <p:nvPr/>
        </p:nvPicPr>
        <p:blipFill rotWithShape="1">
          <a:blip r:embed="rId3">
            <a:alphaModFix/>
          </a:blip>
          <a:srcRect b="0" l="0" r="0" t="0"/>
          <a:stretch/>
        </p:blipFill>
        <p:spPr>
          <a:xfrm>
            <a:off x="0" y="0"/>
            <a:ext cx="20104100" cy="11308556"/>
          </a:xfrm>
          <a:prstGeom prst="rect">
            <a:avLst/>
          </a:prstGeom>
          <a:noFill/>
          <a:ln>
            <a:noFill/>
          </a:ln>
        </p:spPr>
      </p:pic>
      <p:grpSp>
        <p:nvGrpSpPr>
          <p:cNvPr id="212" name="Google Shape;212;p17"/>
          <p:cNvGrpSpPr/>
          <p:nvPr/>
        </p:nvGrpSpPr>
        <p:grpSpPr>
          <a:xfrm>
            <a:off x="17133358" y="9187026"/>
            <a:ext cx="2211066" cy="1321398"/>
            <a:chOff x="17133358" y="9187026"/>
            <a:chExt cx="2211066" cy="1321398"/>
          </a:xfrm>
        </p:grpSpPr>
        <p:sp>
          <p:nvSpPr>
            <p:cNvPr id="213" name="Google Shape;213;p17"/>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14" name="Google Shape;214;p17"/>
            <p:cNvPicPr preferRelativeResize="0"/>
            <p:nvPr/>
          </p:nvPicPr>
          <p:blipFill rotWithShape="1">
            <a:blip r:embed="rId4">
              <a:alphaModFix/>
            </a:blip>
            <a:srcRect b="0" l="0" r="0" t="0"/>
            <a:stretch/>
          </p:blipFill>
          <p:spPr>
            <a:xfrm>
              <a:off x="17133358" y="9187026"/>
              <a:ext cx="2211066" cy="1321398"/>
            </a:xfrm>
            <a:prstGeom prst="rect">
              <a:avLst/>
            </a:prstGeom>
            <a:noFill/>
            <a:ln>
              <a:noFill/>
            </a:ln>
          </p:spPr>
        </p:pic>
      </p:grpSp>
      <p:sp>
        <p:nvSpPr>
          <p:cNvPr id="215" name="Google Shape;215;p17"/>
          <p:cNvSpPr txBox="1"/>
          <p:nvPr/>
        </p:nvSpPr>
        <p:spPr>
          <a:xfrm>
            <a:off x="5949550" y="320675"/>
            <a:ext cx="8205000" cy="1789500"/>
          </a:xfrm>
          <a:prstGeom prst="rect">
            <a:avLst/>
          </a:prstGeom>
          <a:noFill/>
          <a:ln>
            <a:noFill/>
          </a:ln>
        </p:spPr>
        <p:txBody>
          <a:bodyPr anchorCtr="0" anchor="t" bIns="0" lIns="0" spcFirstLastPara="1" rIns="0" wrap="square" tIns="11425">
            <a:spAutoFit/>
          </a:bodyPr>
          <a:lstStyle/>
          <a:p>
            <a:pPr indent="0" lvl="0" marL="12700" rtl="0" algn="ctr">
              <a:lnSpc>
                <a:spcPct val="100000"/>
              </a:lnSpc>
              <a:spcBef>
                <a:spcPts val="0"/>
              </a:spcBef>
              <a:spcAft>
                <a:spcPts val="0"/>
              </a:spcAft>
              <a:buNone/>
            </a:pPr>
            <a:r>
              <a:rPr b="1" lang="en-US" sz="11550">
                <a:solidFill>
                  <a:srgbClr val="FFFFFF"/>
                </a:solidFill>
                <a:latin typeface="Lora"/>
                <a:ea typeface="Lora"/>
                <a:cs typeface="Lora"/>
                <a:sym typeface="Lora"/>
              </a:rPr>
              <a:t>Reviewers:</a:t>
            </a:r>
            <a:endParaRPr sz="11550">
              <a:latin typeface="Lora"/>
              <a:ea typeface="Lora"/>
              <a:cs typeface="Lora"/>
              <a:sym typeface="Lora"/>
            </a:endParaRPr>
          </a:p>
        </p:txBody>
      </p:sp>
      <p:sp>
        <p:nvSpPr>
          <p:cNvPr id="216" name="Google Shape;216;p17"/>
          <p:cNvSpPr txBox="1"/>
          <p:nvPr/>
        </p:nvSpPr>
        <p:spPr>
          <a:xfrm>
            <a:off x="908050" y="2451070"/>
            <a:ext cx="14073000" cy="66495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Ben Scholz</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Wheat Farmer &amp; Texas Wheat Producers Board Director</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Jordan Trees Waddle</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Font typeface="Oswald"/>
              <a:buChar char="○"/>
            </a:pPr>
            <a:r>
              <a:rPr lang="en-US" sz="3600">
                <a:solidFill>
                  <a:schemeClr val="lt1"/>
                </a:solidFill>
                <a:latin typeface="Oswald"/>
                <a:ea typeface="Oswald"/>
                <a:cs typeface="Oswald"/>
                <a:sym typeface="Oswald"/>
              </a:rPr>
              <a:t>Agricultural Science Teacher, Medina Valley High School, Medina Valley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Kyle Miller</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Family &amp; Consumer Science Teacher, Mackenzie Middle School, Lubbock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Rhonda Cantrell</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Retired Elementary Teacher, Texline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Dr. Calvin Trostle</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Font typeface="Oswald"/>
              <a:buChar char="○"/>
            </a:pPr>
            <a:r>
              <a:rPr lang="en-US" sz="3600">
                <a:solidFill>
                  <a:schemeClr val="lt1"/>
                </a:solidFill>
                <a:latin typeface="Oswald"/>
                <a:ea typeface="Oswald"/>
                <a:cs typeface="Oswald"/>
                <a:sym typeface="Oswald"/>
              </a:rPr>
              <a:t>Professor &amp; Extension Agronomist, Texas A&amp;M AgriLife Extension Service</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Cater Wands</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Manager of Technical Sales, Miller Milling</a:t>
            </a:r>
            <a:endParaRPr b="1" sz="3600">
              <a:solidFill>
                <a:schemeClr val="l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 name="Shape 48"/>
        <p:cNvGrpSpPr/>
        <p:nvPr/>
      </p:nvGrpSpPr>
      <p:grpSpPr>
        <a:xfrm>
          <a:off x="0" y="0"/>
          <a:ext cx="0" cy="0"/>
          <a:chOff x="0" y="0"/>
          <a:chExt cx="0" cy="0"/>
        </a:xfrm>
      </p:grpSpPr>
      <p:grpSp>
        <p:nvGrpSpPr>
          <p:cNvPr id="49" name="Google Shape;49;g3b697a22338_0_1"/>
          <p:cNvGrpSpPr/>
          <p:nvPr/>
        </p:nvGrpSpPr>
        <p:grpSpPr>
          <a:xfrm>
            <a:off x="10466" y="376950"/>
            <a:ext cx="20093859" cy="1716405"/>
            <a:chOff x="10466" y="376950"/>
            <a:chExt cx="20093859" cy="1716405"/>
          </a:xfrm>
        </p:grpSpPr>
        <p:sp>
          <p:nvSpPr>
            <p:cNvPr id="50" name="Google Shape;50;g3b697a22338_0_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 name="Google Shape;51;g3b697a22338_0_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2" name="Google Shape;52;g3b697a22338_0_1"/>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Important Vocabulary Terms</a:t>
            </a:r>
            <a:endParaRPr/>
          </a:p>
        </p:txBody>
      </p:sp>
      <p:sp>
        <p:nvSpPr>
          <p:cNvPr id="53" name="Google Shape;53;g3b697a22338_0_1"/>
          <p:cNvSpPr txBox="1"/>
          <p:nvPr>
            <p:ph idx="2" type="body"/>
          </p:nvPr>
        </p:nvSpPr>
        <p:spPr>
          <a:xfrm>
            <a:off x="1631225" y="2573150"/>
            <a:ext cx="9959100" cy="85581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Acre: </a:t>
            </a:r>
            <a:r>
              <a:rPr lang="en-US">
                <a:latin typeface="Oswald"/>
                <a:ea typeface="Oswald"/>
                <a:cs typeface="Oswald"/>
                <a:sym typeface="Oswald"/>
              </a:rPr>
              <a:t>A unit of measurement that equals 4,840 square yards and is used to measure land area. </a:t>
            </a:r>
            <a:endParaRPr>
              <a:latin typeface="Oswald"/>
              <a:ea typeface="Oswald"/>
              <a:cs typeface="Oswald"/>
              <a:sym typeface="Oswald"/>
            </a:endParaRPr>
          </a:p>
          <a:p>
            <a:pPr indent="0" lvl="2" marL="914400" rtl="0" algn="l">
              <a:spcBef>
                <a:spcPts val="0"/>
              </a:spcBef>
              <a:spcAft>
                <a:spcPts val="0"/>
              </a:spcAft>
              <a:buClr>
                <a:srgbClr val="523E2D"/>
              </a:buClr>
              <a:buSzPts val="3600"/>
              <a:buNone/>
            </a:pPr>
            <a:r>
              <a:rPr lang="en-US"/>
              <a:t>- </a:t>
            </a:r>
            <a:r>
              <a:rPr lang="en-US">
                <a:latin typeface="Oswald"/>
                <a:ea typeface="Oswald"/>
                <a:cs typeface="Oswald"/>
                <a:sym typeface="Oswald"/>
              </a:rPr>
              <a:t>This is roughly the size of a football field. </a:t>
            </a:r>
            <a:endParaRPr/>
          </a:p>
          <a:p>
            <a:pPr indent="0" lvl="2" marL="914400" rtl="0" algn="l">
              <a:spcBef>
                <a:spcPts val="0"/>
              </a:spcBef>
              <a:spcAft>
                <a:spcPts val="0"/>
              </a:spcAft>
              <a:buClr>
                <a:srgbClr val="523E2D"/>
              </a:buClr>
              <a:buSzPts val="3600"/>
              <a:buNone/>
            </a:pPr>
            <a:r>
              <a:rPr lang="en-US"/>
              <a:t>- </a:t>
            </a:r>
            <a:r>
              <a:rPr lang="en-US">
                <a:latin typeface="Oswald"/>
                <a:ea typeface="Oswald"/>
                <a:cs typeface="Oswald"/>
                <a:sym typeface="Oswald"/>
              </a:rPr>
              <a:t>A typical crop circle is 125 acres.</a:t>
            </a:r>
            <a:endParaRPr/>
          </a:p>
          <a:p>
            <a:pPr indent="0" lvl="2" marL="914400" rtl="0" algn="l">
              <a:spcBef>
                <a:spcPts val="0"/>
              </a:spcBef>
              <a:spcAft>
                <a:spcPts val="0"/>
              </a:spcAft>
              <a:buSzPts val="1400"/>
              <a:buNone/>
            </a:pPr>
            <a:r>
              <a:t/>
            </a:r>
            <a:endParaRPr/>
          </a:p>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Yield: </a:t>
            </a:r>
            <a:r>
              <a:rPr lang="en-US">
                <a:latin typeface="Oswald"/>
                <a:ea typeface="Oswald"/>
                <a:cs typeface="Oswald"/>
                <a:sym typeface="Oswald"/>
              </a:rPr>
              <a:t>The amount of grain harvested per acre, typically measured in bushels per acre for wheat production.</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In 2025, the national average yield was 53.5 bushels per acre.</a:t>
            </a:r>
            <a:endParaRPr/>
          </a:p>
          <a:p>
            <a:pPr indent="0" lvl="2" marL="914400" rtl="0" algn="l">
              <a:spcBef>
                <a:spcPts val="0"/>
              </a:spcBef>
              <a:spcAft>
                <a:spcPts val="0"/>
              </a:spcAft>
              <a:buSzPts val="1400"/>
              <a:buNone/>
            </a:pPr>
            <a:r>
              <a:rPr lang="en-US"/>
              <a:t>- In 2025, the average yield in Texas was 37 bushels per acre.</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Bushel: </a:t>
            </a:r>
            <a:r>
              <a:rPr lang="en-US">
                <a:latin typeface="Oswald"/>
                <a:ea typeface="Oswald"/>
                <a:cs typeface="Oswald"/>
                <a:sym typeface="Oswald"/>
              </a:rPr>
              <a:t>A unit of dry volume measurement used in agriculture to measure harvested crops.</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One bushel of wheat is equal to 60 pounds.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54" name="Google Shape;54;g3b697a22338_0_1"/>
          <p:cNvPicPr preferRelativeResize="0"/>
          <p:nvPr/>
        </p:nvPicPr>
        <p:blipFill rotWithShape="1">
          <a:blip r:embed="rId3">
            <a:alphaModFix/>
          </a:blip>
          <a:srcRect b="0" l="0" r="0" t="0"/>
          <a:stretch/>
        </p:blipFill>
        <p:spPr>
          <a:xfrm>
            <a:off x="10472295" y="1989461"/>
            <a:ext cx="8598050" cy="93190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 name="Shape 58"/>
        <p:cNvGrpSpPr/>
        <p:nvPr/>
      </p:nvGrpSpPr>
      <p:grpSpPr>
        <a:xfrm>
          <a:off x="0" y="0"/>
          <a:ext cx="0" cy="0"/>
          <a:chOff x="0" y="0"/>
          <a:chExt cx="0" cy="0"/>
        </a:xfrm>
      </p:grpSpPr>
      <p:grpSp>
        <p:nvGrpSpPr>
          <p:cNvPr id="59" name="Google Shape;59;g38da193cd6d_0_136"/>
          <p:cNvGrpSpPr/>
          <p:nvPr/>
        </p:nvGrpSpPr>
        <p:grpSpPr>
          <a:xfrm>
            <a:off x="10466" y="376950"/>
            <a:ext cx="20093859" cy="1716405"/>
            <a:chOff x="10466" y="376950"/>
            <a:chExt cx="20093859" cy="1716405"/>
          </a:xfrm>
        </p:grpSpPr>
        <p:sp>
          <p:nvSpPr>
            <p:cNvPr id="60" name="Google Shape;60;g38da193cd6d_0_13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1" name="Google Shape;61;g38da193cd6d_0_13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2" name="Google Shape;62;g38da193cd6d_0_13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Wheat Breeding &amp; Research</a:t>
            </a:r>
            <a:endParaRPr/>
          </a:p>
        </p:txBody>
      </p:sp>
      <p:sp>
        <p:nvSpPr>
          <p:cNvPr id="63" name="Google Shape;63;g38da193cd6d_0_136"/>
          <p:cNvSpPr txBox="1"/>
          <p:nvPr>
            <p:ph idx="1" type="body"/>
          </p:nvPr>
        </p:nvSpPr>
        <p:spPr>
          <a:xfrm>
            <a:off x="12917725" y="9681750"/>
            <a:ext cx="60750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latin typeface="Oswald"/>
                <a:ea typeface="Oswald"/>
                <a:cs typeface="Oswald"/>
                <a:sym typeface="Oswald"/>
              </a:rPr>
              <a:t>Wheat varieties growing in a greenhouse.</a:t>
            </a:r>
            <a:endParaRPr b="0" sz="3000">
              <a:latin typeface="Oswald"/>
              <a:ea typeface="Oswald"/>
              <a:cs typeface="Oswald"/>
              <a:sym typeface="Oswald"/>
            </a:endParaRPr>
          </a:p>
        </p:txBody>
      </p:sp>
      <p:sp>
        <p:nvSpPr>
          <p:cNvPr id="64" name="Google Shape;64;g38da193cd6d_0_136"/>
          <p:cNvSpPr txBox="1"/>
          <p:nvPr>
            <p:ph idx="2" type="body"/>
          </p:nvPr>
        </p:nvSpPr>
        <p:spPr>
          <a:xfrm>
            <a:off x="992504" y="2601150"/>
            <a:ext cx="10964400" cy="76347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Creating and identifying the best wheat varieties through genetic research is an important part of the wheat industry.</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 wheat variety has been selectively bred for certain traits, such as disease and </a:t>
            </a:r>
            <a:r>
              <a:rPr lang="en-US">
                <a:latin typeface="Oswald"/>
                <a:ea typeface="Oswald"/>
                <a:cs typeface="Oswald"/>
                <a:sym typeface="Oswald"/>
              </a:rPr>
              <a:t>pest</a:t>
            </a:r>
            <a:r>
              <a:rPr lang="en-US">
                <a:latin typeface="Oswald"/>
                <a:ea typeface="Oswald"/>
                <a:cs typeface="Oswald"/>
                <a:sym typeface="Oswald"/>
              </a:rPr>
              <a:t> resistance, drought tolerance, milling and baking quality, etc.</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While there are only six classes of wheat, there are hundreds of wheat varieties.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It takes many years to create a new wheat variety, and then several more years of field trials to see how the new variety grows in various geographies and climates.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p:txBody>
      </p:sp>
      <p:pic>
        <p:nvPicPr>
          <p:cNvPr id="65" name="Google Shape;65;g38da193cd6d_0_136" title="4BE19312-03EB-462C-9736-7D63489CB46F_1_105_c.jpeg"/>
          <p:cNvPicPr preferRelativeResize="0"/>
          <p:nvPr/>
        </p:nvPicPr>
        <p:blipFill rotWithShape="1">
          <a:blip r:embed="rId3">
            <a:alphaModFix/>
          </a:blip>
          <a:srcRect b="0" l="0" r="40044" t="0"/>
          <a:stretch/>
        </p:blipFill>
        <p:spPr>
          <a:xfrm>
            <a:off x="12854175" y="2601150"/>
            <a:ext cx="6202100" cy="689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 name="Shape 69"/>
        <p:cNvGrpSpPr/>
        <p:nvPr/>
      </p:nvGrpSpPr>
      <p:grpSpPr>
        <a:xfrm>
          <a:off x="0" y="0"/>
          <a:ext cx="0" cy="0"/>
          <a:chOff x="0" y="0"/>
          <a:chExt cx="0" cy="0"/>
        </a:xfrm>
      </p:grpSpPr>
      <p:grpSp>
        <p:nvGrpSpPr>
          <p:cNvPr id="70" name="Google Shape;70;g394915f0f42_0_5"/>
          <p:cNvGrpSpPr/>
          <p:nvPr/>
        </p:nvGrpSpPr>
        <p:grpSpPr>
          <a:xfrm>
            <a:off x="10466" y="376950"/>
            <a:ext cx="20093859" cy="1716405"/>
            <a:chOff x="10466" y="376950"/>
            <a:chExt cx="20093859" cy="1716405"/>
          </a:xfrm>
        </p:grpSpPr>
        <p:sp>
          <p:nvSpPr>
            <p:cNvPr id="71" name="Google Shape;71;g394915f0f42_0_5"/>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2" name="Google Shape;72;g394915f0f42_0_5"/>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73" name="Google Shape;73;g394915f0f42_0_5"/>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Variety Selection</a:t>
            </a:r>
            <a:endParaRPr/>
          </a:p>
        </p:txBody>
      </p:sp>
      <p:sp>
        <p:nvSpPr>
          <p:cNvPr id="74" name="Google Shape;74;g394915f0f42_0_5"/>
          <p:cNvSpPr txBox="1"/>
          <p:nvPr>
            <p:ph idx="1" type="body"/>
          </p:nvPr>
        </p:nvSpPr>
        <p:spPr>
          <a:xfrm>
            <a:off x="12658500" y="8052750"/>
            <a:ext cx="6866700" cy="138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latin typeface="Oswald"/>
                <a:ea typeface="Oswald"/>
                <a:cs typeface="Oswald"/>
                <a:sym typeface="Oswald"/>
              </a:rPr>
              <a:t>Farmers learning </a:t>
            </a:r>
            <a:r>
              <a:rPr b="0" lang="en-US" sz="3000">
                <a:latin typeface="Oswald"/>
                <a:ea typeface="Oswald"/>
                <a:cs typeface="Oswald"/>
                <a:sym typeface="Oswald"/>
              </a:rPr>
              <a:t>about variety performance at a field day for the Uniform Variety Trials research coordinated by Texas A&amp;M AgriLife Research.</a:t>
            </a:r>
            <a:endParaRPr b="0" sz="3000">
              <a:latin typeface="Oswald"/>
              <a:ea typeface="Oswald"/>
              <a:cs typeface="Oswald"/>
              <a:sym typeface="Oswald"/>
            </a:endParaRPr>
          </a:p>
        </p:txBody>
      </p:sp>
      <p:sp>
        <p:nvSpPr>
          <p:cNvPr id="75" name="Google Shape;75;g394915f0f42_0_5"/>
          <p:cNvSpPr txBox="1"/>
          <p:nvPr>
            <p:ph idx="2" type="body"/>
          </p:nvPr>
        </p:nvSpPr>
        <p:spPr>
          <a:xfrm>
            <a:off x="992504" y="2601150"/>
            <a:ext cx="10964400" cy="69573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Before planting their crop, the farmer will select the varieties they will plant.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Most farmers will pick multiple varieties to plant to maximize yield potential and reduce pest and disease risk.</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choose which variety to plant based on several factors, such as: </a:t>
            </a:r>
            <a:endParaRPr/>
          </a:p>
          <a:p>
            <a:pPr indent="0" lvl="2" marL="914400" rtl="0" algn="l">
              <a:spcBef>
                <a:spcPts val="0"/>
              </a:spcBef>
              <a:spcAft>
                <a:spcPts val="0"/>
              </a:spcAft>
              <a:buSzPts val="1400"/>
              <a:buNone/>
            </a:pPr>
            <a:r>
              <a:rPr lang="en-US"/>
              <a:t>- Yield, test weight and protein potential</a:t>
            </a:r>
            <a:endParaRPr/>
          </a:p>
          <a:p>
            <a:pPr indent="0" lvl="2" marL="914400" rtl="0" algn="l">
              <a:spcBef>
                <a:spcPts val="0"/>
              </a:spcBef>
              <a:spcAft>
                <a:spcPts val="0"/>
              </a:spcAft>
              <a:buSzPts val="1400"/>
              <a:buNone/>
            </a:pPr>
            <a:r>
              <a:rPr lang="en-US"/>
              <a:t>- Disease and pest resistance</a:t>
            </a:r>
            <a:endParaRPr/>
          </a:p>
          <a:p>
            <a:pPr indent="0" lvl="2" marL="914400" rtl="0" algn="l">
              <a:spcBef>
                <a:spcPts val="0"/>
              </a:spcBef>
              <a:spcAft>
                <a:spcPts val="0"/>
              </a:spcAft>
              <a:buSzPts val="1400"/>
              <a:buNone/>
            </a:pPr>
            <a:r>
              <a:rPr lang="en-US"/>
              <a:t>- Drought tolerance</a:t>
            </a:r>
            <a:endParaRPr/>
          </a:p>
          <a:p>
            <a:pPr indent="0" lvl="2" marL="914400" rtl="0" algn="l">
              <a:spcBef>
                <a:spcPts val="0"/>
              </a:spcBef>
              <a:spcAft>
                <a:spcPts val="0"/>
              </a:spcAft>
              <a:buSzPts val="1400"/>
              <a:buNone/>
            </a:pPr>
            <a:r>
              <a:rPr lang="en-US"/>
              <a:t>- Brands/varieties they know and trust to be successful</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76" name="Google Shape;76;g394915f0f42_0_5" title="IMG_9657.jpeg"/>
          <p:cNvPicPr preferRelativeResize="0"/>
          <p:nvPr/>
        </p:nvPicPr>
        <p:blipFill rotWithShape="1">
          <a:blip r:embed="rId3">
            <a:alphaModFix/>
          </a:blip>
          <a:srcRect b="0" l="12442" r="0" t="0"/>
          <a:stretch/>
        </p:blipFill>
        <p:spPr>
          <a:xfrm>
            <a:off x="12658488" y="2601150"/>
            <a:ext cx="6866724" cy="5227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 name="Shape 80"/>
        <p:cNvGrpSpPr/>
        <p:nvPr/>
      </p:nvGrpSpPr>
      <p:grpSpPr>
        <a:xfrm>
          <a:off x="0" y="0"/>
          <a:ext cx="0" cy="0"/>
          <a:chOff x="0" y="0"/>
          <a:chExt cx="0" cy="0"/>
        </a:xfrm>
      </p:grpSpPr>
      <p:grpSp>
        <p:nvGrpSpPr>
          <p:cNvPr id="81" name="Google Shape;81;g38da193cd6d_0_0"/>
          <p:cNvGrpSpPr/>
          <p:nvPr/>
        </p:nvGrpSpPr>
        <p:grpSpPr>
          <a:xfrm>
            <a:off x="10466" y="376950"/>
            <a:ext cx="20093859" cy="1716405"/>
            <a:chOff x="10466" y="376950"/>
            <a:chExt cx="20093859" cy="1716405"/>
          </a:xfrm>
        </p:grpSpPr>
        <p:sp>
          <p:nvSpPr>
            <p:cNvPr id="82" name="Google Shape;82;g38da193cd6d_0_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83" name="Google Shape;83;g38da193cd6d_0_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84" name="Google Shape;84;g38da193cd6d_0_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Planting</a:t>
            </a:r>
            <a:endParaRPr/>
          </a:p>
        </p:txBody>
      </p:sp>
      <p:sp>
        <p:nvSpPr>
          <p:cNvPr id="85" name="Google Shape;85;g38da193cd6d_0_0"/>
          <p:cNvSpPr txBox="1"/>
          <p:nvPr>
            <p:ph idx="1" type="body"/>
          </p:nvPr>
        </p:nvSpPr>
        <p:spPr>
          <a:xfrm>
            <a:off x="12658525" y="8664075"/>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Farmer planting wheat seed. </a:t>
            </a:r>
            <a:endParaRPr b="0" sz="3000">
              <a:solidFill>
                <a:schemeClr val="dk1"/>
              </a:solidFill>
              <a:latin typeface="Oswald"/>
              <a:ea typeface="Oswald"/>
              <a:cs typeface="Oswald"/>
              <a:sym typeface="Oswald"/>
            </a:endParaRPr>
          </a:p>
        </p:txBody>
      </p:sp>
      <p:sp>
        <p:nvSpPr>
          <p:cNvPr id="86" name="Google Shape;86;g38da193cd6d_0_0"/>
          <p:cNvSpPr txBox="1"/>
          <p:nvPr>
            <p:ph idx="2" type="body"/>
          </p:nvPr>
        </p:nvSpPr>
        <p:spPr>
          <a:xfrm>
            <a:off x="992504" y="2601150"/>
            <a:ext cx="10964400" cy="80040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plant wheat seed using a grain drill, which is an implement pulled by a tractor. A grain drill plants seeds at consistent depth and spacing, which improves germination and yield potential.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time of year a farmer plants wheat seed is based on the type of wheat they’re planting and their geography.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Winter wheat is planted in the fall.</a:t>
            </a:r>
            <a:endParaRPr/>
          </a:p>
          <a:p>
            <a:pPr indent="0" lvl="2" marL="914400" rtl="0" algn="l">
              <a:spcBef>
                <a:spcPts val="0"/>
              </a:spcBef>
              <a:spcAft>
                <a:spcPts val="0"/>
              </a:spcAft>
              <a:buSzPts val="1400"/>
              <a:buNone/>
            </a:pPr>
            <a:r>
              <a:rPr lang="en-US"/>
              <a:t>- Spring wheat is planted in the spring.</a:t>
            </a:r>
            <a:endParaRPr/>
          </a:p>
          <a:p>
            <a:pPr indent="0" lvl="2" marL="914400" rtl="0" algn="l">
              <a:spcBef>
                <a:spcPts val="0"/>
              </a:spcBef>
              <a:spcAft>
                <a:spcPts val="0"/>
              </a:spcAft>
              <a:buSzPts val="1400"/>
              <a:buNone/>
            </a:pPr>
            <a:r>
              <a:rPr lang="en-US"/>
              <a:t>- Durum, soft white and hard white wheats can be planted any time of year based on the geographic region.</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aim to plant wheat in time with rains to ensure the soil has enough moisture to kickstart the plant’s growth. </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Farmers who use wheat to graze cattle plant early in the fall.</a:t>
            </a:r>
            <a:endParaRPr>
              <a:latin typeface="Oswald"/>
              <a:ea typeface="Oswald"/>
              <a:cs typeface="Oswald"/>
              <a:sym typeface="Oswald"/>
            </a:endParaRPr>
          </a:p>
        </p:txBody>
      </p:sp>
      <p:pic>
        <p:nvPicPr>
          <p:cNvPr id="87" name="Google Shape;87;g38da193cd6d_0_0" title="IMG_2113.jpg"/>
          <p:cNvPicPr preferRelativeResize="0"/>
          <p:nvPr/>
        </p:nvPicPr>
        <p:blipFill rotWithShape="1">
          <a:blip r:embed="rId3">
            <a:alphaModFix/>
          </a:blip>
          <a:srcRect b="2638" l="0" r="15647" t="0"/>
          <a:stretch/>
        </p:blipFill>
        <p:spPr>
          <a:xfrm>
            <a:off x="12129188" y="3582800"/>
            <a:ext cx="7599925" cy="4917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 name="Shape 91"/>
        <p:cNvGrpSpPr/>
        <p:nvPr/>
      </p:nvGrpSpPr>
      <p:grpSpPr>
        <a:xfrm>
          <a:off x="0" y="0"/>
          <a:ext cx="0" cy="0"/>
          <a:chOff x="0" y="0"/>
          <a:chExt cx="0" cy="0"/>
        </a:xfrm>
      </p:grpSpPr>
      <p:grpSp>
        <p:nvGrpSpPr>
          <p:cNvPr id="92" name="Google Shape;92;g38da193cd6d_0_10"/>
          <p:cNvGrpSpPr/>
          <p:nvPr/>
        </p:nvGrpSpPr>
        <p:grpSpPr>
          <a:xfrm>
            <a:off x="10466" y="376950"/>
            <a:ext cx="20093859" cy="1716405"/>
            <a:chOff x="10466" y="376950"/>
            <a:chExt cx="20093859" cy="1716405"/>
          </a:xfrm>
        </p:grpSpPr>
        <p:sp>
          <p:nvSpPr>
            <p:cNvPr id="93" name="Google Shape;93;g38da193cd6d_0_1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94" name="Google Shape;94;g38da193cd6d_0_1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95" name="Google Shape;95;g38da193cd6d_0_1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Growth</a:t>
            </a:r>
            <a:endParaRPr/>
          </a:p>
        </p:txBody>
      </p:sp>
      <p:sp>
        <p:nvSpPr>
          <p:cNvPr id="96" name="Google Shape;96;g38da193cd6d_0_10"/>
          <p:cNvSpPr txBox="1"/>
          <p:nvPr>
            <p:ph idx="1" type="body"/>
          </p:nvPr>
        </p:nvSpPr>
        <p:spPr>
          <a:xfrm>
            <a:off x="12444750" y="9516450"/>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Dryland wheat growing in the field.</a:t>
            </a:r>
            <a:endParaRPr b="0" sz="3000">
              <a:solidFill>
                <a:schemeClr val="dk1"/>
              </a:solidFill>
              <a:latin typeface="Oswald"/>
              <a:ea typeface="Oswald"/>
              <a:cs typeface="Oswald"/>
              <a:sym typeface="Oswald"/>
            </a:endParaRPr>
          </a:p>
        </p:txBody>
      </p:sp>
      <p:sp>
        <p:nvSpPr>
          <p:cNvPr id="97" name="Google Shape;97;g38da193cd6d_0_10"/>
          <p:cNvSpPr txBox="1"/>
          <p:nvPr>
            <p:ph idx="2" type="body"/>
          </p:nvPr>
        </p:nvSpPr>
        <p:spPr>
          <a:xfrm>
            <a:off x="992504" y="2601150"/>
            <a:ext cx="10964400" cy="87429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While the wheat plant grows, the </a:t>
            </a:r>
            <a:r>
              <a:rPr lang="en-US">
                <a:latin typeface="Oswald"/>
                <a:ea typeface="Oswald"/>
                <a:cs typeface="Oswald"/>
                <a:sym typeface="Oswald"/>
              </a:rPr>
              <a:t>farmer</a:t>
            </a:r>
            <a:r>
              <a:rPr lang="en-US">
                <a:latin typeface="Oswald"/>
                <a:ea typeface="Oswald"/>
                <a:cs typeface="Oswald"/>
                <a:sym typeface="Oswald"/>
              </a:rPr>
              <a:t> monitors the plant for any signs of distress, </a:t>
            </a:r>
            <a:r>
              <a:rPr lang="en-US">
                <a:latin typeface="Oswald"/>
                <a:ea typeface="Oswald"/>
                <a:cs typeface="Oswald"/>
                <a:sym typeface="Oswald"/>
              </a:rPr>
              <a:t>such as: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Drought stress</a:t>
            </a:r>
            <a:endParaRPr/>
          </a:p>
          <a:p>
            <a:pPr indent="0" lvl="2" marL="914400" rtl="0" algn="l">
              <a:spcBef>
                <a:spcPts val="0"/>
              </a:spcBef>
              <a:spcAft>
                <a:spcPts val="0"/>
              </a:spcAft>
              <a:buSzPts val="1400"/>
              <a:buNone/>
            </a:pPr>
            <a:r>
              <a:rPr lang="en-US"/>
              <a:t>- Heat stress</a:t>
            </a:r>
            <a:endParaRPr/>
          </a:p>
          <a:p>
            <a:pPr indent="0" lvl="2" marL="914400" rtl="0" algn="l">
              <a:spcBef>
                <a:spcPts val="0"/>
              </a:spcBef>
              <a:spcAft>
                <a:spcPts val="0"/>
              </a:spcAft>
              <a:buSzPts val="1400"/>
              <a:buNone/>
            </a:pPr>
            <a:r>
              <a:rPr lang="en-US"/>
              <a:t>- Signs of disease </a:t>
            </a:r>
            <a:endParaRPr/>
          </a:p>
          <a:p>
            <a:pPr indent="0" lvl="2" marL="914400" rtl="0" algn="l">
              <a:spcBef>
                <a:spcPts val="0"/>
              </a:spcBef>
              <a:spcAft>
                <a:spcPts val="0"/>
              </a:spcAft>
              <a:buSzPts val="1400"/>
              <a:buNone/>
            </a:pPr>
            <a:r>
              <a:rPr lang="en-US"/>
              <a:t>- Signs of pests </a:t>
            </a:r>
            <a:endParaRPr/>
          </a:p>
          <a:p>
            <a:pPr indent="0" lvl="2" marL="914400" rtl="0" algn="l">
              <a:spcBef>
                <a:spcPts val="0"/>
              </a:spcBef>
              <a:spcAft>
                <a:spcPts val="0"/>
              </a:spcAft>
              <a:buSzPts val="1400"/>
              <a:buNone/>
            </a:pPr>
            <a:r>
              <a:rPr lang="en-US"/>
              <a:t>- Signs of weeds</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Signs of distress could look like: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Wilting</a:t>
            </a:r>
            <a:endParaRPr/>
          </a:p>
          <a:p>
            <a:pPr indent="0" lvl="2" marL="914400" rtl="0" algn="l">
              <a:spcBef>
                <a:spcPts val="0"/>
              </a:spcBef>
              <a:spcAft>
                <a:spcPts val="0"/>
              </a:spcAft>
              <a:buSzPts val="1400"/>
              <a:buNone/>
            </a:pPr>
            <a:r>
              <a:rPr lang="en-US"/>
              <a:t>- Slow Growth </a:t>
            </a:r>
            <a:endParaRPr/>
          </a:p>
          <a:p>
            <a:pPr indent="0" lvl="2" marL="914400" rtl="0" algn="l">
              <a:spcBef>
                <a:spcPts val="0"/>
              </a:spcBef>
              <a:spcAft>
                <a:spcPts val="0"/>
              </a:spcAft>
              <a:buSzPts val="1400"/>
              <a:buNone/>
            </a:pPr>
            <a:r>
              <a:rPr lang="en-US"/>
              <a:t>- Discoloration</a:t>
            </a:r>
            <a:endParaRPr/>
          </a:p>
          <a:p>
            <a:pPr indent="0" lvl="2" marL="914400" rtl="0" algn="l">
              <a:spcBef>
                <a:spcPts val="0"/>
              </a:spcBef>
              <a:spcAft>
                <a:spcPts val="0"/>
              </a:spcAft>
              <a:buSzPts val="1400"/>
              <a:buNone/>
            </a:pPr>
            <a:r>
              <a:rPr lang="en-US"/>
              <a:t>- </a:t>
            </a:r>
            <a:r>
              <a:rPr lang="en-US"/>
              <a:t>Damage to plant</a:t>
            </a:r>
            <a:endParaRPr/>
          </a:p>
          <a:p>
            <a:pPr indent="0" lvl="2" marL="914400" rtl="0" algn="l">
              <a:spcBef>
                <a:spcPts val="0"/>
              </a:spcBef>
              <a:spcAft>
                <a:spcPts val="0"/>
              </a:spcAft>
              <a:buSzPts val="1400"/>
              <a:buNone/>
            </a:pPr>
            <a:r>
              <a:t/>
            </a:r>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will choose to either irrigate or not irrigate their wheat crop.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If a crop is not irrigated, it is called dryland (ex. dryland wheat)</a:t>
            </a:r>
            <a:endParaRPr>
              <a:latin typeface="Oswald"/>
              <a:ea typeface="Oswald"/>
              <a:cs typeface="Oswald"/>
              <a:sym typeface="Oswald"/>
            </a:endParaRPr>
          </a:p>
        </p:txBody>
      </p:sp>
      <p:pic>
        <p:nvPicPr>
          <p:cNvPr id="98" name="Google Shape;98;g38da193cd6d_0_10" title="IMG_0098 (1).jpg"/>
          <p:cNvPicPr preferRelativeResize="0"/>
          <p:nvPr/>
        </p:nvPicPr>
        <p:blipFill>
          <a:blip r:embed="rId3">
            <a:alphaModFix/>
          </a:blip>
          <a:stretch>
            <a:fillRect/>
          </a:stretch>
        </p:blipFill>
        <p:spPr>
          <a:xfrm>
            <a:off x="11956904" y="3407880"/>
            <a:ext cx="7842396" cy="58817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2" name="Shape 102"/>
        <p:cNvGrpSpPr/>
        <p:nvPr/>
      </p:nvGrpSpPr>
      <p:grpSpPr>
        <a:xfrm>
          <a:off x="0" y="0"/>
          <a:ext cx="0" cy="0"/>
          <a:chOff x="0" y="0"/>
          <a:chExt cx="0" cy="0"/>
        </a:xfrm>
      </p:grpSpPr>
      <p:grpSp>
        <p:nvGrpSpPr>
          <p:cNvPr id="103" name="Google Shape;103;g38da193cd6d_0_56"/>
          <p:cNvGrpSpPr/>
          <p:nvPr/>
        </p:nvGrpSpPr>
        <p:grpSpPr>
          <a:xfrm>
            <a:off x="10466" y="376950"/>
            <a:ext cx="20093859" cy="1716405"/>
            <a:chOff x="10466" y="376950"/>
            <a:chExt cx="20093859" cy="1716405"/>
          </a:xfrm>
        </p:grpSpPr>
        <p:sp>
          <p:nvSpPr>
            <p:cNvPr id="104" name="Google Shape;104;g38da193cd6d_0_5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05" name="Google Shape;105;g38da193cd6d_0_5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06" name="Google Shape;106;g38da193cd6d_0_56"/>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Timeline for Winter Wheat</a:t>
            </a:r>
            <a:endParaRPr/>
          </a:p>
        </p:txBody>
      </p:sp>
      <p:sp>
        <p:nvSpPr>
          <p:cNvPr id="107" name="Google Shape;107;g38da193cd6d_0_56"/>
          <p:cNvSpPr txBox="1"/>
          <p:nvPr>
            <p:ph idx="2" type="body"/>
          </p:nvPr>
        </p:nvSpPr>
        <p:spPr>
          <a:xfrm>
            <a:off x="1631225" y="2233850"/>
            <a:ext cx="11199600" cy="1169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3600">
              <a:solidFill>
                <a:srgbClr val="523E2D"/>
              </a:solidFill>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Germination &amp; Emergence</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seed will germinate as soil temperature decrease and emerge from the soil roughly two weeks after planting.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Tillering</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plant develops tillers, which are additional stems that grow from the main stem of the wheat plant. Tillers are essential for yield and help the crop survive dormancy during the winter.</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Dormancy </a:t>
            </a:r>
            <a:endParaRPr>
              <a:latin typeface="Oswald"/>
              <a:ea typeface="Oswald"/>
              <a:cs typeface="Oswald"/>
              <a:sym typeface="Oswald"/>
            </a:endParaRPr>
          </a:p>
          <a:p>
            <a:pPr indent="0" lvl="2" marL="914400" rtl="0" algn="l">
              <a:spcBef>
                <a:spcPts val="0"/>
              </a:spcBef>
              <a:spcAft>
                <a:spcPts val="0"/>
              </a:spcAft>
              <a:buClr>
                <a:schemeClr val="dk1"/>
              </a:buClr>
              <a:buSzPts val="1000"/>
              <a:buFont typeface="Oswald"/>
              <a:buNone/>
            </a:pPr>
            <a:r>
              <a:rPr lang="en-US"/>
              <a:t>- As temperatures drop below 32</a:t>
            </a:r>
            <a:r>
              <a:rPr lang="en-US">
                <a:latin typeface="Arial"/>
                <a:ea typeface="Arial"/>
                <a:cs typeface="Arial"/>
                <a:sym typeface="Arial"/>
              </a:rPr>
              <a:t>°</a:t>
            </a:r>
            <a:r>
              <a:rPr lang="en-US"/>
              <a:t>F, the wheat plant goes dormant and above ground growth stops while the roots continue to develop underneath the soil. </a:t>
            </a:r>
            <a:endParaRPr sz="2800">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108" name="Google Shape;108;g38da193cd6d_0_56" title="DSC_0016.JPG"/>
          <p:cNvPicPr preferRelativeResize="0"/>
          <p:nvPr/>
        </p:nvPicPr>
        <p:blipFill rotWithShape="1">
          <a:blip r:embed="rId3">
            <a:alphaModFix/>
          </a:blip>
          <a:srcRect b="9950" l="0" r="0" t="10190"/>
          <a:stretch/>
        </p:blipFill>
        <p:spPr>
          <a:xfrm>
            <a:off x="13608350" y="2573150"/>
            <a:ext cx="5939350" cy="7116524"/>
          </a:xfrm>
          <a:prstGeom prst="rect">
            <a:avLst/>
          </a:prstGeom>
          <a:noFill/>
          <a:ln>
            <a:noFill/>
          </a:ln>
        </p:spPr>
      </p:pic>
      <p:sp>
        <p:nvSpPr>
          <p:cNvPr id="109" name="Google Shape;109;g38da193cd6d_0_56"/>
          <p:cNvSpPr txBox="1"/>
          <p:nvPr>
            <p:ph idx="2" type="body"/>
          </p:nvPr>
        </p:nvSpPr>
        <p:spPr>
          <a:xfrm>
            <a:off x="13608350" y="9902675"/>
            <a:ext cx="59394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latin typeface="Oswald"/>
                <a:ea typeface="Oswald"/>
                <a:cs typeface="Oswald"/>
                <a:sym typeface="Oswald"/>
              </a:rPr>
              <a:t>Wheat in tillering stage.</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grpSp>
        <p:nvGrpSpPr>
          <p:cNvPr id="114" name="Google Shape;114;g38da193cd6d_0_66"/>
          <p:cNvGrpSpPr/>
          <p:nvPr/>
        </p:nvGrpSpPr>
        <p:grpSpPr>
          <a:xfrm>
            <a:off x="10466" y="376950"/>
            <a:ext cx="20093859" cy="1716405"/>
            <a:chOff x="10466" y="376950"/>
            <a:chExt cx="20093859" cy="1716405"/>
          </a:xfrm>
        </p:grpSpPr>
        <p:sp>
          <p:nvSpPr>
            <p:cNvPr id="115" name="Google Shape;115;g38da193cd6d_0_6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6" name="Google Shape;116;g38da193cd6d_0_6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17" name="Google Shape;117;g38da193cd6d_0_66"/>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Timeline for Winter Wheat</a:t>
            </a:r>
            <a:endParaRPr/>
          </a:p>
        </p:txBody>
      </p:sp>
      <p:sp>
        <p:nvSpPr>
          <p:cNvPr id="118" name="Google Shape;118;g38da193cd6d_0_66"/>
          <p:cNvSpPr txBox="1"/>
          <p:nvPr>
            <p:ph idx="2" type="body"/>
          </p:nvPr>
        </p:nvSpPr>
        <p:spPr>
          <a:xfrm>
            <a:off x="1631225" y="2573150"/>
            <a:ext cx="11945700" cy="10220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3600">
              <a:solidFill>
                <a:srgbClr val="523E2D"/>
              </a:solidFill>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Regrowth </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When temperatures rise, active growth resumes. Tillering will start again, the stem will elongate and leaves expand.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Reproductive Stages</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plant will head out, flower and the grain (the kernel) will begin to fill and then harden.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Maturation &amp; Harvest (April - June)</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Kernels mature and then will dry out ahead of harvest.</a:t>
            </a:r>
            <a:endParaRPr sz="3200">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119" name="Google Shape;119;g38da193cd6d_0_66" title="ACD68F3A-8049-4F19-B965-EE17C283110E_1_105_c.jpeg"/>
          <p:cNvPicPr preferRelativeResize="0"/>
          <p:nvPr/>
        </p:nvPicPr>
        <p:blipFill rotWithShape="1">
          <a:blip r:embed="rId3">
            <a:alphaModFix/>
          </a:blip>
          <a:srcRect b="14814" l="0" r="0" t="0"/>
          <a:stretch/>
        </p:blipFill>
        <p:spPr>
          <a:xfrm>
            <a:off x="14075300" y="2573151"/>
            <a:ext cx="5847974" cy="7472326"/>
          </a:xfrm>
          <a:prstGeom prst="rect">
            <a:avLst/>
          </a:prstGeom>
          <a:noFill/>
          <a:ln>
            <a:noFill/>
          </a:ln>
        </p:spPr>
      </p:pic>
      <p:sp>
        <p:nvSpPr>
          <p:cNvPr id="120" name="Google Shape;120;g38da193cd6d_0_66"/>
          <p:cNvSpPr txBox="1"/>
          <p:nvPr>
            <p:ph idx="2" type="body"/>
          </p:nvPr>
        </p:nvSpPr>
        <p:spPr>
          <a:xfrm>
            <a:off x="14075300" y="10230075"/>
            <a:ext cx="58479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latin typeface="Oswald"/>
                <a:ea typeface="Oswald"/>
                <a:cs typeface="Oswald"/>
                <a:sym typeface="Oswald"/>
              </a:rPr>
              <a:t>Wheat drying out ahead of harvest.</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grpSp>
        <p:nvGrpSpPr>
          <p:cNvPr id="125" name="Google Shape;125;g38da193cd6d_0_36"/>
          <p:cNvGrpSpPr/>
          <p:nvPr/>
        </p:nvGrpSpPr>
        <p:grpSpPr>
          <a:xfrm>
            <a:off x="10466" y="376950"/>
            <a:ext cx="20093859" cy="1716405"/>
            <a:chOff x="10466" y="376950"/>
            <a:chExt cx="20093859" cy="1716405"/>
          </a:xfrm>
        </p:grpSpPr>
        <p:sp>
          <p:nvSpPr>
            <p:cNvPr id="126" name="Google Shape;126;g38da193cd6d_0_3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27" name="Google Shape;127;g38da193cd6d_0_3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28" name="Google Shape;128;g38da193cd6d_0_3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Inputs</a:t>
            </a:r>
            <a:endParaRPr/>
          </a:p>
        </p:txBody>
      </p:sp>
      <p:sp>
        <p:nvSpPr>
          <p:cNvPr id="129" name="Google Shape;129;g38da193cd6d_0_36"/>
          <p:cNvSpPr txBox="1"/>
          <p:nvPr>
            <p:ph idx="2" type="body"/>
          </p:nvPr>
        </p:nvSpPr>
        <p:spPr>
          <a:xfrm>
            <a:off x="992504" y="2282289"/>
            <a:ext cx="10964400" cy="74499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Fertilizer</a:t>
            </a:r>
            <a:endParaRPr>
              <a:latin typeface="Oswald"/>
              <a:ea typeface="Oswald"/>
              <a:cs typeface="Oswald"/>
              <a:sym typeface="Oswald"/>
            </a:endParaRPr>
          </a:p>
          <a:p>
            <a:pPr indent="0" lvl="1" marL="457200" rtl="0" algn="l">
              <a:spcBef>
                <a:spcPts val="0"/>
              </a:spcBef>
              <a:spcAft>
                <a:spcPts val="0"/>
              </a:spcAft>
              <a:buSzPts val="1400"/>
              <a:buFont typeface="Oswald"/>
              <a:buNone/>
            </a:pPr>
            <a:r>
              <a:rPr lang="en-US"/>
              <a:t>- Fertilizer provides macronutrients like </a:t>
            </a:r>
            <a:r>
              <a:rPr lang="en-US"/>
              <a:t>nitrogen</a:t>
            </a:r>
            <a:r>
              <a:rPr lang="en-US"/>
              <a:t>, phosphorus and potassium. </a:t>
            </a:r>
            <a:endParaRPr/>
          </a:p>
          <a:p>
            <a:pPr indent="0" lvl="2" marL="914400" rtl="0" algn="l">
              <a:spcBef>
                <a:spcPts val="0"/>
              </a:spcBef>
              <a:spcAft>
                <a:spcPts val="0"/>
              </a:spcAft>
              <a:buClr>
                <a:schemeClr val="dk1"/>
              </a:buClr>
              <a:buSzPts val="1400"/>
              <a:buNone/>
            </a:pPr>
            <a:r>
              <a:rPr lang="en-US" sz="3000"/>
              <a:t>- Fertilizer is spread on the soil before planting or over the crop after emergence. It can be either a solid or liquid, depending on the type of fertilizer and needs of the plant and soil. </a:t>
            </a:r>
            <a:endParaRPr/>
          </a:p>
          <a:p>
            <a:pPr indent="0" lvl="0" marL="0" rtl="0" algn="l">
              <a:spcBef>
                <a:spcPts val="0"/>
              </a:spcBef>
              <a:spcAft>
                <a:spcPts val="0"/>
              </a:spcAft>
              <a:buNone/>
            </a:pPr>
            <a:r>
              <a:t/>
            </a:r>
            <a:endParaRPr sz="3400">
              <a:latin typeface="Oswald"/>
              <a:ea typeface="Oswald"/>
              <a:cs typeface="Oswald"/>
              <a:sym typeface="Oswald"/>
            </a:endParaRPr>
          </a:p>
          <a:p>
            <a:pPr indent="-558800" lvl="0" marL="571500" rtl="0" algn="l">
              <a:spcBef>
                <a:spcPts val="0"/>
              </a:spcBef>
              <a:spcAft>
                <a:spcPts val="0"/>
              </a:spcAft>
              <a:buClr>
                <a:srgbClr val="523E2D"/>
              </a:buClr>
              <a:buSzPts val="3400"/>
              <a:buChar char="•"/>
            </a:pPr>
            <a:r>
              <a:rPr lang="en-US">
                <a:latin typeface="Oswald"/>
                <a:ea typeface="Oswald"/>
                <a:cs typeface="Oswald"/>
                <a:sym typeface="Oswald"/>
              </a:rPr>
              <a:t>Pesticides</a:t>
            </a:r>
            <a:r>
              <a:rPr lang="en-US" sz="3400">
                <a:latin typeface="Oswald"/>
                <a:ea typeface="Oswald"/>
                <a:cs typeface="Oswald"/>
                <a:sym typeface="Oswald"/>
              </a:rPr>
              <a:t> </a:t>
            </a:r>
            <a:endParaRPr sz="3400">
              <a:latin typeface="Oswald"/>
              <a:ea typeface="Oswald"/>
              <a:cs typeface="Oswald"/>
              <a:sym typeface="Oswald"/>
            </a:endParaRPr>
          </a:p>
          <a:p>
            <a:pPr indent="0" lvl="1" marL="457200" rtl="0" algn="l">
              <a:spcBef>
                <a:spcPts val="0"/>
              </a:spcBef>
              <a:spcAft>
                <a:spcPts val="0"/>
              </a:spcAft>
              <a:buSzPts val="1400"/>
              <a:buFont typeface="Oswald"/>
              <a:buNone/>
            </a:pPr>
            <a:r>
              <a:rPr lang="en-US"/>
              <a:t>- Pesticides are safety tested and approved chemical applications to protect the plant from harmful pests. There are different types of pesticides based on the “pest:”</a:t>
            </a:r>
            <a:endParaRPr/>
          </a:p>
          <a:p>
            <a:pPr indent="0" lvl="2" marL="914400" rtl="0" algn="l">
              <a:spcBef>
                <a:spcPts val="0"/>
              </a:spcBef>
              <a:spcAft>
                <a:spcPts val="0"/>
              </a:spcAft>
              <a:buSzPts val="1400"/>
              <a:buNone/>
            </a:pPr>
            <a:r>
              <a:rPr lang="en-US"/>
              <a:t>- Herbicides: control weeds and other plant growth that take nutrients and elements away from the wheat plant</a:t>
            </a:r>
            <a:endParaRPr/>
          </a:p>
          <a:p>
            <a:pPr indent="0" lvl="2" marL="914400" rtl="0" algn="l">
              <a:spcBef>
                <a:spcPts val="0"/>
              </a:spcBef>
              <a:spcAft>
                <a:spcPts val="0"/>
              </a:spcAft>
              <a:buSzPts val="1400"/>
              <a:buNone/>
            </a:pPr>
            <a:r>
              <a:rPr lang="en-US"/>
              <a:t>- Insecticides: kills or repels insects that harm the wheat plant</a:t>
            </a:r>
            <a:endParaRPr/>
          </a:p>
          <a:p>
            <a:pPr indent="0" lvl="2" marL="914400" rtl="0" algn="l">
              <a:spcBef>
                <a:spcPts val="0"/>
              </a:spcBef>
              <a:spcAft>
                <a:spcPts val="0"/>
              </a:spcAft>
              <a:buSzPts val="1400"/>
              <a:buNone/>
            </a:pPr>
            <a:r>
              <a:rPr lang="en-US"/>
              <a:t>- Fungicides: stops fungal disease that spread throughout fields</a:t>
            </a:r>
            <a:endParaRPr sz="3600">
              <a:latin typeface="Oswald"/>
              <a:ea typeface="Oswald"/>
              <a:cs typeface="Oswald"/>
              <a:sym typeface="Oswald"/>
            </a:endParaRPr>
          </a:p>
        </p:txBody>
      </p:sp>
      <p:pic>
        <p:nvPicPr>
          <p:cNvPr id="130" name="Google Shape;130;g38da193cd6d_0_36" title="IMG_2861.jpg"/>
          <p:cNvPicPr preferRelativeResize="0"/>
          <p:nvPr/>
        </p:nvPicPr>
        <p:blipFill rotWithShape="1">
          <a:blip r:embed="rId3">
            <a:alphaModFix/>
          </a:blip>
          <a:srcRect b="4150" l="0" r="0" t="0"/>
          <a:stretch/>
        </p:blipFill>
        <p:spPr>
          <a:xfrm>
            <a:off x="11956900" y="3768950"/>
            <a:ext cx="7842401" cy="4290875"/>
          </a:xfrm>
          <a:prstGeom prst="rect">
            <a:avLst/>
          </a:prstGeom>
          <a:noFill/>
          <a:ln>
            <a:noFill/>
          </a:ln>
        </p:spPr>
      </p:pic>
      <p:sp>
        <p:nvSpPr>
          <p:cNvPr id="131" name="Google Shape;131;g38da193cd6d_0_36"/>
          <p:cNvSpPr txBox="1"/>
          <p:nvPr>
            <p:ph idx="2" type="body"/>
          </p:nvPr>
        </p:nvSpPr>
        <p:spPr>
          <a:xfrm>
            <a:off x="11956900" y="8311050"/>
            <a:ext cx="78423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t>Farmer spraying a field of wheat using a ground rig sprayer. </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Texas Wheat">
      <a:dk1>
        <a:srgbClr val="533F2E"/>
      </a:dk1>
      <a:lt1>
        <a:srgbClr val="FFFFFF"/>
      </a:lt1>
      <a:dk2>
        <a:srgbClr val="618E3E"/>
      </a:dk2>
      <a:lt2>
        <a:srgbClr val="E9E3DD"/>
      </a:lt2>
      <a:accent1>
        <a:srgbClr val="89B843"/>
      </a:accent1>
      <a:accent2>
        <a:srgbClr val="7BC1D3"/>
      </a:accent2>
      <a:accent3>
        <a:srgbClr val="003759"/>
      </a:accent3>
      <a:accent4>
        <a:srgbClr val="FFB233"/>
      </a:accent4>
      <a:accent5>
        <a:srgbClr val="636466"/>
      </a:accent5>
      <a:accent6>
        <a:srgbClr val="E9E3DD"/>
      </a:accent6>
      <a:hlink>
        <a:srgbClr val="618E3E"/>
      </a:hlink>
      <a:folHlink>
        <a:srgbClr val="533F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2025-04-24T15:33:05Z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2025-04-24T00:00:00Z</vt:filetime>
  </property>
  <property fmtid="{D5CDD505-2E9C-101B-9397-08002B2CF9AE}" pid="3" name="Creator">
    <vt:lpwstr>Adobe InDesign 20.2 (Windows)</vt:lpwstr>
  </property>
  <property fmtid="{D5CDD505-2E9C-101B-9397-08002B2CF9AE}" pid="4" name="LastSaved">
    <vt:filetime>2025-04-24T00:00:00Z</vt:filetime>
  </property>
  <property fmtid="{D5CDD505-2E9C-101B-9397-08002B2CF9AE}" pid="5" name="Producer">
    <vt:lpwstr>Adobe PDF Library 17.0</vt:lpwstr>
  </property>
</Properties>
</file>