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0104100" cy="11309350"/>
  <p:notesSz cx="20104100" cy="11309350"/>
  <p:embeddedFontLst>
    <p:embeddedFont>
      <p:font typeface="Lora" pitchFamily="2" charset="77"/>
      <p:regular r:id="rId27"/>
      <p:bold r:id="rId28"/>
      <p:italic r:id="rId29"/>
      <p:boldItalic r:id="rId30"/>
    </p:embeddedFont>
    <p:embeddedFont>
      <p:font typeface="Oswald" pitchFamily="2" charset="77"/>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pev2ZENLByLjkZlOo21lf8jts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3"/>
    <p:restoredTop sz="94653"/>
  </p:normalViewPr>
  <p:slideViewPr>
    <p:cSldViewPr snapToGrid="0">
      <p:cViewPr varScale="1">
        <p:scale>
          <a:sx n="69" d="100"/>
          <a:sy n="69" d="100"/>
        </p:scale>
        <p:origin x="728" y="19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 name="Google Shape;38;p1: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0: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8a27d99b70_0_17: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38a27d99b70_0_17: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8a27d99b70_0_2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38a27d99b70_0_25: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8db7b4c136_0_3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38db7b4c136_0_35: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8a27d99b70_0_89: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38a27d99b70_0_89: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8a27d99b70_0_97: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38a27d99b70_0_97: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8a27d99b70_0_39: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8a27d99b70_0_39: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8a27d99b70_0_47: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38a27d99b70_0_47: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8a27d99b70_0_68: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38a27d99b70_0_68: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38db7b4c136_0_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g38db7b4c136_0_0: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8a27d99b70_0_79: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38a27d99b70_0_79: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8bba6cff07_0_31: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38bba6cff07_0_31: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b45c7a86f7_1_0: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3b45c7a86f7_1_0: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8db7b4c136_0_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38db7b4c136_0_5: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8db7b4c136_0_1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g38db7b4c136_0_15: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8db7b4c136_0_25: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g38db7b4c136_0_25:notes"/>
          <p:cNvSpPr>
            <a:spLocks noGrp="1" noRot="1" noChangeAspect="1"/>
          </p:cNvSpPr>
          <p:nvPr>
            <p:ph type="sldImg" idx="2"/>
          </p:nvPr>
        </p:nvSpPr>
        <p:spPr>
          <a:xfrm>
            <a:off x="3351350" y="848200"/>
            <a:ext cx="13403400" cy="424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2: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4: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4: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5: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5: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8a27d99b70_0_7: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38a27d99b70_0_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10"/>
        <p:cNvGrpSpPr/>
        <p:nvPr/>
      </p:nvGrpSpPr>
      <p:grpSpPr>
        <a:xfrm>
          <a:off x="0" y="0"/>
          <a:ext cx="0" cy="0"/>
          <a:chOff x="0" y="0"/>
          <a:chExt cx="0" cy="0"/>
        </a:xfrm>
      </p:grpSpPr>
      <p:sp>
        <p:nvSpPr>
          <p:cNvPr id="11" name="Google Shape;11;p22"/>
          <p:cNvSpPr txBox="1">
            <a:spLocks noGrp="1"/>
          </p:cNvSpPr>
          <p:nvPr>
            <p:ph type="ctrTitle"/>
          </p:nvPr>
        </p:nvSpPr>
        <p:spPr>
          <a:xfrm>
            <a:off x="3015615" y="3292118"/>
            <a:ext cx="14072870" cy="1692771"/>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1000" b="1" i="0">
                <a:solidFill>
                  <a:schemeClr val="lt1"/>
                </a:solidFill>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2"/>
          <p:cNvSpPr txBox="1">
            <a:spLocks noGrp="1"/>
          </p:cNvSpPr>
          <p:nvPr>
            <p:ph type="subTitle" idx="1"/>
          </p:nvPr>
        </p:nvSpPr>
        <p:spPr>
          <a:xfrm>
            <a:off x="3015615" y="7279700"/>
            <a:ext cx="14072870" cy="58477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800" b="1" i="0">
                <a:solidFill>
                  <a:schemeClr val="lt1"/>
                </a:solidFill>
                <a:latin typeface="Oswald"/>
                <a:ea typeface="Oswald"/>
                <a:cs typeface="Oswald"/>
                <a:sym typeface="Oswal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2"/>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9790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97908C"/>
                </a:solidFill>
              </a:defRPr>
            </a:lvl1pPr>
            <a:lvl2pPr lvl="1" indent="0" algn="r">
              <a:spcBef>
                <a:spcPts val="0"/>
              </a:spcBef>
              <a:buNone/>
              <a:defRPr>
                <a:solidFill>
                  <a:srgbClr val="97908C"/>
                </a:solidFill>
              </a:defRPr>
            </a:lvl2pPr>
            <a:lvl3pPr lvl="2" indent="0" algn="r">
              <a:spcBef>
                <a:spcPts val="0"/>
              </a:spcBef>
              <a:buNone/>
              <a:defRPr>
                <a:solidFill>
                  <a:srgbClr val="97908C"/>
                </a:solidFill>
              </a:defRPr>
            </a:lvl3pPr>
            <a:lvl4pPr lvl="3" indent="0" algn="r">
              <a:spcBef>
                <a:spcPts val="0"/>
              </a:spcBef>
              <a:buNone/>
              <a:defRPr>
                <a:solidFill>
                  <a:srgbClr val="97908C"/>
                </a:solidFill>
              </a:defRPr>
            </a:lvl4pPr>
            <a:lvl5pPr lvl="4" indent="0" algn="r">
              <a:spcBef>
                <a:spcPts val="0"/>
              </a:spcBef>
              <a:buNone/>
              <a:defRPr>
                <a:solidFill>
                  <a:srgbClr val="97908C"/>
                </a:solidFill>
              </a:defRPr>
            </a:lvl5pPr>
            <a:lvl6pPr lvl="5" indent="0" algn="r">
              <a:spcBef>
                <a:spcPts val="0"/>
              </a:spcBef>
              <a:buNone/>
              <a:defRPr>
                <a:solidFill>
                  <a:srgbClr val="97908C"/>
                </a:solidFill>
              </a:defRPr>
            </a:lvl6pPr>
            <a:lvl7pPr lvl="6" indent="0" algn="r">
              <a:spcBef>
                <a:spcPts val="0"/>
              </a:spcBef>
              <a:buNone/>
              <a:defRPr>
                <a:solidFill>
                  <a:srgbClr val="97908C"/>
                </a:solidFill>
              </a:defRPr>
            </a:lvl7pPr>
            <a:lvl8pPr lvl="7" indent="0" algn="r">
              <a:spcBef>
                <a:spcPts val="0"/>
              </a:spcBef>
              <a:buNone/>
              <a:defRPr>
                <a:solidFill>
                  <a:srgbClr val="97908C"/>
                </a:solidFill>
              </a:defRPr>
            </a:lvl8pPr>
            <a:lvl9pPr lvl="8" indent="0" algn="r">
              <a:spcBef>
                <a:spcPts val="0"/>
              </a:spcBef>
              <a:buNone/>
              <a:defRPr>
                <a:solidFill>
                  <a:srgbClr val="97908C"/>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 Smaller Image">
  <p:cSld name="Content Slide - Smaller Image">
    <p:spTree>
      <p:nvGrpSpPr>
        <p:cNvPr id="1" name="Shape 16"/>
        <p:cNvGrpSpPr/>
        <p:nvPr/>
      </p:nvGrpSpPr>
      <p:grpSpPr>
        <a:xfrm>
          <a:off x="0" y="0"/>
          <a:ext cx="0" cy="0"/>
          <a:chOff x="0" y="0"/>
          <a:chExt cx="0" cy="0"/>
        </a:xfrm>
      </p:grpSpPr>
      <p:sp>
        <p:nvSpPr>
          <p:cNvPr id="17" name="Google Shape;17;p23"/>
          <p:cNvSpPr txBox="1">
            <a:spLocks noGrp="1"/>
          </p:cNvSpPr>
          <p:nvPr>
            <p:ph type="title"/>
          </p:nvPr>
        </p:nvSpPr>
        <p:spPr>
          <a:xfrm>
            <a:off x="1631230" y="788036"/>
            <a:ext cx="8030209" cy="9804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250" b="1" i="0">
                <a:solidFill>
                  <a:schemeClr val="lt1"/>
                </a:solidFill>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3"/>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3"/>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9790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97908C"/>
                </a:solidFill>
              </a:defRPr>
            </a:lvl1pPr>
            <a:lvl2pPr lvl="1" indent="0" algn="r">
              <a:spcBef>
                <a:spcPts val="0"/>
              </a:spcBef>
              <a:buNone/>
              <a:defRPr>
                <a:solidFill>
                  <a:srgbClr val="97908C"/>
                </a:solidFill>
              </a:defRPr>
            </a:lvl2pPr>
            <a:lvl3pPr lvl="2" indent="0" algn="r">
              <a:spcBef>
                <a:spcPts val="0"/>
              </a:spcBef>
              <a:buNone/>
              <a:defRPr>
                <a:solidFill>
                  <a:srgbClr val="97908C"/>
                </a:solidFill>
              </a:defRPr>
            </a:lvl3pPr>
            <a:lvl4pPr lvl="3" indent="0" algn="r">
              <a:spcBef>
                <a:spcPts val="0"/>
              </a:spcBef>
              <a:buNone/>
              <a:defRPr>
                <a:solidFill>
                  <a:srgbClr val="97908C"/>
                </a:solidFill>
              </a:defRPr>
            </a:lvl4pPr>
            <a:lvl5pPr lvl="4" indent="0" algn="r">
              <a:spcBef>
                <a:spcPts val="0"/>
              </a:spcBef>
              <a:buNone/>
              <a:defRPr>
                <a:solidFill>
                  <a:srgbClr val="97908C"/>
                </a:solidFill>
              </a:defRPr>
            </a:lvl5pPr>
            <a:lvl6pPr lvl="5" indent="0" algn="r">
              <a:spcBef>
                <a:spcPts val="0"/>
              </a:spcBef>
              <a:buNone/>
              <a:defRPr>
                <a:solidFill>
                  <a:srgbClr val="97908C"/>
                </a:solidFill>
              </a:defRPr>
            </a:lvl6pPr>
            <a:lvl7pPr lvl="6" indent="0" algn="r">
              <a:spcBef>
                <a:spcPts val="0"/>
              </a:spcBef>
              <a:buNone/>
              <a:defRPr>
                <a:solidFill>
                  <a:srgbClr val="97908C"/>
                </a:solidFill>
              </a:defRPr>
            </a:lvl7pPr>
            <a:lvl8pPr lvl="7" indent="0" algn="r">
              <a:spcBef>
                <a:spcPts val="0"/>
              </a:spcBef>
              <a:buNone/>
              <a:defRPr>
                <a:solidFill>
                  <a:srgbClr val="97908C"/>
                </a:solidFill>
              </a:defRPr>
            </a:lvl8pPr>
            <a:lvl9pPr lvl="8" indent="0" algn="r">
              <a:spcBef>
                <a:spcPts val="0"/>
              </a:spcBef>
              <a:buNone/>
              <a:defRPr>
                <a:solidFill>
                  <a:srgbClr val="97908C"/>
                </a:solidFill>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3"/>
          <p:cNvSpPr txBox="1">
            <a:spLocks noGrp="1"/>
          </p:cNvSpPr>
          <p:nvPr>
            <p:ph type="body" idx="1"/>
          </p:nvPr>
        </p:nvSpPr>
        <p:spPr>
          <a:xfrm>
            <a:off x="13023850" y="2601150"/>
            <a:ext cx="607504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23"/>
          <p:cNvSpPr txBox="1">
            <a:spLocks noGrp="1"/>
          </p:cNvSpPr>
          <p:nvPr>
            <p:ph type="body" idx="2"/>
          </p:nvPr>
        </p:nvSpPr>
        <p:spPr>
          <a:xfrm>
            <a:off x="992504" y="2601150"/>
            <a:ext cx="10964546"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a:lvl1pPr>
            <a:lvl2pPr marL="914400" lvl="1" indent="-228600" algn="l">
              <a:spcBef>
                <a:spcPts val="0"/>
              </a:spcBef>
              <a:spcAft>
                <a:spcPts val="0"/>
              </a:spcAft>
              <a:buSzPts val="1400"/>
              <a:buNone/>
              <a:defRPr sz="3200">
                <a:solidFill>
                  <a:schemeClr val="dk1"/>
                </a:solidFill>
                <a:latin typeface="Oswald"/>
                <a:ea typeface="Oswald"/>
                <a:cs typeface="Oswald"/>
                <a:sym typeface="Oswald"/>
              </a:defRPr>
            </a:lvl2pPr>
            <a:lvl3pPr marL="1371600" lvl="2" indent="-228600" algn="l">
              <a:spcBef>
                <a:spcPts val="0"/>
              </a:spcBef>
              <a:spcAft>
                <a:spcPts val="0"/>
              </a:spcAft>
              <a:buSzPts val="1400"/>
              <a:buNone/>
              <a:defRPr sz="3200">
                <a:solidFill>
                  <a:schemeClr val="dk1"/>
                </a:solidFill>
                <a:latin typeface="Oswald"/>
                <a:ea typeface="Oswald"/>
                <a:cs typeface="Oswald"/>
                <a:sym typeface="Oswald"/>
              </a:defRPr>
            </a:lvl3pPr>
            <a:lvl4pPr marL="1828800" lvl="3" indent="-228600" algn="l">
              <a:spcBef>
                <a:spcPts val="0"/>
              </a:spcBef>
              <a:spcAft>
                <a:spcPts val="0"/>
              </a:spcAft>
              <a:buSzPts val="1400"/>
              <a:buNone/>
              <a:defRPr sz="3200">
                <a:solidFill>
                  <a:schemeClr val="dk1"/>
                </a:solidFill>
                <a:latin typeface="Oswald"/>
                <a:ea typeface="Oswald"/>
                <a:cs typeface="Oswald"/>
                <a:sym typeface="Oswald"/>
              </a:defRPr>
            </a:lvl4pPr>
            <a:lvl5pPr marL="2286000" lvl="4" indent="-228600" algn="l">
              <a:spcBef>
                <a:spcPts val="0"/>
              </a:spcBef>
              <a:spcAft>
                <a:spcPts val="0"/>
              </a:spcAft>
              <a:buSzPts val="1400"/>
              <a:buNone/>
              <a:defRPr sz="3200">
                <a:solidFill>
                  <a:schemeClr val="dk1"/>
                </a:solidFill>
                <a:latin typeface="Oswald"/>
                <a:ea typeface="Oswald"/>
                <a:cs typeface="Oswald"/>
                <a:sym typeface="Oswa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grpSp>
        <p:nvGrpSpPr>
          <p:cNvPr id="23" name="Google Shape;23;p23"/>
          <p:cNvGrpSpPr/>
          <p:nvPr/>
        </p:nvGrpSpPr>
        <p:grpSpPr>
          <a:xfrm>
            <a:off x="17133358" y="9187026"/>
            <a:ext cx="2211066" cy="1321398"/>
            <a:chOff x="17133358" y="9187026"/>
            <a:chExt cx="2211066" cy="1321398"/>
          </a:xfrm>
        </p:grpSpPr>
        <p:sp>
          <p:nvSpPr>
            <p:cNvPr id="24" name="Google Shape;24;p23"/>
            <p:cNvSpPr/>
            <p:nvPr/>
          </p:nvSpPr>
          <p:spPr>
            <a:xfrm>
              <a:off x="17247565" y="10010641"/>
              <a:ext cx="920115" cy="490220"/>
            </a:xfrm>
            <a:custGeom>
              <a:avLst/>
              <a:gdLst/>
              <a:ahLst/>
              <a:cxnLst/>
              <a:rect l="l" t="t" r="r" b="b"/>
              <a:pathLst>
                <a:path w="920115" h="490220" extrusionOk="0">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w="920115" h="490220" extrusionOk="0">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533F2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5" name="Google Shape;25;p23"/>
            <p:cNvPicPr preferRelativeResize="0"/>
            <p:nvPr/>
          </p:nvPicPr>
          <p:blipFill rotWithShape="1">
            <a:blip r:embed="rId2">
              <a:alphaModFix/>
            </a:blip>
            <a:srcRect/>
            <a:stretch/>
          </p:blipFill>
          <p:spPr>
            <a:xfrm>
              <a:off x="17133358" y="9187026"/>
              <a:ext cx="2211066" cy="132139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Larger Image">
  <p:cSld name="Content Slide - Larger Image">
    <p:spTree>
      <p:nvGrpSpPr>
        <p:cNvPr id="1" name="Shape 26"/>
        <p:cNvGrpSpPr/>
        <p:nvPr/>
      </p:nvGrpSpPr>
      <p:grpSpPr>
        <a:xfrm>
          <a:off x="0" y="0"/>
          <a:ext cx="0" cy="0"/>
          <a:chOff x="0" y="0"/>
          <a:chExt cx="0" cy="0"/>
        </a:xfrm>
      </p:grpSpPr>
      <p:sp>
        <p:nvSpPr>
          <p:cNvPr id="27" name="Google Shape;27;p24"/>
          <p:cNvSpPr txBox="1">
            <a:spLocks noGrp="1"/>
          </p:cNvSpPr>
          <p:nvPr>
            <p:ph type="title"/>
          </p:nvPr>
        </p:nvSpPr>
        <p:spPr>
          <a:xfrm>
            <a:off x="1631230" y="788036"/>
            <a:ext cx="8030209" cy="9804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250" b="1" i="0">
                <a:solidFill>
                  <a:schemeClr val="lt1"/>
                </a:solidFill>
                <a:latin typeface="Lora"/>
                <a:ea typeface="Lora"/>
                <a:cs typeface="Lora"/>
                <a:sym typeface="Lor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4"/>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97908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97908C"/>
                </a:solidFill>
              </a:defRPr>
            </a:lvl1pPr>
            <a:lvl2pPr lvl="1" indent="0" algn="r">
              <a:spcBef>
                <a:spcPts val="0"/>
              </a:spcBef>
              <a:buNone/>
              <a:defRPr>
                <a:solidFill>
                  <a:srgbClr val="97908C"/>
                </a:solidFill>
              </a:defRPr>
            </a:lvl2pPr>
            <a:lvl3pPr lvl="2" indent="0" algn="r">
              <a:spcBef>
                <a:spcPts val="0"/>
              </a:spcBef>
              <a:buNone/>
              <a:defRPr>
                <a:solidFill>
                  <a:srgbClr val="97908C"/>
                </a:solidFill>
              </a:defRPr>
            </a:lvl3pPr>
            <a:lvl4pPr lvl="3" indent="0" algn="r">
              <a:spcBef>
                <a:spcPts val="0"/>
              </a:spcBef>
              <a:buNone/>
              <a:defRPr>
                <a:solidFill>
                  <a:srgbClr val="97908C"/>
                </a:solidFill>
              </a:defRPr>
            </a:lvl4pPr>
            <a:lvl5pPr lvl="4" indent="0" algn="r">
              <a:spcBef>
                <a:spcPts val="0"/>
              </a:spcBef>
              <a:buNone/>
              <a:defRPr>
                <a:solidFill>
                  <a:srgbClr val="97908C"/>
                </a:solidFill>
              </a:defRPr>
            </a:lvl5pPr>
            <a:lvl6pPr lvl="5" indent="0" algn="r">
              <a:spcBef>
                <a:spcPts val="0"/>
              </a:spcBef>
              <a:buNone/>
              <a:defRPr>
                <a:solidFill>
                  <a:srgbClr val="97908C"/>
                </a:solidFill>
              </a:defRPr>
            </a:lvl6pPr>
            <a:lvl7pPr lvl="6" indent="0" algn="r">
              <a:spcBef>
                <a:spcPts val="0"/>
              </a:spcBef>
              <a:buNone/>
              <a:defRPr>
                <a:solidFill>
                  <a:srgbClr val="97908C"/>
                </a:solidFill>
              </a:defRPr>
            </a:lvl7pPr>
            <a:lvl8pPr lvl="7" indent="0" algn="r">
              <a:spcBef>
                <a:spcPts val="0"/>
              </a:spcBef>
              <a:buNone/>
              <a:defRPr>
                <a:solidFill>
                  <a:srgbClr val="97908C"/>
                </a:solidFill>
              </a:defRPr>
            </a:lvl8pPr>
            <a:lvl9pPr lvl="8" indent="0" algn="r">
              <a:spcBef>
                <a:spcPts val="0"/>
              </a:spcBef>
              <a:buNone/>
              <a:defRPr>
                <a:solidFill>
                  <a:srgbClr val="97908C"/>
                </a:solidFill>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24"/>
          <p:cNvSpPr txBox="1">
            <a:spLocks noGrp="1"/>
          </p:cNvSpPr>
          <p:nvPr>
            <p:ph type="body" idx="1"/>
          </p:nvPr>
        </p:nvSpPr>
        <p:spPr>
          <a:xfrm>
            <a:off x="8528050" y="2601150"/>
            <a:ext cx="1057084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24"/>
          <p:cNvSpPr txBox="1">
            <a:spLocks noGrp="1"/>
          </p:cNvSpPr>
          <p:nvPr>
            <p:ph type="body" idx="2"/>
          </p:nvPr>
        </p:nvSpPr>
        <p:spPr>
          <a:xfrm>
            <a:off x="992505" y="2601150"/>
            <a:ext cx="6773546"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a:lvl1pPr>
            <a:lvl2pPr marL="914400" lvl="1" indent="-228600" algn="l">
              <a:spcBef>
                <a:spcPts val="0"/>
              </a:spcBef>
              <a:spcAft>
                <a:spcPts val="0"/>
              </a:spcAft>
              <a:buSzPts val="1400"/>
              <a:buNone/>
              <a:defRPr sz="3200">
                <a:solidFill>
                  <a:schemeClr val="dk1"/>
                </a:solidFill>
                <a:latin typeface="Oswald"/>
                <a:ea typeface="Oswald"/>
                <a:cs typeface="Oswald"/>
                <a:sym typeface="Oswald"/>
              </a:defRPr>
            </a:lvl2pPr>
            <a:lvl3pPr marL="1371600" lvl="2" indent="-228600" algn="l">
              <a:spcBef>
                <a:spcPts val="0"/>
              </a:spcBef>
              <a:spcAft>
                <a:spcPts val="0"/>
              </a:spcAft>
              <a:buSzPts val="1400"/>
              <a:buNone/>
              <a:defRPr sz="3200">
                <a:solidFill>
                  <a:schemeClr val="dk1"/>
                </a:solidFill>
                <a:latin typeface="Oswald"/>
                <a:ea typeface="Oswald"/>
                <a:cs typeface="Oswald"/>
                <a:sym typeface="Oswald"/>
              </a:defRPr>
            </a:lvl3pPr>
            <a:lvl4pPr marL="1828800" lvl="3" indent="-228600" algn="l">
              <a:spcBef>
                <a:spcPts val="0"/>
              </a:spcBef>
              <a:spcAft>
                <a:spcPts val="0"/>
              </a:spcAft>
              <a:buSzPts val="1400"/>
              <a:buNone/>
              <a:defRPr sz="3200">
                <a:solidFill>
                  <a:schemeClr val="dk1"/>
                </a:solidFill>
                <a:latin typeface="Oswald"/>
                <a:ea typeface="Oswald"/>
                <a:cs typeface="Oswald"/>
                <a:sym typeface="Oswald"/>
              </a:defRPr>
            </a:lvl4pPr>
            <a:lvl5pPr marL="2286000" lvl="4" indent="-228600" algn="l">
              <a:spcBef>
                <a:spcPts val="0"/>
              </a:spcBef>
              <a:spcAft>
                <a:spcPts val="0"/>
              </a:spcAft>
              <a:buSzPts val="1400"/>
              <a:buNone/>
              <a:defRPr sz="3200">
                <a:solidFill>
                  <a:schemeClr val="dk1"/>
                </a:solidFill>
                <a:latin typeface="Oswald"/>
                <a:ea typeface="Oswald"/>
                <a:cs typeface="Oswald"/>
                <a:sym typeface="Oswald"/>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grpSp>
        <p:nvGrpSpPr>
          <p:cNvPr id="33" name="Google Shape;33;p24"/>
          <p:cNvGrpSpPr/>
          <p:nvPr/>
        </p:nvGrpSpPr>
        <p:grpSpPr>
          <a:xfrm>
            <a:off x="17133358" y="9187026"/>
            <a:ext cx="2211066" cy="1321398"/>
            <a:chOff x="17133358" y="9187026"/>
            <a:chExt cx="2211066" cy="1321398"/>
          </a:xfrm>
        </p:grpSpPr>
        <p:sp>
          <p:nvSpPr>
            <p:cNvPr id="34" name="Google Shape;34;p24"/>
            <p:cNvSpPr/>
            <p:nvPr/>
          </p:nvSpPr>
          <p:spPr>
            <a:xfrm>
              <a:off x="17247565" y="10010641"/>
              <a:ext cx="920115" cy="490220"/>
            </a:xfrm>
            <a:custGeom>
              <a:avLst/>
              <a:gdLst/>
              <a:ahLst/>
              <a:cxnLst/>
              <a:rect l="l" t="t" r="r" b="b"/>
              <a:pathLst>
                <a:path w="920115" h="490220" extrusionOk="0">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w="920115" h="490220" extrusionOk="0">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533F2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35" name="Google Shape;35;p24"/>
            <p:cNvPicPr preferRelativeResize="0"/>
            <p:nvPr/>
          </p:nvPicPr>
          <p:blipFill rotWithShape="1">
            <a:blip r:embed="rId2">
              <a:alphaModFix/>
            </a:blip>
            <a:srcRect/>
            <a:stretch/>
          </p:blipFill>
          <p:spPr>
            <a:xfrm>
              <a:off x="17133358" y="9187026"/>
              <a:ext cx="2211066" cy="1321398"/>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1631230" y="672678"/>
            <a:ext cx="8030209" cy="98043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250" b="1" i="0" u="none" strike="noStrike" cap="none">
                <a:solidFill>
                  <a:schemeClr val="lt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992505" y="3830357"/>
            <a:ext cx="11023262" cy="569658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3600" b="1" i="0" u="none" strike="noStrike" cap="none">
                <a:solidFill>
                  <a:srgbClr val="523E2D"/>
                </a:solidFill>
                <a:latin typeface="Oswald"/>
                <a:ea typeface="Oswald"/>
                <a:cs typeface="Oswald"/>
                <a:sym typeface="Oswald"/>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97908C"/>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2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97908C"/>
                </a:solidFill>
              </a:defRPr>
            </a:lvl1pPr>
            <a:lvl2pPr lvl="1" indent="0" algn="r">
              <a:spcBef>
                <a:spcPts val="0"/>
              </a:spcBef>
              <a:buNone/>
              <a:defRPr sz="1800">
                <a:solidFill>
                  <a:srgbClr val="97908C"/>
                </a:solidFill>
              </a:defRPr>
            </a:lvl2pPr>
            <a:lvl3pPr lvl="2" indent="0" algn="r">
              <a:spcBef>
                <a:spcPts val="0"/>
              </a:spcBef>
              <a:buNone/>
              <a:defRPr sz="1800">
                <a:solidFill>
                  <a:srgbClr val="97908C"/>
                </a:solidFill>
              </a:defRPr>
            </a:lvl3pPr>
            <a:lvl4pPr lvl="3" indent="0" algn="r">
              <a:spcBef>
                <a:spcPts val="0"/>
              </a:spcBef>
              <a:buNone/>
              <a:defRPr sz="1800">
                <a:solidFill>
                  <a:srgbClr val="97908C"/>
                </a:solidFill>
              </a:defRPr>
            </a:lvl4pPr>
            <a:lvl5pPr lvl="4" indent="0" algn="r">
              <a:spcBef>
                <a:spcPts val="0"/>
              </a:spcBef>
              <a:buNone/>
              <a:defRPr sz="1800">
                <a:solidFill>
                  <a:srgbClr val="97908C"/>
                </a:solidFill>
              </a:defRPr>
            </a:lvl5pPr>
            <a:lvl6pPr lvl="5" indent="0" algn="r">
              <a:spcBef>
                <a:spcPts val="0"/>
              </a:spcBef>
              <a:buNone/>
              <a:defRPr sz="1800">
                <a:solidFill>
                  <a:srgbClr val="97908C"/>
                </a:solidFill>
              </a:defRPr>
            </a:lvl6pPr>
            <a:lvl7pPr lvl="6" indent="0" algn="r">
              <a:spcBef>
                <a:spcPts val="0"/>
              </a:spcBef>
              <a:buNone/>
              <a:defRPr sz="1800">
                <a:solidFill>
                  <a:srgbClr val="97908C"/>
                </a:solidFill>
              </a:defRPr>
            </a:lvl7pPr>
            <a:lvl8pPr lvl="7" indent="0" algn="r">
              <a:spcBef>
                <a:spcPts val="0"/>
              </a:spcBef>
              <a:buNone/>
              <a:defRPr sz="1800">
                <a:solidFill>
                  <a:srgbClr val="97908C"/>
                </a:solidFill>
              </a:defRPr>
            </a:lvl8pPr>
            <a:lvl9pPr lvl="8" indent="0" algn="r">
              <a:spcBef>
                <a:spcPts val="0"/>
              </a:spcBef>
              <a:buNone/>
              <a:defRPr sz="1800">
                <a:solidFill>
                  <a:srgbClr val="97908C"/>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9"/>
        <p:cNvGrpSpPr/>
        <p:nvPr/>
      </p:nvGrpSpPr>
      <p:grpSpPr>
        <a:xfrm>
          <a:off x="0" y="0"/>
          <a:ext cx="0" cy="0"/>
          <a:chOff x="0" y="0"/>
          <a:chExt cx="0" cy="0"/>
        </a:xfrm>
      </p:grpSpPr>
      <p:pic>
        <p:nvPicPr>
          <p:cNvPr id="40" name="Google Shape;40;p1"/>
          <p:cNvPicPr preferRelativeResize="0"/>
          <p:nvPr/>
        </p:nvPicPr>
        <p:blipFill rotWithShape="1">
          <a:blip r:embed="rId3">
            <a:alphaModFix/>
          </a:blip>
          <a:srcRect/>
          <a:stretch/>
        </p:blipFill>
        <p:spPr>
          <a:xfrm>
            <a:off x="0" y="0"/>
            <a:ext cx="20104100" cy="11308556"/>
          </a:xfrm>
          <a:prstGeom prst="rect">
            <a:avLst/>
          </a:prstGeom>
          <a:noFill/>
          <a:ln>
            <a:noFill/>
          </a:ln>
        </p:spPr>
      </p:pic>
      <p:sp>
        <p:nvSpPr>
          <p:cNvPr id="41" name="Google Shape;41;p1"/>
          <p:cNvSpPr/>
          <p:nvPr/>
        </p:nvSpPr>
        <p:spPr>
          <a:xfrm>
            <a:off x="-8123" y="-2402"/>
            <a:ext cx="7592695" cy="2608934"/>
          </a:xfrm>
          <a:custGeom>
            <a:avLst/>
            <a:gdLst/>
            <a:ahLst/>
            <a:cxnLst/>
            <a:rect l="l" t="t" r="r" b="b"/>
            <a:pathLst>
              <a:path w="7592695" h="1716404" extrusionOk="0">
                <a:moveTo>
                  <a:pt x="7457299" y="0"/>
                </a:moveTo>
                <a:lnTo>
                  <a:pt x="0" y="0"/>
                </a:lnTo>
                <a:lnTo>
                  <a:pt x="0" y="1715958"/>
                </a:lnTo>
                <a:lnTo>
                  <a:pt x="7094095" y="1715958"/>
                </a:lnTo>
                <a:lnTo>
                  <a:pt x="7140767" y="1710557"/>
                </a:lnTo>
                <a:lnTo>
                  <a:pt x="7183881" y="1695100"/>
                </a:lnTo>
                <a:lnTo>
                  <a:pt x="7222056" y="1670704"/>
                </a:lnTo>
                <a:lnTo>
                  <a:pt x="7253908" y="1638487"/>
                </a:lnTo>
                <a:lnTo>
                  <a:pt x="7278052" y="1599567"/>
                </a:lnTo>
                <a:lnTo>
                  <a:pt x="7293105" y="1555062"/>
                </a:lnTo>
                <a:lnTo>
                  <a:pt x="7590803" y="165125"/>
                </a:lnTo>
                <a:lnTo>
                  <a:pt x="7592255" y="115319"/>
                </a:lnTo>
                <a:lnTo>
                  <a:pt x="7576708" y="70289"/>
                </a:lnTo>
                <a:lnTo>
                  <a:pt x="7547086" y="33649"/>
                </a:lnTo>
                <a:lnTo>
                  <a:pt x="7506308" y="9014"/>
                </a:lnTo>
                <a:lnTo>
                  <a:pt x="745729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42" name="Google Shape;42;p1"/>
          <p:cNvSpPr txBox="1"/>
          <p:nvPr/>
        </p:nvSpPr>
        <p:spPr>
          <a:xfrm>
            <a:off x="5890725" y="3533775"/>
            <a:ext cx="13150800" cy="3567300"/>
          </a:xfrm>
          <a:prstGeom prst="rect">
            <a:avLst/>
          </a:prstGeom>
          <a:noFill/>
          <a:ln>
            <a:noFill/>
          </a:ln>
        </p:spPr>
        <p:txBody>
          <a:bodyPr spcFirstLastPara="1" wrap="square" lIns="0" tIns="11425" rIns="0" bIns="0" anchor="t" anchorCtr="0">
            <a:spAutoFit/>
          </a:bodyPr>
          <a:lstStyle/>
          <a:p>
            <a:pPr marL="12700" marR="5080" lvl="0" indent="0" algn="r" rtl="0">
              <a:lnSpc>
                <a:spcPct val="100000"/>
              </a:lnSpc>
              <a:spcBef>
                <a:spcPts val="0"/>
              </a:spcBef>
              <a:spcAft>
                <a:spcPts val="0"/>
              </a:spcAft>
              <a:buNone/>
            </a:pPr>
            <a:r>
              <a:rPr lang="en-US" sz="11550" b="1">
                <a:solidFill>
                  <a:schemeClr val="lt1"/>
                </a:solidFill>
                <a:latin typeface="Lora"/>
                <a:ea typeface="Lora"/>
                <a:cs typeface="Lora"/>
                <a:sym typeface="Lora"/>
              </a:rPr>
              <a:t>Wheat Anatomy &amp; Plant Growth</a:t>
            </a:r>
            <a:endParaRPr sz="11550">
              <a:solidFill>
                <a:schemeClr val="lt1"/>
              </a:solidFill>
              <a:latin typeface="Lora"/>
              <a:ea typeface="Lora"/>
              <a:cs typeface="Lora"/>
              <a:sym typeface="Lora"/>
            </a:endParaRPr>
          </a:p>
        </p:txBody>
      </p:sp>
      <p:pic>
        <p:nvPicPr>
          <p:cNvPr id="43" name="Google Shape;43;p1" descr="A logo with text overlay&#10;&#10;AI-generated content may be incorrect."/>
          <p:cNvPicPr preferRelativeResize="0"/>
          <p:nvPr/>
        </p:nvPicPr>
        <p:blipFill rotWithShape="1">
          <a:blip r:embed="rId4">
            <a:alphaModFix/>
          </a:blip>
          <a:srcRect/>
          <a:stretch/>
        </p:blipFill>
        <p:spPr>
          <a:xfrm>
            <a:off x="755650" y="-1355725"/>
            <a:ext cx="5740402" cy="4889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pic>
        <p:nvPicPr>
          <p:cNvPr id="124" name="Google Shape;124;p10"/>
          <p:cNvPicPr preferRelativeResize="0"/>
          <p:nvPr/>
        </p:nvPicPr>
        <p:blipFill rotWithShape="1">
          <a:blip r:embed="rId3">
            <a:alphaModFix/>
          </a:blip>
          <a:srcRect/>
          <a:stretch/>
        </p:blipFill>
        <p:spPr>
          <a:xfrm>
            <a:off x="0" y="0"/>
            <a:ext cx="20104100" cy="11308556"/>
          </a:xfrm>
          <a:prstGeom prst="rect">
            <a:avLst/>
          </a:prstGeom>
          <a:noFill/>
          <a:ln>
            <a:noFill/>
          </a:ln>
        </p:spPr>
      </p:pic>
      <p:sp>
        <p:nvSpPr>
          <p:cNvPr id="125" name="Google Shape;125;p10"/>
          <p:cNvSpPr txBox="1">
            <a:spLocks noGrp="1"/>
          </p:cNvSpPr>
          <p:nvPr>
            <p:ph type="ctrTitle"/>
          </p:nvPr>
        </p:nvSpPr>
        <p:spPr>
          <a:xfrm>
            <a:off x="3015615" y="3292118"/>
            <a:ext cx="14073000" cy="1693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t>The Wheat Kernel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29"/>
        <p:cNvGrpSpPr/>
        <p:nvPr/>
      </p:nvGrpSpPr>
      <p:grpSpPr>
        <a:xfrm>
          <a:off x="0" y="0"/>
          <a:ext cx="0" cy="0"/>
          <a:chOff x="0" y="0"/>
          <a:chExt cx="0" cy="0"/>
        </a:xfrm>
      </p:grpSpPr>
      <p:grpSp>
        <p:nvGrpSpPr>
          <p:cNvPr id="130" name="Google Shape;130;g38a27d99b70_0_17"/>
          <p:cNvGrpSpPr/>
          <p:nvPr/>
        </p:nvGrpSpPr>
        <p:grpSpPr>
          <a:xfrm>
            <a:off x="10466" y="376950"/>
            <a:ext cx="20093859" cy="1716405"/>
            <a:chOff x="10466" y="376950"/>
            <a:chExt cx="20093859" cy="1716405"/>
          </a:xfrm>
        </p:grpSpPr>
        <p:sp>
          <p:nvSpPr>
            <p:cNvPr id="131" name="Google Shape;131;g38a27d99b70_0_17"/>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32" name="Google Shape;132;g38a27d99b70_0_17"/>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33" name="Google Shape;133;g38a27d99b70_0_17"/>
          <p:cNvSpPr txBox="1">
            <a:spLocks noGrp="1"/>
          </p:cNvSpPr>
          <p:nvPr>
            <p:ph type="title"/>
          </p:nvPr>
        </p:nvSpPr>
        <p:spPr>
          <a:xfrm>
            <a:off x="1631224" y="788025"/>
            <a:ext cx="99807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Parts of the Wheat Kernel</a:t>
            </a:r>
            <a:endParaRPr/>
          </a:p>
        </p:txBody>
      </p:sp>
      <p:pic>
        <p:nvPicPr>
          <p:cNvPr id="134" name="Google Shape;134;g38a27d99b70_0_17" title="New Kernel Image.png"/>
          <p:cNvPicPr preferRelativeResize="0"/>
          <p:nvPr/>
        </p:nvPicPr>
        <p:blipFill rotWithShape="1">
          <a:blip r:embed="rId3">
            <a:alphaModFix/>
          </a:blip>
          <a:srcRect b="26911"/>
          <a:stretch/>
        </p:blipFill>
        <p:spPr>
          <a:xfrm>
            <a:off x="5412988" y="2245750"/>
            <a:ext cx="9288813" cy="9063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grpSp>
        <p:nvGrpSpPr>
          <p:cNvPr id="139" name="Google Shape;139;g38a27d99b70_0_25"/>
          <p:cNvGrpSpPr/>
          <p:nvPr/>
        </p:nvGrpSpPr>
        <p:grpSpPr>
          <a:xfrm>
            <a:off x="10466" y="376950"/>
            <a:ext cx="20093859" cy="1716405"/>
            <a:chOff x="10466" y="376950"/>
            <a:chExt cx="20093859" cy="1716405"/>
          </a:xfrm>
        </p:grpSpPr>
        <p:sp>
          <p:nvSpPr>
            <p:cNvPr id="140" name="Google Shape;140;g38a27d99b70_0_25"/>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41" name="Google Shape;141;g38a27d99b70_0_25"/>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42" name="Google Shape;142;g38a27d99b70_0_25"/>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Parts of Wheat Kernel Vocabulary</a:t>
            </a:r>
            <a:endParaRPr/>
          </a:p>
        </p:txBody>
      </p:sp>
      <p:sp>
        <p:nvSpPr>
          <p:cNvPr id="143" name="Google Shape;143;g38a27d99b70_0_25"/>
          <p:cNvSpPr txBox="1">
            <a:spLocks noGrp="1"/>
          </p:cNvSpPr>
          <p:nvPr>
            <p:ph type="body" idx="2"/>
          </p:nvPr>
        </p:nvSpPr>
        <p:spPr>
          <a:xfrm>
            <a:off x="1631225" y="2573150"/>
            <a:ext cx="10560900" cy="8311800"/>
          </a:xfrm>
          <a:prstGeom prst="rect">
            <a:avLst/>
          </a:prstGeom>
          <a:noFill/>
          <a:ln>
            <a:noFill/>
          </a:ln>
        </p:spPr>
        <p:txBody>
          <a:bodyPr spcFirstLastPara="1" wrap="square" lIns="0" tIns="0" rIns="0" bIns="0" anchor="t" anchorCtr="0">
            <a:spAutoFit/>
          </a:bodyPr>
          <a:lstStyle/>
          <a:p>
            <a:pPr marL="457200" lvl="0" indent="-317500" algn="l" rtl="0">
              <a:spcBef>
                <a:spcPts val="0"/>
              </a:spcBef>
              <a:spcAft>
                <a:spcPts val="0"/>
              </a:spcAft>
              <a:buSzPts val="1400"/>
              <a:buFont typeface="Oswald"/>
              <a:buChar char="●"/>
            </a:pPr>
            <a:r>
              <a:rPr lang="en-US" b="1">
                <a:latin typeface="Oswald"/>
                <a:ea typeface="Oswald"/>
                <a:cs typeface="Oswald"/>
                <a:sym typeface="Oswald"/>
              </a:rPr>
              <a:t>Bran: </a:t>
            </a:r>
            <a:r>
              <a:rPr lang="en-US">
                <a:latin typeface="Oswald"/>
                <a:ea typeface="Oswald"/>
                <a:cs typeface="Oswald"/>
                <a:sym typeface="Oswald"/>
              </a:rPr>
              <a:t>The outermost protective layer of the wheat kernel is rich in fiber and nutrients and makes up approx. 14.5% of the kernel weight. It is separated during milling to produce refined flour. The bran layers are included in whole wheat flour and can also be sold separately.</a:t>
            </a:r>
            <a:endParaRPr>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b="1">
                <a:latin typeface="Oswald"/>
                <a:ea typeface="Oswald"/>
                <a:cs typeface="Oswald"/>
                <a:sym typeface="Oswald"/>
              </a:rPr>
              <a:t>Endosperm: </a:t>
            </a:r>
            <a:r>
              <a:rPr lang="en-US">
                <a:latin typeface="Oswald"/>
                <a:ea typeface="Oswald"/>
                <a:cs typeface="Oswald"/>
                <a:sym typeface="Oswald"/>
              </a:rPr>
              <a:t>The starchy middle layer of the wheat kernel makes up approx. 83% of the weight. It is ground into flour and contains carbohydrates, protein and vitamins. White flour is composed of the endosperm. </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b="1">
                <a:latin typeface="Oswald"/>
                <a:ea typeface="Oswald"/>
                <a:cs typeface="Oswald"/>
                <a:sym typeface="Oswald"/>
              </a:rPr>
              <a:t>Germ:</a:t>
            </a:r>
            <a:r>
              <a:rPr lang="en-US">
                <a:latin typeface="Oswald"/>
                <a:ea typeface="Oswald"/>
                <a:cs typeface="Oswald"/>
                <a:sym typeface="Oswald"/>
              </a:rPr>
              <a:t> The nutrient-dense embryo of the wheat plant makes up approx. 2.2% of the kernel weight. While it is important for plant growth, it is not included in enriched flour because it can limit shelf life due to high fat content.</a:t>
            </a:r>
            <a:endParaRPr/>
          </a:p>
        </p:txBody>
      </p:sp>
      <p:pic>
        <p:nvPicPr>
          <p:cNvPr id="144" name="Google Shape;144;g38a27d99b70_0_25" title="New Kernel Image.png"/>
          <p:cNvPicPr preferRelativeResize="0"/>
          <p:nvPr/>
        </p:nvPicPr>
        <p:blipFill rotWithShape="1">
          <a:blip r:embed="rId3">
            <a:alphaModFix/>
          </a:blip>
          <a:srcRect b="26911"/>
          <a:stretch/>
        </p:blipFill>
        <p:spPr>
          <a:xfrm>
            <a:off x="12656800" y="2768750"/>
            <a:ext cx="7021725" cy="685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grpSp>
        <p:nvGrpSpPr>
          <p:cNvPr id="149" name="Google Shape;149;g38db7b4c136_0_35"/>
          <p:cNvGrpSpPr/>
          <p:nvPr/>
        </p:nvGrpSpPr>
        <p:grpSpPr>
          <a:xfrm>
            <a:off x="10466" y="376950"/>
            <a:ext cx="20093859" cy="1716405"/>
            <a:chOff x="10466" y="376950"/>
            <a:chExt cx="20093859" cy="1716405"/>
          </a:xfrm>
        </p:grpSpPr>
        <p:sp>
          <p:nvSpPr>
            <p:cNvPr id="150" name="Google Shape;150;g38db7b4c136_0_35"/>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51" name="Google Shape;151;g38db7b4c136_0_35"/>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52" name="Google Shape;152;g38db7b4c136_0_35"/>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Protecting the Wheat Kernel</a:t>
            </a:r>
            <a:endParaRPr/>
          </a:p>
        </p:txBody>
      </p:sp>
      <p:sp>
        <p:nvSpPr>
          <p:cNvPr id="153" name="Google Shape;153;g38db7b4c136_0_35"/>
          <p:cNvSpPr txBox="1">
            <a:spLocks noGrp="1"/>
          </p:cNvSpPr>
          <p:nvPr>
            <p:ph type="body" idx="2"/>
          </p:nvPr>
        </p:nvSpPr>
        <p:spPr>
          <a:xfrm>
            <a:off x="1631225" y="2573150"/>
            <a:ext cx="10301700" cy="60954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a:latin typeface="Oswald"/>
                <a:ea typeface="Oswald"/>
                <a:cs typeface="Oswald"/>
                <a:sym typeface="Oswald"/>
              </a:rPr>
              <a:t>The kernel is not exposed prior to harvest. </a:t>
            </a:r>
            <a:br>
              <a:rPr lang="en-US">
                <a:latin typeface="Oswald"/>
                <a:ea typeface="Oswald"/>
                <a:cs typeface="Oswald"/>
                <a:sym typeface="Oswald"/>
              </a:rPr>
            </a:br>
            <a:r>
              <a:rPr lang="en-US">
                <a:latin typeface="Oswald"/>
                <a:ea typeface="Oswald"/>
                <a:cs typeface="Oswald"/>
                <a:sym typeface="Oswald"/>
              </a:rPr>
              <a:t> </a:t>
            </a: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The kernel is encased in the glume, which covers the kernel to protect it from the elements and keeps it attached to the head until harvest. </a:t>
            </a:r>
            <a:endParaRPr>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During harvest, the threshing process separates the glumes from the kernels. </a:t>
            </a:r>
            <a:endParaRPr>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The glume is not present in any type of flour, including whole wheat flour. </a:t>
            </a:r>
            <a:endParaRPr/>
          </a:p>
        </p:txBody>
      </p:sp>
      <p:pic>
        <p:nvPicPr>
          <p:cNvPr id="154" name="Google Shape;154;g38db7b4c136_0_35"/>
          <p:cNvPicPr preferRelativeResize="0"/>
          <p:nvPr/>
        </p:nvPicPr>
        <p:blipFill rotWithShape="1">
          <a:blip r:embed="rId3">
            <a:alphaModFix/>
          </a:blip>
          <a:srcRect/>
          <a:stretch/>
        </p:blipFill>
        <p:spPr>
          <a:xfrm>
            <a:off x="10472295" y="1989461"/>
            <a:ext cx="8598050" cy="93190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58"/>
        <p:cNvGrpSpPr/>
        <p:nvPr/>
      </p:nvGrpSpPr>
      <p:grpSpPr>
        <a:xfrm>
          <a:off x="0" y="0"/>
          <a:ext cx="0" cy="0"/>
          <a:chOff x="0" y="0"/>
          <a:chExt cx="0" cy="0"/>
        </a:xfrm>
      </p:grpSpPr>
      <p:pic>
        <p:nvPicPr>
          <p:cNvPr id="159" name="Google Shape;159;p11"/>
          <p:cNvPicPr preferRelativeResize="0"/>
          <p:nvPr/>
        </p:nvPicPr>
        <p:blipFill rotWithShape="1">
          <a:blip r:embed="rId3">
            <a:alphaModFix/>
          </a:blip>
          <a:srcRect/>
          <a:stretch/>
        </p:blipFill>
        <p:spPr>
          <a:xfrm>
            <a:off x="0" y="0"/>
            <a:ext cx="20104100" cy="11308556"/>
          </a:xfrm>
          <a:prstGeom prst="rect">
            <a:avLst/>
          </a:prstGeom>
          <a:noFill/>
          <a:ln>
            <a:noFill/>
          </a:ln>
        </p:spPr>
      </p:pic>
      <p:sp>
        <p:nvSpPr>
          <p:cNvPr id="160" name="Google Shape;160;p11"/>
          <p:cNvSpPr txBox="1">
            <a:spLocks noGrp="1"/>
          </p:cNvSpPr>
          <p:nvPr>
            <p:ph type="ctrTitle"/>
          </p:nvPr>
        </p:nvSpPr>
        <p:spPr>
          <a:xfrm>
            <a:off x="3015615" y="3292118"/>
            <a:ext cx="14073000" cy="1693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t>Stages of Growth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grpSp>
        <p:nvGrpSpPr>
          <p:cNvPr id="165" name="Google Shape;165;g38a27d99b70_0_89"/>
          <p:cNvGrpSpPr/>
          <p:nvPr/>
        </p:nvGrpSpPr>
        <p:grpSpPr>
          <a:xfrm>
            <a:off x="10466" y="376950"/>
            <a:ext cx="20093859" cy="1716405"/>
            <a:chOff x="10466" y="376950"/>
            <a:chExt cx="20093859" cy="1716405"/>
          </a:xfrm>
        </p:grpSpPr>
        <p:sp>
          <p:nvSpPr>
            <p:cNvPr id="166" name="Google Shape;166;g38a27d99b70_0_89"/>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67" name="Google Shape;167;g38a27d99b70_0_89"/>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68" name="Google Shape;168;g38a27d99b70_0_89"/>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Timeline for Winter Wheat</a:t>
            </a:r>
            <a:endParaRPr/>
          </a:p>
        </p:txBody>
      </p:sp>
      <p:sp>
        <p:nvSpPr>
          <p:cNvPr id="169" name="Google Shape;169;g38a27d99b70_0_89"/>
          <p:cNvSpPr txBox="1">
            <a:spLocks noGrp="1"/>
          </p:cNvSpPr>
          <p:nvPr>
            <p:ph type="body" idx="2"/>
          </p:nvPr>
        </p:nvSpPr>
        <p:spPr>
          <a:xfrm>
            <a:off x="1631225" y="2573150"/>
            <a:ext cx="11199600" cy="67110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a:latin typeface="Oswald"/>
                <a:ea typeface="Oswald"/>
                <a:cs typeface="Oswald"/>
                <a:sym typeface="Oswald"/>
              </a:rPr>
              <a:t>Planting (September - December)</a:t>
            </a:r>
            <a:endParaRPr>
              <a:latin typeface="Oswald"/>
              <a:ea typeface="Oswald"/>
              <a:cs typeface="Oswald"/>
              <a:sym typeface="Oswald"/>
            </a:endParaRPr>
          </a:p>
          <a:p>
            <a:pPr marL="914400" lvl="2" indent="0" algn="l" rtl="0">
              <a:spcBef>
                <a:spcPts val="0"/>
              </a:spcBef>
              <a:spcAft>
                <a:spcPts val="0"/>
              </a:spcAft>
              <a:buSzPts val="1000"/>
              <a:buFont typeface="Oswald"/>
              <a:buNone/>
            </a:pPr>
            <a:r>
              <a:rPr lang="en-US">
                <a:solidFill>
                  <a:srgbClr val="523E2D"/>
                </a:solidFill>
              </a:rPr>
              <a:t>- Farmers plant winter wheat in late fall and try to plant as close to rainfall as possible to give the seed moisture to kickstart growth. </a:t>
            </a:r>
            <a:endParaRPr>
              <a:solidFill>
                <a:srgbClr val="523E2D"/>
              </a:solidFill>
            </a:endParaRPr>
          </a:p>
          <a:p>
            <a:pPr marL="914400" lvl="2" indent="0" algn="l" rtl="0">
              <a:spcBef>
                <a:spcPts val="0"/>
              </a:spcBef>
              <a:spcAft>
                <a:spcPts val="0"/>
              </a:spcAft>
              <a:buClr>
                <a:srgbClr val="523E2D"/>
              </a:buClr>
              <a:buSzPts val="3200"/>
              <a:buNone/>
            </a:pPr>
            <a:r>
              <a:rPr lang="en-US">
                <a:solidFill>
                  <a:srgbClr val="523E2D"/>
                </a:solidFill>
              </a:rPr>
              <a:t>- Farmers who use wheat to graze cattle will plant early in the fall.</a:t>
            </a:r>
            <a:endParaRPr>
              <a:solidFill>
                <a:srgbClr val="523E2D"/>
              </a:solidFill>
            </a:endParaRPr>
          </a:p>
          <a:p>
            <a:pPr marL="457200" lvl="1" indent="0" algn="l" rtl="0">
              <a:spcBef>
                <a:spcPts val="0"/>
              </a:spcBef>
              <a:spcAft>
                <a:spcPts val="0"/>
              </a:spcAft>
              <a:buClr>
                <a:srgbClr val="523E2D"/>
              </a:buClr>
              <a:buSzPts val="3600"/>
              <a:buNone/>
            </a:pPr>
            <a:endParaRPr sz="3600">
              <a:solidFill>
                <a:srgbClr val="523E2D"/>
              </a:solidFill>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Germination &amp; Emergence</a:t>
            </a:r>
            <a:endParaRPr>
              <a:latin typeface="Oswald"/>
              <a:ea typeface="Oswald"/>
              <a:cs typeface="Oswald"/>
              <a:sym typeface="Oswald"/>
            </a:endParaRPr>
          </a:p>
          <a:p>
            <a:pPr marL="914400" lvl="0" indent="0" algn="l" rtl="0">
              <a:spcBef>
                <a:spcPts val="0"/>
              </a:spcBef>
              <a:spcAft>
                <a:spcPts val="0"/>
              </a:spcAft>
              <a:buNone/>
            </a:pPr>
            <a:r>
              <a:rPr lang="en-US" sz="3200">
                <a:latin typeface="Oswald"/>
                <a:ea typeface="Oswald"/>
                <a:cs typeface="Oswald"/>
                <a:sym typeface="Oswald"/>
              </a:rPr>
              <a:t>- The wheat seed will germinate as soil temperature decrease and emerge from the soil roughly two weeks after planting. </a:t>
            </a:r>
            <a:endParaRPr sz="3200">
              <a:latin typeface="Oswald"/>
              <a:ea typeface="Oswald"/>
              <a:cs typeface="Oswald"/>
              <a:sym typeface="Oswald"/>
            </a:endParaRPr>
          </a:p>
          <a:p>
            <a:pPr marL="914400" lvl="0" indent="0" algn="l" rtl="0">
              <a:spcBef>
                <a:spcPts val="0"/>
              </a:spcBef>
              <a:spcAft>
                <a:spcPts val="0"/>
              </a:spcAft>
              <a:buNone/>
            </a:pP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Tillering</a:t>
            </a:r>
            <a:endParaRPr>
              <a:latin typeface="Oswald"/>
              <a:ea typeface="Oswald"/>
              <a:cs typeface="Oswald"/>
              <a:sym typeface="Oswald"/>
            </a:endParaRPr>
          </a:p>
          <a:p>
            <a:pPr marL="914400" lvl="0" indent="0" algn="l" rtl="0">
              <a:spcBef>
                <a:spcPts val="0"/>
              </a:spcBef>
              <a:spcAft>
                <a:spcPts val="0"/>
              </a:spcAft>
              <a:buNone/>
            </a:pPr>
            <a:r>
              <a:rPr lang="en-US" sz="3200">
                <a:latin typeface="Oswald"/>
                <a:ea typeface="Oswald"/>
                <a:cs typeface="Oswald"/>
                <a:sym typeface="Oswald"/>
              </a:rPr>
              <a:t>- The wheat plant develops tillers, which are additional stems that grow from the main stem of the wheat plant. Tillers are essential for yield and helps the crop survive dormancy during the winter.</a:t>
            </a:r>
            <a:endParaRPr/>
          </a:p>
        </p:txBody>
      </p:sp>
      <p:pic>
        <p:nvPicPr>
          <p:cNvPr id="170" name="Google Shape;170;g38a27d99b70_0_89" title="DSC_0016.JPG"/>
          <p:cNvPicPr preferRelativeResize="0"/>
          <p:nvPr/>
        </p:nvPicPr>
        <p:blipFill rotWithShape="1">
          <a:blip r:embed="rId3">
            <a:alphaModFix/>
          </a:blip>
          <a:srcRect t="10190" b="9950"/>
          <a:stretch/>
        </p:blipFill>
        <p:spPr>
          <a:xfrm>
            <a:off x="13608350" y="2573150"/>
            <a:ext cx="5939350" cy="7116524"/>
          </a:xfrm>
          <a:prstGeom prst="rect">
            <a:avLst/>
          </a:prstGeom>
          <a:noFill/>
          <a:ln>
            <a:noFill/>
          </a:ln>
        </p:spPr>
      </p:pic>
      <p:sp>
        <p:nvSpPr>
          <p:cNvPr id="171" name="Google Shape;171;g38a27d99b70_0_89"/>
          <p:cNvSpPr txBox="1">
            <a:spLocks noGrp="1"/>
          </p:cNvSpPr>
          <p:nvPr>
            <p:ph type="body" idx="2"/>
          </p:nvPr>
        </p:nvSpPr>
        <p:spPr>
          <a:xfrm>
            <a:off x="13608350" y="9902675"/>
            <a:ext cx="5939400" cy="4617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3000">
                <a:latin typeface="Oswald"/>
                <a:ea typeface="Oswald"/>
                <a:cs typeface="Oswald"/>
                <a:sym typeface="Oswald"/>
              </a:rPr>
              <a:t>Wheat in tillering stage.</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grpSp>
        <p:nvGrpSpPr>
          <p:cNvPr id="176" name="Google Shape;176;g38a27d99b70_0_97"/>
          <p:cNvGrpSpPr/>
          <p:nvPr/>
        </p:nvGrpSpPr>
        <p:grpSpPr>
          <a:xfrm>
            <a:off x="10466" y="376950"/>
            <a:ext cx="20093859" cy="1716405"/>
            <a:chOff x="10466" y="376950"/>
            <a:chExt cx="20093859" cy="1716405"/>
          </a:xfrm>
        </p:grpSpPr>
        <p:sp>
          <p:nvSpPr>
            <p:cNvPr id="177" name="Google Shape;177;g38a27d99b70_0_97"/>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78" name="Google Shape;178;g38a27d99b70_0_97"/>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79" name="Google Shape;179;g38a27d99b70_0_97"/>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Timeline for Winter Wheat</a:t>
            </a:r>
            <a:endParaRPr/>
          </a:p>
        </p:txBody>
      </p:sp>
      <p:sp>
        <p:nvSpPr>
          <p:cNvPr id="180" name="Google Shape;180;g38a27d99b70_0_97"/>
          <p:cNvSpPr txBox="1">
            <a:spLocks noGrp="1"/>
          </p:cNvSpPr>
          <p:nvPr>
            <p:ph type="body" idx="2"/>
          </p:nvPr>
        </p:nvSpPr>
        <p:spPr>
          <a:xfrm>
            <a:off x="1631225" y="2573150"/>
            <a:ext cx="12320100" cy="78192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a:latin typeface="Oswald"/>
                <a:ea typeface="Oswald"/>
                <a:cs typeface="Oswald"/>
                <a:sym typeface="Oswald"/>
              </a:rPr>
              <a:t>Dormancy </a:t>
            </a:r>
            <a:endParaRPr>
              <a:latin typeface="Oswald"/>
              <a:ea typeface="Oswald"/>
              <a:cs typeface="Oswald"/>
              <a:sym typeface="Oswald"/>
            </a:endParaRPr>
          </a:p>
          <a:p>
            <a:pPr marL="914400" lvl="2" indent="0" algn="l" rtl="0">
              <a:spcBef>
                <a:spcPts val="0"/>
              </a:spcBef>
              <a:spcAft>
                <a:spcPts val="0"/>
              </a:spcAft>
              <a:buSzPts val="1000"/>
              <a:buFont typeface="Oswald"/>
              <a:buNone/>
            </a:pPr>
            <a:r>
              <a:rPr lang="en-US">
                <a:solidFill>
                  <a:srgbClr val="523E2D"/>
                </a:solidFill>
              </a:rPr>
              <a:t>- As temperatures drop</a:t>
            </a:r>
            <a:r>
              <a:rPr lang="en-US"/>
              <a:t> (around 32</a:t>
            </a:r>
            <a:r>
              <a:rPr lang="en-US">
                <a:latin typeface="Arial"/>
                <a:ea typeface="Arial"/>
                <a:cs typeface="Arial"/>
                <a:sym typeface="Arial"/>
              </a:rPr>
              <a:t>°</a:t>
            </a:r>
            <a:r>
              <a:rPr lang="en-US"/>
              <a:t>F),</a:t>
            </a:r>
            <a:r>
              <a:rPr lang="en-US">
                <a:solidFill>
                  <a:srgbClr val="523E2D"/>
                </a:solidFill>
              </a:rPr>
              <a:t> the wheat plant goes dormant and growth stops above ground while the roots continue to develop underneath the soil. </a:t>
            </a:r>
            <a:endParaRPr>
              <a:solidFill>
                <a:srgbClr val="523E2D"/>
              </a:solidFill>
            </a:endParaRPr>
          </a:p>
          <a:p>
            <a:pPr marL="457200" lvl="1" indent="0" algn="l" rtl="0">
              <a:spcBef>
                <a:spcPts val="0"/>
              </a:spcBef>
              <a:spcAft>
                <a:spcPts val="0"/>
              </a:spcAft>
              <a:buClr>
                <a:srgbClr val="523E2D"/>
              </a:buClr>
              <a:buSzPts val="3600"/>
              <a:buNone/>
            </a:pPr>
            <a:endParaRPr sz="3600">
              <a:solidFill>
                <a:srgbClr val="523E2D"/>
              </a:solidFill>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Regrowth </a:t>
            </a:r>
            <a:endParaRPr>
              <a:latin typeface="Oswald"/>
              <a:ea typeface="Oswald"/>
              <a:cs typeface="Oswald"/>
              <a:sym typeface="Oswald"/>
            </a:endParaRPr>
          </a:p>
          <a:p>
            <a:pPr marL="914400" lvl="0" indent="0" algn="l" rtl="0">
              <a:spcBef>
                <a:spcPts val="0"/>
              </a:spcBef>
              <a:spcAft>
                <a:spcPts val="0"/>
              </a:spcAft>
              <a:buNone/>
            </a:pPr>
            <a:r>
              <a:rPr lang="en-US" sz="3200">
                <a:latin typeface="Oswald"/>
                <a:ea typeface="Oswald"/>
                <a:cs typeface="Oswald"/>
                <a:sym typeface="Oswald"/>
              </a:rPr>
              <a:t>- When temperatures rise, active growth resumes. Tillering will start again, the stem will elongate and leaves will expand. </a:t>
            </a:r>
            <a:endParaRPr sz="3200">
              <a:latin typeface="Oswald"/>
              <a:ea typeface="Oswald"/>
              <a:cs typeface="Oswald"/>
              <a:sym typeface="Oswald"/>
            </a:endParaRPr>
          </a:p>
          <a:p>
            <a:pPr marL="914400" lvl="0" indent="0" algn="l" rtl="0">
              <a:spcBef>
                <a:spcPts val="0"/>
              </a:spcBef>
              <a:spcAft>
                <a:spcPts val="0"/>
              </a:spcAft>
              <a:buNone/>
            </a:pP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Reproductive Stages</a:t>
            </a:r>
            <a:endParaRPr>
              <a:latin typeface="Oswald"/>
              <a:ea typeface="Oswald"/>
              <a:cs typeface="Oswald"/>
              <a:sym typeface="Oswald"/>
            </a:endParaRPr>
          </a:p>
          <a:p>
            <a:pPr marL="914400" lvl="0" indent="0" algn="l" rtl="0">
              <a:spcBef>
                <a:spcPts val="0"/>
              </a:spcBef>
              <a:spcAft>
                <a:spcPts val="0"/>
              </a:spcAft>
              <a:buNone/>
            </a:pPr>
            <a:r>
              <a:rPr lang="en-US" sz="3200">
                <a:latin typeface="Oswald"/>
                <a:ea typeface="Oswald"/>
                <a:cs typeface="Oswald"/>
                <a:sym typeface="Oswald"/>
              </a:rPr>
              <a:t>- </a:t>
            </a:r>
            <a:r>
              <a:rPr lang="en-US" sz="3200">
                <a:solidFill>
                  <a:srgbClr val="523E2D"/>
                </a:solidFill>
                <a:latin typeface="Oswald"/>
                <a:ea typeface="Oswald"/>
                <a:cs typeface="Oswald"/>
                <a:sym typeface="Oswald"/>
              </a:rPr>
              <a:t>The wheat plant will head out, flower and the </a:t>
            </a:r>
            <a:r>
              <a:rPr lang="en-US" sz="3200">
                <a:solidFill>
                  <a:schemeClr val="dk1"/>
                </a:solidFill>
                <a:latin typeface="Oswald"/>
                <a:ea typeface="Oswald"/>
                <a:cs typeface="Oswald"/>
                <a:sym typeface="Oswald"/>
              </a:rPr>
              <a:t>kernels (the grain) will begin to fill and then harden. </a:t>
            </a:r>
            <a:endParaRPr sz="3200">
              <a:solidFill>
                <a:schemeClr val="dk1"/>
              </a:solidFill>
              <a:latin typeface="Oswald"/>
              <a:ea typeface="Oswald"/>
              <a:cs typeface="Oswald"/>
              <a:sym typeface="Oswald"/>
            </a:endParaRPr>
          </a:p>
          <a:p>
            <a:pPr marL="914400" lvl="0" indent="0" algn="l" rtl="0">
              <a:spcBef>
                <a:spcPts val="0"/>
              </a:spcBef>
              <a:spcAft>
                <a:spcPts val="0"/>
              </a:spcAft>
              <a:buNone/>
            </a:pP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Maturation &amp; Harvest (April - June)</a:t>
            </a:r>
            <a:endParaRPr>
              <a:latin typeface="Oswald"/>
              <a:ea typeface="Oswald"/>
              <a:cs typeface="Oswald"/>
              <a:sym typeface="Oswald"/>
            </a:endParaRPr>
          </a:p>
          <a:p>
            <a:pPr marL="914400" lvl="0" indent="0" algn="l" rtl="0">
              <a:spcBef>
                <a:spcPts val="0"/>
              </a:spcBef>
              <a:spcAft>
                <a:spcPts val="0"/>
              </a:spcAft>
              <a:buNone/>
            </a:pPr>
            <a:r>
              <a:rPr lang="en-US" sz="3200">
                <a:latin typeface="Oswald"/>
                <a:ea typeface="Oswald"/>
                <a:cs typeface="Oswald"/>
                <a:sym typeface="Oswald"/>
              </a:rPr>
              <a:t>- Kernels mature and then will dry out ahead of harvest.</a:t>
            </a:r>
            <a:endParaRPr/>
          </a:p>
        </p:txBody>
      </p:sp>
      <p:pic>
        <p:nvPicPr>
          <p:cNvPr id="181" name="Google Shape;181;g38a27d99b70_0_97" title="ACD68F3A-8049-4F19-B965-EE17C283110E_1_105_c.jpeg"/>
          <p:cNvPicPr preferRelativeResize="0"/>
          <p:nvPr/>
        </p:nvPicPr>
        <p:blipFill rotWithShape="1">
          <a:blip r:embed="rId3">
            <a:alphaModFix/>
          </a:blip>
          <a:srcRect b="14814"/>
          <a:stretch/>
        </p:blipFill>
        <p:spPr>
          <a:xfrm>
            <a:off x="14075300" y="2573151"/>
            <a:ext cx="5847974" cy="7472326"/>
          </a:xfrm>
          <a:prstGeom prst="rect">
            <a:avLst/>
          </a:prstGeom>
          <a:noFill/>
          <a:ln>
            <a:noFill/>
          </a:ln>
        </p:spPr>
      </p:pic>
      <p:sp>
        <p:nvSpPr>
          <p:cNvPr id="182" name="Google Shape;182;g38a27d99b70_0_97"/>
          <p:cNvSpPr txBox="1">
            <a:spLocks noGrp="1"/>
          </p:cNvSpPr>
          <p:nvPr>
            <p:ph type="body" idx="2"/>
          </p:nvPr>
        </p:nvSpPr>
        <p:spPr>
          <a:xfrm>
            <a:off x="14075300" y="10230075"/>
            <a:ext cx="5847900" cy="4617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3000">
                <a:latin typeface="Oswald"/>
                <a:ea typeface="Oswald"/>
                <a:cs typeface="Oswald"/>
                <a:sym typeface="Oswald"/>
              </a:rPr>
              <a:t>Wheat drying out ahead of harvest.</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86"/>
        <p:cNvGrpSpPr/>
        <p:nvPr/>
      </p:nvGrpSpPr>
      <p:grpSpPr>
        <a:xfrm>
          <a:off x="0" y="0"/>
          <a:ext cx="0" cy="0"/>
          <a:chOff x="0" y="0"/>
          <a:chExt cx="0" cy="0"/>
        </a:xfrm>
      </p:grpSpPr>
      <p:grpSp>
        <p:nvGrpSpPr>
          <p:cNvPr id="187" name="Google Shape;187;g38a27d99b70_0_39"/>
          <p:cNvGrpSpPr/>
          <p:nvPr/>
        </p:nvGrpSpPr>
        <p:grpSpPr>
          <a:xfrm>
            <a:off x="10466" y="376950"/>
            <a:ext cx="20093859" cy="1716405"/>
            <a:chOff x="10466" y="376950"/>
            <a:chExt cx="20093859" cy="1716405"/>
          </a:xfrm>
        </p:grpSpPr>
        <p:sp>
          <p:nvSpPr>
            <p:cNvPr id="188" name="Google Shape;188;g38a27d99b70_0_39"/>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89" name="Google Shape;189;g38a27d99b70_0_39"/>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90" name="Google Shape;190;g38a27d99b70_0_39"/>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Measuring Wheat Growth</a:t>
            </a:r>
            <a:endParaRPr/>
          </a:p>
        </p:txBody>
      </p:sp>
      <p:sp>
        <p:nvSpPr>
          <p:cNvPr id="191" name="Google Shape;191;g38a27d99b70_0_39"/>
          <p:cNvSpPr txBox="1">
            <a:spLocks noGrp="1"/>
          </p:cNvSpPr>
          <p:nvPr>
            <p:ph type="body" idx="2"/>
          </p:nvPr>
        </p:nvSpPr>
        <p:spPr>
          <a:xfrm>
            <a:off x="1631225" y="2573150"/>
            <a:ext cx="17136600" cy="68958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a:latin typeface="Oswald"/>
                <a:ea typeface="Oswald"/>
                <a:cs typeface="Oswald"/>
                <a:sym typeface="Oswald"/>
              </a:rPr>
              <a:t>There are several scales used to measure the growth of wheat, but one of the most common in the U.S. is the Feekes scale. </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The Feekes scale has 11 stages that describe the plant’s development from emergence to maturity. The main stages are: </a:t>
            </a:r>
            <a:endParaRPr>
              <a:latin typeface="Oswald"/>
              <a:ea typeface="Oswald"/>
              <a:cs typeface="Oswald"/>
              <a:sym typeface="Oswald"/>
            </a:endParaRPr>
          </a:p>
          <a:p>
            <a:pPr marL="914400" lvl="0" indent="0" algn="l" rtl="0">
              <a:spcBef>
                <a:spcPts val="0"/>
              </a:spcBef>
              <a:spcAft>
                <a:spcPts val="0"/>
              </a:spcAft>
              <a:buNone/>
            </a:pPr>
            <a:r>
              <a:rPr lang="en-US" sz="3200">
                <a:latin typeface="Oswald"/>
                <a:ea typeface="Oswald"/>
                <a:cs typeface="Oswald"/>
                <a:sym typeface="Oswald"/>
              </a:rPr>
              <a:t>- Tillering &amp; Leaf Development</a:t>
            </a:r>
            <a:endParaRPr sz="3200">
              <a:latin typeface="Oswald"/>
              <a:ea typeface="Oswald"/>
              <a:cs typeface="Oswald"/>
              <a:sym typeface="Oswald"/>
            </a:endParaRPr>
          </a:p>
          <a:p>
            <a:pPr marL="914400" lvl="0" indent="0" algn="l" rtl="0">
              <a:spcBef>
                <a:spcPts val="0"/>
              </a:spcBef>
              <a:spcAft>
                <a:spcPts val="0"/>
              </a:spcAft>
              <a:buNone/>
            </a:pPr>
            <a:r>
              <a:rPr lang="en-US" sz="3200">
                <a:latin typeface="Oswald"/>
                <a:ea typeface="Oswald"/>
                <a:cs typeface="Oswald"/>
                <a:sym typeface="Oswald"/>
              </a:rPr>
              <a:t>- Stem Elongation</a:t>
            </a:r>
            <a:endParaRPr sz="3200">
              <a:latin typeface="Oswald"/>
              <a:ea typeface="Oswald"/>
              <a:cs typeface="Oswald"/>
              <a:sym typeface="Oswald"/>
            </a:endParaRPr>
          </a:p>
          <a:p>
            <a:pPr marL="914400" lvl="0" indent="0" algn="l" rtl="0">
              <a:spcBef>
                <a:spcPts val="0"/>
              </a:spcBef>
              <a:spcAft>
                <a:spcPts val="0"/>
              </a:spcAft>
              <a:buNone/>
            </a:pPr>
            <a:r>
              <a:rPr lang="en-US" sz="3200">
                <a:latin typeface="Oswald"/>
                <a:ea typeface="Oswald"/>
                <a:cs typeface="Oswald"/>
                <a:sym typeface="Oswald"/>
              </a:rPr>
              <a:t>- Heading &amp; Flowering</a:t>
            </a:r>
            <a:br>
              <a:rPr lang="en-US" sz="3200">
                <a:latin typeface="Oswald"/>
                <a:ea typeface="Oswald"/>
                <a:cs typeface="Oswald"/>
                <a:sym typeface="Oswald"/>
              </a:rPr>
            </a:br>
            <a:r>
              <a:rPr lang="en-US" sz="3200">
                <a:latin typeface="Oswald"/>
                <a:ea typeface="Oswald"/>
                <a:cs typeface="Oswald"/>
                <a:sym typeface="Oswald"/>
              </a:rPr>
              <a:t>- Grain Filling</a:t>
            </a:r>
            <a:endParaRPr sz="3200">
              <a:latin typeface="Oswald"/>
              <a:ea typeface="Oswald"/>
              <a:cs typeface="Oswald"/>
              <a:sym typeface="Oswald"/>
            </a:endParaRPr>
          </a:p>
          <a:p>
            <a:pPr marL="914400" lvl="0" indent="0" algn="l" rtl="0">
              <a:spcBef>
                <a:spcPts val="0"/>
              </a:spcBef>
              <a:spcAft>
                <a:spcPts val="0"/>
              </a:spcAft>
              <a:buNone/>
            </a:pPr>
            <a:r>
              <a:rPr lang="en-US" sz="3200">
                <a:latin typeface="Oswald"/>
                <a:ea typeface="Oswald"/>
                <a:cs typeface="Oswald"/>
                <a:sym typeface="Oswald"/>
              </a:rPr>
              <a:t>- Ripening</a:t>
            </a:r>
            <a:br>
              <a:rPr lang="en-US">
                <a:latin typeface="Oswald"/>
                <a:ea typeface="Oswald"/>
                <a:cs typeface="Oswald"/>
                <a:sym typeface="Oswald"/>
              </a:rPr>
            </a:br>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Farmers and scientists use scales to better understand crop development and to know when to apply inputs, such as fertilizer, to maximize yield.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grpSp>
        <p:nvGrpSpPr>
          <p:cNvPr id="196" name="Google Shape;196;g38a27d99b70_0_47"/>
          <p:cNvGrpSpPr/>
          <p:nvPr/>
        </p:nvGrpSpPr>
        <p:grpSpPr>
          <a:xfrm>
            <a:off x="10466" y="376950"/>
            <a:ext cx="20093859" cy="1716405"/>
            <a:chOff x="10466" y="376950"/>
            <a:chExt cx="20093859" cy="1716405"/>
          </a:xfrm>
        </p:grpSpPr>
        <p:sp>
          <p:nvSpPr>
            <p:cNvPr id="197" name="Google Shape;197;g38a27d99b70_0_47"/>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98" name="Google Shape;198;g38a27d99b70_0_47"/>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99" name="Google Shape;199;g38a27d99b70_0_47"/>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Feekes Scale of Wheat Development</a:t>
            </a:r>
            <a:endParaRPr/>
          </a:p>
        </p:txBody>
      </p:sp>
      <p:pic>
        <p:nvPicPr>
          <p:cNvPr id="200" name="Google Shape;200;g38a27d99b70_0_47" title="Screenshot 2025-10-09 at 1.26.41 PM.png"/>
          <p:cNvPicPr preferRelativeResize="0"/>
          <p:nvPr/>
        </p:nvPicPr>
        <p:blipFill rotWithShape="1">
          <a:blip r:embed="rId3">
            <a:alphaModFix/>
          </a:blip>
          <a:srcRect t="2401"/>
          <a:stretch/>
        </p:blipFill>
        <p:spPr>
          <a:xfrm>
            <a:off x="3338300" y="2113380"/>
            <a:ext cx="14053650" cy="8845851"/>
          </a:xfrm>
          <a:prstGeom prst="rect">
            <a:avLst/>
          </a:prstGeom>
          <a:noFill/>
          <a:ln>
            <a:noFill/>
          </a:ln>
        </p:spPr>
      </p:pic>
      <p:sp>
        <p:nvSpPr>
          <p:cNvPr id="201" name="Google Shape;201;g38a27d99b70_0_47"/>
          <p:cNvSpPr txBox="1">
            <a:spLocks noGrp="1"/>
          </p:cNvSpPr>
          <p:nvPr>
            <p:ph type="body" idx="2"/>
          </p:nvPr>
        </p:nvSpPr>
        <p:spPr>
          <a:xfrm>
            <a:off x="11510900" y="10874714"/>
            <a:ext cx="8593200" cy="4617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3000">
                <a:latin typeface="Oswald"/>
                <a:ea typeface="Oswald"/>
                <a:cs typeface="Oswald"/>
                <a:sym typeface="Oswald"/>
              </a:rPr>
              <a:t>Photo courtesy of Texas A&amp;M AgriLife Extension</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grpSp>
        <p:nvGrpSpPr>
          <p:cNvPr id="206" name="Google Shape;206;g38a27d99b70_0_68"/>
          <p:cNvGrpSpPr/>
          <p:nvPr/>
        </p:nvGrpSpPr>
        <p:grpSpPr>
          <a:xfrm>
            <a:off x="10466" y="376950"/>
            <a:ext cx="20093859" cy="1716405"/>
            <a:chOff x="10466" y="376950"/>
            <a:chExt cx="20093859" cy="1716405"/>
          </a:xfrm>
        </p:grpSpPr>
        <p:sp>
          <p:nvSpPr>
            <p:cNvPr id="207" name="Google Shape;207;g38a27d99b70_0_68"/>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08" name="Google Shape;208;g38a27d99b70_0_68"/>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09" name="Google Shape;209;g38a27d99b70_0_68"/>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Feekes Scale - Tillering</a:t>
            </a:r>
            <a:endParaRPr/>
          </a:p>
        </p:txBody>
      </p:sp>
      <p:sp>
        <p:nvSpPr>
          <p:cNvPr id="210" name="Google Shape;210;g38a27d99b70_0_68"/>
          <p:cNvSpPr txBox="1">
            <a:spLocks noGrp="1"/>
          </p:cNvSpPr>
          <p:nvPr>
            <p:ph type="body" idx="2"/>
          </p:nvPr>
        </p:nvSpPr>
        <p:spPr>
          <a:xfrm>
            <a:off x="11510900" y="10698325"/>
            <a:ext cx="8593200" cy="4617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3000">
                <a:latin typeface="Oswald"/>
                <a:ea typeface="Oswald"/>
                <a:cs typeface="Oswald"/>
                <a:sym typeface="Oswald"/>
              </a:rPr>
              <a:t>Photo courtesy of Texas A&amp;M AgriLife Extension</a:t>
            </a:r>
            <a:endParaRPr sz="3000"/>
          </a:p>
        </p:txBody>
      </p:sp>
      <p:pic>
        <p:nvPicPr>
          <p:cNvPr id="211" name="Google Shape;211;g38a27d99b70_0_68" title="Screenshot 2025-10-09 at 1.26.41 PM.png"/>
          <p:cNvPicPr preferRelativeResize="0"/>
          <p:nvPr/>
        </p:nvPicPr>
        <p:blipFill rotWithShape="1">
          <a:blip r:embed="rId3">
            <a:alphaModFix/>
          </a:blip>
          <a:srcRect t="36845" r="60594"/>
          <a:stretch/>
        </p:blipFill>
        <p:spPr>
          <a:xfrm>
            <a:off x="11275800" y="2105000"/>
            <a:ext cx="8302450" cy="8581675"/>
          </a:xfrm>
          <a:prstGeom prst="rect">
            <a:avLst/>
          </a:prstGeom>
          <a:noFill/>
          <a:ln>
            <a:noFill/>
          </a:ln>
        </p:spPr>
      </p:pic>
      <p:sp>
        <p:nvSpPr>
          <p:cNvPr id="212" name="Google Shape;212;g38a27d99b70_0_68"/>
          <p:cNvSpPr txBox="1">
            <a:spLocks noGrp="1"/>
          </p:cNvSpPr>
          <p:nvPr>
            <p:ph type="body" idx="2"/>
          </p:nvPr>
        </p:nvSpPr>
        <p:spPr>
          <a:xfrm>
            <a:off x="1631225" y="2573150"/>
            <a:ext cx="9468300" cy="88659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1 - The wheat plant emerges from the soil.</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2 - Tillers, which are additional stems that grow from the main stem of the wheat plant, begin to emerge. </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3 - Tillers become fully formed and leaves may twist spirally. </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4 - Most tillers are formed and the secondary root system begins to form while the leaves grow larger.</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5 - The wheat plant begins to stand up straighter and the head begins to develop. </a:t>
            </a:r>
            <a:endParaRPr>
              <a:latin typeface="Oswald"/>
              <a:ea typeface="Oswald"/>
              <a:cs typeface="Oswald"/>
              <a:sym typeface="Oswald"/>
            </a:endParaRPr>
          </a:p>
          <a:p>
            <a:pPr marL="0" lvl="0" indent="0" algn="l" rtl="0">
              <a:spcBef>
                <a:spcPts val="0"/>
              </a:spcBef>
              <a:spcAft>
                <a:spcPts val="0"/>
              </a:spcAft>
              <a:buNone/>
            </a:pPr>
            <a:endParaRPr/>
          </a:p>
        </p:txBody>
      </p:sp>
      <p:sp>
        <p:nvSpPr>
          <p:cNvPr id="213" name="Google Shape;213;g38a27d99b70_0_68"/>
          <p:cNvSpPr/>
          <p:nvPr/>
        </p:nvSpPr>
        <p:spPr>
          <a:xfrm>
            <a:off x="19258675" y="2105000"/>
            <a:ext cx="628200" cy="29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7"/>
        <p:cNvGrpSpPr/>
        <p:nvPr/>
      </p:nvGrpSpPr>
      <p:grpSpPr>
        <a:xfrm>
          <a:off x="0" y="0"/>
          <a:ext cx="0" cy="0"/>
          <a:chOff x="0" y="0"/>
          <a:chExt cx="0" cy="0"/>
        </a:xfrm>
      </p:grpSpPr>
      <p:pic>
        <p:nvPicPr>
          <p:cNvPr id="48" name="Google Shape;48;g38db7b4c136_0_0"/>
          <p:cNvPicPr preferRelativeResize="0"/>
          <p:nvPr/>
        </p:nvPicPr>
        <p:blipFill rotWithShape="1">
          <a:blip r:embed="rId3">
            <a:alphaModFix/>
          </a:blip>
          <a:srcRect/>
          <a:stretch/>
        </p:blipFill>
        <p:spPr>
          <a:xfrm>
            <a:off x="0" y="0"/>
            <a:ext cx="20104099" cy="11308556"/>
          </a:xfrm>
          <a:prstGeom prst="rect">
            <a:avLst/>
          </a:prstGeom>
          <a:noFill/>
          <a:ln>
            <a:noFill/>
          </a:ln>
        </p:spPr>
      </p:pic>
      <p:sp>
        <p:nvSpPr>
          <p:cNvPr id="49" name="Google Shape;49;g38db7b4c136_0_0"/>
          <p:cNvSpPr txBox="1">
            <a:spLocks noGrp="1"/>
          </p:cNvSpPr>
          <p:nvPr>
            <p:ph type="ctrTitle"/>
          </p:nvPr>
        </p:nvSpPr>
        <p:spPr>
          <a:xfrm>
            <a:off x="3015615" y="3292118"/>
            <a:ext cx="14073000" cy="3386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t>Fundamentals of Plant Growth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grpSp>
        <p:nvGrpSpPr>
          <p:cNvPr id="218" name="Google Shape;218;g38a27d99b70_0_79"/>
          <p:cNvGrpSpPr/>
          <p:nvPr/>
        </p:nvGrpSpPr>
        <p:grpSpPr>
          <a:xfrm>
            <a:off x="10466" y="376950"/>
            <a:ext cx="20093859" cy="1716405"/>
            <a:chOff x="10466" y="376950"/>
            <a:chExt cx="20093859" cy="1716405"/>
          </a:xfrm>
        </p:grpSpPr>
        <p:sp>
          <p:nvSpPr>
            <p:cNvPr id="219" name="Google Shape;219;g38a27d99b70_0_79"/>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20" name="Google Shape;220;g38a27d99b70_0_79"/>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21" name="Google Shape;221;g38a27d99b70_0_79"/>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Feekes Scale - Stem Extension</a:t>
            </a:r>
            <a:endParaRPr/>
          </a:p>
        </p:txBody>
      </p:sp>
      <p:sp>
        <p:nvSpPr>
          <p:cNvPr id="222" name="Google Shape;222;g38a27d99b70_0_79"/>
          <p:cNvSpPr txBox="1">
            <a:spLocks noGrp="1"/>
          </p:cNvSpPr>
          <p:nvPr>
            <p:ph type="body" idx="2"/>
          </p:nvPr>
        </p:nvSpPr>
        <p:spPr>
          <a:xfrm>
            <a:off x="1631225" y="2573150"/>
            <a:ext cx="9434700" cy="88659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6 - The first node, which is a bump or joint in the stem, can be seen above the soil and no more shoots will grow.</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7 - The next node appears higher up on the stem.</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8 - The last leaf, known as the flag leaf, unfolds. The flag leaf is usually larger than other leaves and is near the top of the plant. </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9 - The flag leaf fully unfolds. </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10 - The head, which contains the kernels, swells inside the “boot” (the flag leaf sheath, which connects the flag leaf to the stem). </a:t>
            </a:r>
            <a:endParaRPr/>
          </a:p>
        </p:txBody>
      </p:sp>
      <p:pic>
        <p:nvPicPr>
          <p:cNvPr id="223" name="Google Shape;223;g38a27d99b70_0_79" title="Screenshot 2025-10-09 at 1.26.41 PM.png"/>
          <p:cNvPicPr preferRelativeResize="0"/>
          <p:nvPr/>
        </p:nvPicPr>
        <p:blipFill rotWithShape="1">
          <a:blip r:embed="rId3">
            <a:alphaModFix/>
          </a:blip>
          <a:srcRect l="38926" t="2401" r="26905"/>
          <a:stretch/>
        </p:blipFill>
        <p:spPr>
          <a:xfrm>
            <a:off x="14690800" y="2093350"/>
            <a:ext cx="4802201" cy="8845851"/>
          </a:xfrm>
          <a:prstGeom prst="rect">
            <a:avLst/>
          </a:prstGeom>
          <a:noFill/>
          <a:ln>
            <a:noFill/>
          </a:ln>
        </p:spPr>
      </p:pic>
      <p:sp>
        <p:nvSpPr>
          <p:cNvPr id="224" name="Google Shape;224;g38a27d99b70_0_79"/>
          <p:cNvSpPr txBox="1">
            <a:spLocks noGrp="1"/>
          </p:cNvSpPr>
          <p:nvPr>
            <p:ph type="body" idx="2"/>
          </p:nvPr>
        </p:nvSpPr>
        <p:spPr>
          <a:xfrm>
            <a:off x="11510900" y="10698325"/>
            <a:ext cx="8593200" cy="4617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3000">
                <a:latin typeface="Oswald"/>
                <a:ea typeface="Oswald"/>
                <a:cs typeface="Oswald"/>
                <a:sym typeface="Oswald"/>
              </a:rPr>
              <a:t>Photo courtesy of Texas A&amp;M AgriLife Extension</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grpSp>
        <p:nvGrpSpPr>
          <p:cNvPr id="229" name="Google Shape;229;g38bba6cff07_0_31"/>
          <p:cNvGrpSpPr/>
          <p:nvPr/>
        </p:nvGrpSpPr>
        <p:grpSpPr>
          <a:xfrm>
            <a:off x="10466" y="376950"/>
            <a:ext cx="20093859" cy="1716405"/>
            <a:chOff x="10466" y="376950"/>
            <a:chExt cx="20093859" cy="1716405"/>
          </a:xfrm>
        </p:grpSpPr>
        <p:sp>
          <p:nvSpPr>
            <p:cNvPr id="230" name="Google Shape;230;g38bba6cff07_0_31"/>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31" name="Google Shape;231;g38bba6cff07_0_31"/>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32" name="Google Shape;232;g38bba6cff07_0_31"/>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Feekes Scale - Heading</a:t>
            </a:r>
            <a:endParaRPr/>
          </a:p>
        </p:txBody>
      </p:sp>
      <p:sp>
        <p:nvSpPr>
          <p:cNvPr id="233" name="Google Shape;233;g38bba6cff07_0_31"/>
          <p:cNvSpPr txBox="1">
            <a:spLocks noGrp="1"/>
          </p:cNvSpPr>
          <p:nvPr>
            <p:ph type="body" idx="2"/>
          </p:nvPr>
        </p:nvSpPr>
        <p:spPr>
          <a:xfrm>
            <a:off x="1631225" y="2573150"/>
            <a:ext cx="11404500" cy="83118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10.1 - The very tip of the beard, also known as the awn, begin to poke out.</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10.3 - Half of the head is visible. </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10.5 - The head fully emerges.</a:t>
            </a:r>
            <a:br>
              <a:rPr lang="en-US">
                <a:latin typeface="Oswald"/>
                <a:ea typeface="Oswald"/>
                <a:cs typeface="Oswald"/>
                <a:sym typeface="Oswald"/>
              </a:rPr>
            </a:br>
            <a:r>
              <a:rPr lang="en-US">
                <a:latin typeface="Oswald"/>
                <a:ea typeface="Oswald"/>
                <a:cs typeface="Oswald"/>
                <a:sym typeface="Oswald"/>
              </a:rPr>
              <a:t> </a:t>
            </a: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10.5.1- Flowering (tiny yellow flowers) begin in the middle of the head.</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10.5.2 - Flowering is complete at the top of the head.</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10.5.3 - Flowering finishes at the bottom of the head.</a:t>
            </a:r>
            <a:endParaRPr>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10.5.2 - The wheat kernels are “watery ripe.”</a:t>
            </a:r>
            <a:endParaRPr/>
          </a:p>
        </p:txBody>
      </p:sp>
      <p:pic>
        <p:nvPicPr>
          <p:cNvPr id="234" name="Google Shape;234;g38bba6cff07_0_31" title="Screenshot 2025-10-09 at 1.26.41 PM.png"/>
          <p:cNvPicPr preferRelativeResize="0"/>
          <p:nvPr/>
        </p:nvPicPr>
        <p:blipFill rotWithShape="1">
          <a:blip r:embed="rId3">
            <a:alphaModFix/>
          </a:blip>
          <a:srcRect l="72894" t="2401" r="12346"/>
          <a:stretch/>
        </p:blipFill>
        <p:spPr>
          <a:xfrm>
            <a:off x="16565000" y="2093350"/>
            <a:ext cx="2074350" cy="8845851"/>
          </a:xfrm>
          <a:prstGeom prst="rect">
            <a:avLst/>
          </a:prstGeom>
          <a:noFill/>
          <a:ln>
            <a:noFill/>
          </a:ln>
        </p:spPr>
      </p:pic>
      <p:sp>
        <p:nvSpPr>
          <p:cNvPr id="235" name="Google Shape;235;g38bba6cff07_0_31"/>
          <p:cNvSpPr txBox="1">
            <a:spLocks noGrp="1"/>
          </p:cNvSpPr>
          <p:nvPr>
            <p:ph type="body" idx="2"/>
          </p:nvPr>
        </p:nvSpPr>
        <p:spPr>
          <a:xfrm>
            <a:off x="11510900" y="10847650"/>
            <a:ext cx="8593200" cy="4617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3000">
                <a:latin typeface="Oswald"/>
                <a:ea typeface="Oswald"/>
                <a:cs typeface="Oswald"/>
                <a:sym typeface="Oswald"/>
              </a:rPr>
              <a:t>Photo courtesy of Texas A&amp;M AgriLife Extension</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grpSp>
        <p:nvGrpSpPr>
          <p:cNvPr id="240" name="Google Shape;240;g3b45c7a86f7_1_0"/>
          <p:cNvGrpSpPr/>
          <p:nvPr/>
        </p:nvGrpSpPr>
        <p:grpSpPr>
          <a:xfrm>
            <a:off x="10466" y="376950"/>
            <a:ext cx="20093859" cy="1716405"/>
            <a:chOff x="10466" y="376950"/>
            <a:chExt cx="20093859" cy="1716405"/>
          </a:xfrm>
        </p:grpSpPr>
        <p:sp>
          <p:nvSpPr>
            <p:cNvPr id="241" name="Google Shape;241;g3b45c7a86f7_1_0"/>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242" name="Google Shape;242;g3b45c7a86f7_1_0"/>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243" name="Google Shape;243;g3b45c7a86f7_1_0"/>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Feekes Scale - Ripening</a:t>
            </a:r>
            <a:endParaRPr/>
          </a:p>
        </p:txBody>
      </p:sp>
      <p:pic>
        <p:nvPicPr>
          <p:cNvPr id="244" name="Google Shape;244;g3b45c7a86f7_1_0" title="Screenshot 2025-10-09 at 1.26.41 PM.png"/>
          <p:cNvPicPr preferRelativeResize="0"/>
          <p:nvPr/>
        </p:nvPicPr>
        <p:blipFill rotWithShape="1">
          <a:blip r:embed="rId3">
            <a:alphaModFix/>
          </a:blip>
          <a:srcRect l="87048" t="2401" r="2034"/>
          <a:stretch/>
        </p:blipFill>
        <p:spPr>
          <a:xfrm>
            <a:off x="17564600" y="2093350"/>
            <a:ext cx="1534425" cy="8845851"/>
          </a:xfrm>
          <a:prstGeom prst="rect">
            <a:avLst/>
          </a:prstGeom>
          <a:noFill/>
          <a:ln>
            <a:noFill/>
          </a:ln>
        </p:spPr>
      </p:pic>
      <p:sp>
        <p:nvSpPr>
          <p:cNvPr id="245" name="Google Shape;245;g3b45c7a86f7_1_0"/>
          <p:cNvSpPr txBox="1">
            <a:spLocks noGrp="1"/>
          </p:cNvSpPr>
          <p:nvPr>
            <p:ph type="body" idx="2"/>
          </p:nvPr>
        </p:nvSpPr>
        <p:spPr>
          <a:xfrm>
            <a:off x="11510900" y="10857557"/>
            <a:ext cx="8593200" cy="4617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US" sz="3000">
                <a:latin typeface="Oswald"/>
                <a:ea typeface="Oswald"/>
                <a:cs typeface="Oswald"/>
                <a:sym typeface="Oswald"/>
              </a:rPr>
              <a:t>Photo courtesy of Texas A&amp;M AgriLife Extension</a:t>
            </a:r>
            <a:endParaRPr sz="3000"/>
          </a:p>
        </p:txBody>
      </p:sp>
      <p:sp>
        <p:nvSpPr>
          <p:cNvPr id="246" name="Google Shape;246;g3b45c7a86f7_1_0"/>
          <p:cNvSpPr txBox="1">
            <a:spLocks noGrp="1"/>
          </p:cNvSpPr>
          <p:nvPr>
            <p:ph type="body" idx="2"/>
          </p:nvPr>
        </p:nvSpPr>
        <p:spPr>
          <a:xfrm>
            <a:off x="1631225" y="2573150"/>
            <a:ext cx="11404500" cy="66495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11.1 Milky Ripe- The kernels are filled with milky, white fluid.</a:t>
            </a: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11.2 Mealy Ripe - The kernels are soft like dough if pressed. </a:t>
            </a:r>
            <a:endParaRPr>
              <a:latin typeface="Oswald"/>
              <a:ea typeface="Oswald"/>
              <a:cs typeface="Oswald"/>
              <a:sym typeface="Oswald"/>
            </a:endParaRPr>
          </a:p>
          <a:p>
            <a:pPr marL="0" lvl="0" indent="0" algn="l" rtl="0">
              <a:spcBef>
                <a:spcPts val="0"/>
              </a:spcBef>
              <a:spcAft>
                <a:spcPts val="0"/>
              </a:spcAft>
              <a:buNone/>
            </a:pP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11.3 Kernel Hard - The kernels harden and cannot be smashed with a thumbnail. This means the plant is almost ready for harvest.</a:t>
            </a:r>
            <a:br>
              <a:rPr lang="en-US">
                <a:latin typeface="Oswald"/>
                <a:ea typeface="Oswald"/>
                <a:cs typeface="Oswald"/>
                <a:sym typeface="Oswald"/>
              </a:rPr>
            </a:br>
            <a:r>
              <a:rPr lang="en-US">
                <a:latin typeface="Oswald"/>
                <a:ea typeface="Oswald"/>
                <a:cs typeface="Oswald"/>
                <a:sym typeface="Oswald"/>
              </a:rPr>
              <a:t> </a:t>
            </a: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a:latin typeface="Oswald"/>
                <a:ea typeface="Oswald"/>
                <a:cs typeface="Oswald"/>
                <a:sym typeface="Oswald"/>
              </a:rPr>
              <a:t>Stage 11.4 Harvest Ready - The wheat kernels are dry (about 15% moisture) and the plant turns golden brown.</a:t>
            </a:r>
            <a:br>
              <a:rPr lang="en-US">
                <a:latin typeface="Oswald"/>
                <a:ea typeface="Oswald"/>
                <a:cs typeface="Oswald"/>
                <a:sym typeface="Oswald"/>
              </a:rPr>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pic>
        <p:nvPicPr>
          <p:cNvPr id="251" name="Google Shape;251;p18"/>
          <p:cNvPicPr preferRelativeResize="0"/>
          <p:nvPr/>
        </p:nvPicPr>
        <p:blipFill rotWithShape="1">
          <a:blip r:embed="rId3">
            <a:alphaModFix/>
          </a:blip>
          <a:srcRect/>
          <a:stretch/>
        </p:blipFill>
        <p:spPr>
          <a:xfrm>
            <a:off x="0" y="0"/>
            <a:ext cx="20104100" cy="11308556"/>
          </a:xfrm>
          <a:prstGeom prst="rect">
            <a:avLst/>
          </a:prstGeom>
          <a:noFill/>
          <a:ln>
            <a:noFill/>
          </a:ln>
        </p:spPr>
      </p:pic>
      <p:grpSp>
        <p:nvGrpSpPr>
          <p:cNvPr id="252" name="Google Shape;252;p18"/>
          <p:cNvGrpSpPr/>
          <p:nvPr/>
        </p:nvGrpSpPr>
        <p:grpSpPr>
          <a:xfrm>
            <a:off x="17133358" y="9187026"/>
            <a:ext cx="2211066" cy="1321398"/>
            <a:chOff x="17133358" y="9187026"/>
            <a:chExt cx="2211066" cy="1321398"/>
          </a:xfrm>
        </p:grpSpPr>
        <p:sp>
          <p:nvSpPr>
            <p:cNvPr id="253" name="Google Shape;253;p18"/>
            <p:cNvSpPr/>
            <p:nvPr/>
          </p:nvSpPr>
          <p:spPr>
            <a:xfrm>
              <a:off x="17247565" y="10010641"/>
              <a:ext cx="920115" cy="490220"/>
            </a:xfrm>
            <a:custGeom>
              <a:avLst/>
              <a:gdLst/>
              <a:ahLst/>
              <a:cxnLst/>
              <a:rect l="l" t="t" r="r" b="b"/>
              <a:pathLst>
                <a:path w="920115" h="490220" extrusionOk="0">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w="920115" h="490220" extrusionOk="0">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54" name="Google Shape;254;p18"/>
            <p:cNvPicPr preferRelativeResize="0"/>
            <p:nvPr/>
          </p:nvPicPr>
          <p:blipFill rotWithShape="1">
            <a:blip r:embed="rId4">
              <a:alphaModFix/>
            </a:blip>
            <a:srcRect/>
            <a:stretch/>
          </p:blipFill>
          <p:spPr>
            <a:xfrm>
              <a:off x="17133358" y="9187026"/>
              <a:ext cx="2211066" cy="1321398"/>
            </a:xfrm>
            <a:prstGeom prst="rect">
              <a:avLst/>
            </a:prstGeom>
            <a:noFill/>
            <a:ln>
              <a:noFill/>
            </a:ln>
          </p:spPr>
        </p:pic>
      </p:grpSp>
      <p:sp>
        <p:nvSpPr>
          <p:cNvPr id="255" name="Google Shape;255;p18"/>
          <p:cNvSpPr txBox="1"/>
          <p:nvPr/>
        </p:nvSpPr>
        <p:spPr>
          <a:xfrm>
            <a:off x="6546850" y="320675"/>
            <a:ext cx="7440300" cy="1789500"/>
          </a:xfrm>
          <a:prstGeom prst="rect">
            <a:avLst/>
          </a:prstGeom>
          <a:noFill/>
          <a:ln>
            <a:noFill/>
          </a:ln>
        </p:spPr>
        <p:txBody>
          <a:bodyPr spcFirstLastPara="1" wrap="square" lIns="0" tIns="11425" rIns="0" bIns="0" anchor="t" anchorCtr="0">
            <a:spAutoFit/>
          </a:bodyPr>
          <a:lstStyle/>
          <a:p>
            <a:pPr marL="12700" lvl="0" indent="0" algn="l" rtl="0">
              <a:lnSpc>
                <a:spcPct val="100000"/>
              </a:lnSpc>
              <a:spcBef>
                <a:spcPts val="0"/>
              </a:spcBef>
              <a:spcAft>
                <a:spcPts val="0"/>
              </a:spcAft>
              <a:buNone/>
            </a:pPr>
            <a:r>
              <a:rPr lang="en-US" sz="11550" b="1">
                <a:solidFill>
                  <a:srgbClr val="FFFFFF"/>
                </a:solidFill>
                <a:latin typeface="Lora"/>
                <a:ea typeface="Lora"/>
                <a:cs typeface="Lora"/>
                <a:sym typeface="Lora"/>
              </a:rPr>
              <a:t>Sources:</a:t>
            </a:r>
            <a:endParaRPr sz="11550">
              <a:latin typeface="Lora"/>
              <a:ea typeface="Lora"/>
              <a:cs typeface="Lora"/>
              <a:sym typeface="Lora"/>
            </a:endParaRPr>
          </a:p>
        </p:txBody>
      </p:sp>
      <p:sp>
        <p:nvSpPr>
          <p:cNvPr id="256" name="Google Shape;256;p18"/>
          <p:cNvSpPr txBox="1"/>
          <p:nvPr/>
        </p:nvSpPr>
        <p:spPr>
          <a:xfrm>
            <a:off x="908050" y="2451075"/>
            <a:ext cx="15954600" cy="8311800"/>
          </a:xfrm>
          <a:prstGeom prst="rect">
            <a:avLst/>
          </a:prstGeom>
          <a:noFill/>
          <a:ln>
            <a:noFill/>
          </a:ln>
        </p:spPr>
        <p:txBody>
          <a:bodyPr spcFirstLastPara="1" wrap="square" lIns="0" tIns="0" rIns="0" bIns="0" anchor="t" anchorCtr="0">
            <a:spAutoFit/>
          </a:bodyPr>
          <a:lstStyle/>
          <a:p>
            <a:pPr marL="457200" lvl="0" indent="-419100" algn="l" rtl="0">
              <a:spcBef>
                <a:spcPts val="0"/>
              </a:spcBef>
              <a:spcAft>
                <a:spcPts val="0"/>
              </a:spcAft>
              <a:buClr>
                <a:schemeClr val="lt1"/>
              </a:buClr>
              <a:buSzPts val="3000"/>
              <a:buFont typeface="Oswald"/>
              <a:buChar char="●"/>
            </a:pPr>
            <a:r>
              <a:rPr lang="en-US" sz="3000" b="1">
                <a:solidFill>
                  <a:schemeClr val="lt1"/>
                </a:solidFill>
                <a:latin typeface="Oswald"/>
                <a:ea typeface="Oswald"/>
                <a:cs typeface="Oswald"/>
                <a:sym typeface="Oswald"/>
              </a:rPr>
              <a:t>Texas A&amp;M AgriLife Extension </a:t>
            </a:r>
            <a:endParaRPr sz="3000" b="1">
              <a:solidFill>
                <a:schemeClr val="lt1"/>
              </a:solidFill>
              <a:latin typeface="Oswald"/>
              <a:ea typeface="Oswald"/>
              <a:cs typeface="Oswald"/>
              <a:sym typeface="Oswald"/>
            </a:endParaRPr>
          </a:p>
          <a:p>
            <a:pPr marL="914400" lvl="1" indent="-419100" algn="l" rtl="0">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https://agrilifeextension.tamu.edu/library/gardening/essential-nutrients-for-plants/</a:t>
            </a:r>
            <a:endParaRPr sz="3000">
              <a:solidFill>
                <a:schemeClr val="lt1"/>
              </a:solidFill>
              <a:latin typeface="Oswald"/>
              <a:ea typeface="Oswald"/>
              <a:cs typeface="Oswald"/>
              <a:sym typeface="Oswald"/>
            </a:endParaRPr>
          </a:p>
          <a:p>
            <a:pPr marL="457200" lvl="0" indent="-419100" algn="l" rtl="0">
              <a:spcBef>
                <a:spcPts val="0"/>
              </a:spcBef>
              <a:spcAft>
                <a:spcPts val="0"/>
              </a:spcAft>
              <a:buClr>
                <a:schemeClr val="lt1"/>
              </a:buClr>
              <a:buSzPts val="3000"/>
              <a:buFont typeface="Oswald"/>
              <a:buChar char="●"/>
            </a:pPr>
            <a:r>
              <a:rPr lang="en-US" sz="3000" b="1">
                <a:solidFill>
                  <a:schemeClr val="lt1"/>
                </a:solidFill>
                <a:latin typeface="Oswald"/>
                <a:ea typeface="Oswald"/>
                <a:cs typeface="Oswald"/>
                <a:sym typeface="Oswald"/>
              </a:rPr>
              <a:t>National Geographic Education</a:t>
            </a:r>
            <a:endParaRPr sz="3000" b="1">
              <a:solidFill>
                <a:schemeClr val="lt1"/>
              </a:solidFill>
              <a:latin typeface="Oswald"/>
              <a:ea typeface="Oswald"/>
              <a:cs typeface="Oswald"/>
              <a:sym typeface="Oswald"/>
            </a:endParaRPr>
          </a:p>
          <a:p>
            <a:pPr marL="914400" lvl="1" indent="-419100" algn="l" rtl="0">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https://education.nationalgeographic.org/resource/photosynthesis/</a:t>
            </a:r>
            <a:endParaRPr sz="3000">
              <a:solidFill>
                <a:schemeClr val="lt1"/>
              </a:solidFill>
              <a:latin typeface="Oswald"/>
              <a:ea typeface="Oswald"/>
              <a:cs typeface="Oswald"/>
              <a:sym typeface="Oswald"/>
            </a:endParaRPr>
          </a:p>
          <a:p>
            <a:pPr marL="457200" lvl="0" indent="-419100" algn="l" rtl="0">
              <a:spcBef>
                <a:spcPts val="0"/>
              </a:spcBef>
              <a:spcAft>
                <a:spcPts val="0"/>
              </a:spcAft>
              <a:buClr>
                <a:schemeClr val="lt1"/>
              </a:buClr>
              <a:buSzPts val="3000"/>
              <a:buFont typeface="Oswald"/>
              <a:buChar char="●"/>
            </a:pPr>
            <a:r>
              <a:rPr lang="en-US" sz="3000" b="1">
                <a:solidFill>
                  <a:schemeClr val="lt1"/>
                </a:solidFill>
                <a:latin typeface="Oswald"/>
                <a:ea typeface="Oswald"/>
                <a:cs typeface="Oswald"/>
                <a:sym typeface="Oswald"/>
              </a:rPr>
              <a:t>Texas A&amp;M AgriLife Extension</a:t>
            </a:r>
            <a:endParaRPr sz="3000" b="1">
              <a:solidFill>
                <a:schemeClr val="lt1"/>
              </a:solidFill>
              <a:latin typeface="Oswald"/>
              <a:ea typeface="Oswald"/>
              <a:cs typeface="Oswald"/>
              <a:sym typeface="Oswald"/>
            </a:endParaRPr>
          </a:p>
          <a:p>
            <a:pPr marL="914400" lvl="1" indent="-419100" algn="l" rtl="0">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https://agrilifeextension.tamu.edu/library/gardening/essential-nutrients-for-plants/</a:t>
            </a:r>
            <a:endParaRPr sz="3000">
              <a:solidFill>
                <a:schemeClr val="lt1"/>
              </a:solidFill>
              <a:latin typeface="Oswald"/>
              <a:ea typeface="Oswald"/>
              <a:cs typeface="Oswald"/>
              <a:sym typeface="Oswald"/>
            </a:endParaRPr>
          </a:p>
          <a:p>
            <a:pPr marL="457200" lvl="0" indent="-419100" algn="l" rtl="0">
              <a:spcBef>
                <a:spcPts val="0"/>
              </a:spcBef>
              <a:spcAft>
                <a:spcPts val="0"/>
              </a:spcAft>
              <a:buClr>
                <a:schemeClr val="lt1"/>
              </a:buClr>
              <a:buSzPts val="3000"/>
              <a:buFont typeface="Oswald"/>
              <a:buChar char="●"/>
            </a:pPr>
            <a:r>
              <a:rPr lang="en-US" sz="3000" b="1">
                <a:solidFill>
                  <a:schemeClr val="lt1"/>
                </a:solidFill>
                <a:latin typeface="Oswald"/>
                <a:ea typeface="Oswald"/>
                <a:cs typeface="Oswald"/>
                <a:sym typeface="Oswald"/>
              </a:rPr>
              <a:t>Texas A&amp;M AgriLife Extension</a:t>
            </a:r>
            <a:endParaRPr sz="3000" b="1">
              <a:solidFill>
                <a:schemeClr val="lt1"/>
              </a:solidFill>
              <a:latin typeface="Oswald"/>
              <a:ea typeface="Oswald"/>
              <a:cs typeface="Oswald"/>
              <a:sym typeface="Oswald"/>
            </a:endParaRPr>
          </a:p>
          <a:p>
            <a:pPr marL="914400" lvl="1" indent="-419100" algn="l" rtl="0">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https://pathtotheplate.tamu.edu/youth/food/wheat/ </a:t>
            </a:r>
            <a:endParaRPr sz="3000">
              <a:solidFill>
                <a:schemeClr val="lt1"/>
              </a:solidFill>
              <a:latin typeface="Oswald"/>
              <a:ea typeface="Oswald"/>
              <a:cs typeface="Oswald"/>
              <a:sym typeface="Oswald"/>
            </a:endParaRPr>
          </a:p>
          <a:p>
            <a:pPr marL="457200" lvl="0" indent="-419100" algn="l" rtl="0">
              <a:spcBef>
                <a:spcPts val="0"/>
              </a:spcBef>
              <a:spcAft>
                <a:spcPts val="0"/>
              </a:spcAft>
              <a:buClr>
                <a:schemeClr val="lt1"/>
              </a:buClr>
              <a:buSzPts val="3000"/>
              <a:buFont typeface="Oswald"/>
              <a:buChar char="●"/>
            </a:pPr>
            <a:r>
              <a:rPr lang="en-US" sz="3000" b="1">
                <a:solidFill>
                  <a:schemeClr val="lt1"/>
                </a:solidFill>
                <a:latin typeface="Oswald"/>
                <a:ea typeface="Oswald"/>
                <a:cs typeface="Oswald"/>
                <a:sym typeface="Oswald"/>
              </a:rPr>
              <a:t>Eat Wheat</a:t>
            </a:r>
            <a:endParaRPr sz="3000" b="1">
              <a:solidFill>
                <a:schemeClr val="lt1"/>
              </a:solidFill>
              <a:latin typeface="Oswald"/>
              <a:ea typeface="Oswald"/>
              <a:cs typeface="Oswald"/>
              <a:sym typeface="Oswald"/>
            </a:endParaRPr>
          </a:p>
          <a:p>
            <a:pPr marL="914400" lvl="1" indent="-419100" algn="l" rtl="0">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https://eatwheat.org/learn/wheat-kernels/</a:t>
            </a:r>
            <a:endParaRPr sz="3000">
              <a:solidFill>
                <a:schemeClr val="lt1"/>
              </a:solidFill>
              <a:latin typeface="Oswald"/>
              <a:ea typeface="Oswald"/>
              <a:cs typeface="Oswald"/>
              <a:sym typeface="Oswald"/>
            </a:endParaRPr>
          </a:p>
          <a:p>
            <a:pPr marL="457200" lvl="0" indent="-419100" algn="l" rtl="0">
              <a:spcBef>
                <a:spcPts val="0"/>
              </a:spcBef>
              <a:spcAft>
                <a:spcPts val="0"/>
              </a:spcAft>
              <a:buClr>
                <a:schemeClr val="lt1"/>
              </a:buClr>
              <a:buSzPts val="3000"/>
              <a:buFont typeface="Oswald"/>
              <a:buChar char="●"/>
            </a:pPr>
            <a:r>
              <a:rPr lang="en-US" sz="3000" b="1">
                <a:solidFill>
                  <a:schemeClr val="lt1"/>
                </a:solidFill>
                <a:latin typeface="Oswald"/>
                <a:ea typeface="Oswald"/>
                <a:cs typeface="Oswald"/>
                <a:sym typeface="Oswald"/>
              </a:rPr>
              <a:t>Oklahoma State Extension </a:t>
            </a:r>
            <a:endParaRPr sz="3000" b="1">
              <a:solidFill>
                <a:schemeClr val="lt1"/>
              </a:solidFill>
              <a:latin typeface="Oswald"/>
              <a:ea typeface="Oswald"/>
              <a:cs typeface="Oswald"/>
              <a:sym typeface="Oswald"/>
            </a:endParaRPr>
          </a:p>
          <a:p>
            <a:pPr marL="914400" lvl="1" indent="-419100" algn="l" rtl="0">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https://extension.okstate.edu/fact-sheets/glyphosate-use-as-a-pre-harvest-treatment-not-a-risk-to-food-safety.html</a:t>
            </a:r>
            <a:endParaRPr sz="3000">
              <a:solidFill>
                <a:schemeClr val="lt1"/>
              </a:solidFill>
              <a:latin typeface="Oswald"/>
              <a:ea typeface="Oswald"/>
              <a:cs typeface="Oswald"/>
              <a:sym typeface="Oswald"/>
            </a:endParaRPr>
          </a:p>
          <a:p>
            <a:pPr marL="457200" lvl="0" indent="-419100" algn="l" rtl="0">
              <a:spcBef>
                <a:spcPts val="0"/>
              </a:spcBef>
              <a:spcAft>
                <a:spcPts val="0"/>
              </a:spcAft>
              <a:buClr>
                <a:schemeClr val="lt1"/>
              </a:buClr>
              <a:buSzPts val="3000"/>
              <a:buFont typeface="Oswald"/>
              <a:buChar char="●"/>
            </a:pPr>
            <a:r>
              <a:rPr lang="en-US" sz="3000" b="1">
                <a:solidFill>
                  <a:schemeClr val="lt1"/>
                </a:solidFill>
                <a:latin typeface="Oswald"/>
                <a:ea typeface="Oswald"/>
                <a:cs typeface="Oswald"/>
                <a:sym typeface="Oswald"/>
              </a:rPr>
              <a:t>Texas A&amp;M AgriLife Extension </a:t>
            </a:r>
            <a:endParaRPr sz="3000" b="1">
              <a:solidFill>
                <a:schemeClr val="lt1"/>
              </a:solidFill>
              <a:latin typeface="Oswald"/>
              <a:ea typeface="Oswald"/>
              <a:cs typeface="Oswald"/>
              <a:sym typeface="Oswald"/>
            </a:endParaRPr>
          </a:p>
          <a:p>
            <a:pPr marL="914400" lvl="1" indent="-419100" algn="l" rtl="0">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https://texaswheat.org/wp-content/uploads/2018/05/07-30-17WinterWheatMgmtCalendar-ESC-048.pdf </a:t>
            </a:r>
            <a:endParaRPr sz="3000">
              <a:solidFill>
                <a:schemeClr val="lt1"/>
              </a:solidFill>
              <a:latin typeface="Oswald"/>
              <a:ea typeface="Oswald"/>
              <a:cs typeface="Oswald"/>
              <a:sym typeface="Oswald"/>
            </a:endParaRPr>
          </a:p>
          <a:p>
            <a:pPr marL="457200" lvl="0" indent="-419100" algn="l" rtl="0">
              <a:spcBef>
                <a:spcPts val="0"/>
              </a:spcBef>
              <a:spcAft>
                <a:spcPts val="0"/>
              </a:spcAft>
              <a:buClr>
                <a:schemeClr val="lt1"/>
              </a:buClr>
              <a:buSzPts val="3000"/>
              <a:buFont typeface="Oswald"/>
              <a:buChar char="●"/>
            </a:pPr>
            <a:r>
              <a:rPr lang="en-US" sz="3000" b="1">
                <a:solidFill>
                  <a:schemeClr val="lt1"/>
                </a:solidFill>
                <a:latin typeface="Oswald"/>
                <a:ea typeface="Oswald"/>
                <a:cs typeface="Oswald"/>
                <a:sym typeface="Oswald"/>
              </a:rPr>
              <a:t>Texas A&amp;M Agricultural Extension Service</a:t>
            </a:r>
            <a:endParaRPr sz="3000" b="1">
              <a:solidFill>
                <a:schemeClr val="lt1"/>
              </a:solidFill>
              <a:latin typeface="Oswald"/>
              <a:ea typeface="Oswald"/>
              <a:cs typeface="Oswald"/>
              <a:sym typeface="Oswald"/>
            </a:endParaRPr>
          </a:p>
          <a:p>
            <a:pPr marL="914400" lvl="1" indent="-419100" algn="l" rtl="0">
              <a:spcBef>
                <a:spcPts val="0"/>
              </a:spcBef>
              <a:spcAft>
                <a:spcPts val="0"/>
              </a:spcAft>
              <a:buClr>
                <a:schemeClr val="lt1"/>
              </a:buClr>
              <a:buSzPts val="3000"/>
              <a:buFont typeface="Oswald"/>
              <a:buChar char="○"/>
            </a:pPr>
            <a:r>
              <a:rPr lang="en-US" sz="3000">
                <a:solidFill>
                  <a:schemeClr val="lt1"/>
                </a:solidFill>
                <a:latin typeface="Oswald"/>
                <a:ea typeface="Oswald"/>
                <a:cs typeface="Oswald"/>
                <a:sym typeface="Oswald"/>
              </a:rPr>
              <a:t>https://varietytesting.tamu.edu/wp-content/uploads/sites/17/legacy-files/wheat/docs/mime-5.pdf</a:t>
            </a:r>
            <a:endParaRPr sz="3000">
              <a:solidFill>
                <a:schemeClr val="lt1"/>
              </a:solidFill>
              <a:latin typeface="Oswald"/>
              <a:ea typeface="Oswald"/>
              <a:cs typeface="Oswald"/>
              <a:sym typeface="Oswald"/>
            </a:endParaRPr>
          </a:p>
          <a:p>
            <a:pPr marL="457200" lvl="0" indent="0" algn="l" rtl="0">
              <a:spcBef>
                <a:spcPts val="0"/>
              </a:spcBef>
              <a:spcAft>
                <a:spcPts val="0"/>
              </a:spcAft>
              <a:buNone/>
            </a:pPr>
            <a:endParaRPr sz="3000" b="1">
              <a:solidFill>
                <a:schemeClr val="lt1"/>
              </a:solidFill>
              <a:latin typeface="Oswald"/>
              <a:ea typeface="Oswald"/>
              <a:cs typeface="Oswald"/>
              <a:sym typeface="Oswa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pic>
        <p:nvPicPr>
          <p:cNvPr id="261" name="Google Shape;261;p19"/>
          <p:cNvPicPr preferRelativeResize="0"/>
          <p:nvPr/>
        </p:nvPicPr>
        <p:blipFill rotWithShape="1">
          <a:blip r:embed="rId3">
            <a:alphaModFix/>
          </a:blip>
          <a:srcRect/>
          <a:stretch/>
        </p:blipFill>
        <p:spPr>
          <a:xfrm>
            <a:off x="0" y="0"/>
            <a:ext cx="20104100" cy="11308556"/>
          </a:xfrm>
          <a:prstGeom prst="rect">
            <a:avLst/>
          </a:prstGeom>
          <a:noFill/>
          <a:ln>
            <a:noFill/>
          </a:ln>
        </p:spPr>
      </p:pic>
      <p:grpSp>
        <p:nvGrpSpPr>
          <p:cNvPr id="262" name="Google Shape;262;p19"/>
          <p:cNvGrpSpPr/>
          <p:nvPr/>
        </p:nvGrpSpPr>
        <p:grpSpPr>
          <a:xfrm>
            <a:off x="17133358" y="9187026"/>
            <a:ext cx="2211066" cy="1321398"/>
            <a:chOff x="17133358" y="9187026"/>
            <a:chExt cx="2211066" cy="1321398"/>
          </a:xfrm>
        </p:grpSpPr>
        <p:sp>
          <p:nvSpPr>
            <p:cNvPr id="263" name="Google Shape;263;p19"/>
            <p:cNvSpPr/>
            <p:nvPr/>
          </p:nvSpPr>
          <p:spPr>
            <a:xfrm>
              <a:off x="17247565" y="10010641"/>
              <a:ext cx="920115" cy="490220"/>
            </a:xfrm>
            <a:custGeom>
              <a:avLst/>
              <a:gdLst/>
              <a:ahLst/>
              <a:cxnLst/>
              <a:rect l="l" t="t" r="r" b="b"/>
              <a:pathLst>
                <a:path w="920115" h="490220" extrusionOk="0">
                  <a:moveTo>
                    <a:pt x="600659" y="0"/>
                  </a:moveTo>
                  <a:lnTo>
                    <a:pt x="504952" y="0"/>
                  </a:lnTo>
                  <a:lnTo>
                    <a:pt x="435457" y="312801"/>
                  </a:lnTo>
                  <a:lnTo>
                    <a:pt x="404622" y="182549"/>
                  </a:lnTo>
                  <a:lnTo>
                    <a:pt x="361403" y="0"/>
                  </a:lnTo>
                  <a:lnTo>
                    <a:pt x="256057" y="0"/>
                  </a:lnTo>
                  <a:lnTo>
                    <a:pt x="184543" y="313385"/>
                  </a:lnTo>
                  <a:lnTo>
                    <a:pt x="180784" y="297611"/>
                  </a:lnTo>
                  <a:lnTo>
                    <a:pt x="116928" y="0"/>
                  </a:lnTo>
                  <a:lnTo>
                    <a:pt x="0" y="0"/>
                  </a:lnTo>
                  <a:lnTo>
                    <a:pt x="119748" y="489826"/>
                  </a:lnTo>
                  <a:lnTo>
                    <a:pt x="230263" y="489826"/>
                  </a:lnTo>
                  <a:lnTo>
                    <a:pt x="270192" y="313385"/>
                  </a:lnTo>
                  <a:lnTo>
                    <a:pt x="299796" y="182549"/>
                  </a:lnTo>
                  <a:lnTo>
                    <a:pt x="372567" y="489826"/>
                  </a:lnTo>
                  <a:lnTo>
                    <a:pt x="482955" y="489826"/>
                  </a:lnTo>
                  <a:lnTo>
                    <a:pt x="525500" y="312801"/>
                  </a:lnTo>
                  <a:lnTo>
                    <a:pt x="600659" y="0"/>
                  </a:lnTo>
                  <a:close/>
                </a:path>
                <a:path w="920115" h="490220" extrusionOk="0">
                  <a:moveTo>
                    <a:pt x="919670" y="250380"/>
                  </a:moveTo>
                  <a:lnTo>
                    <a:pt x="917117" y="207733"/>
                  </a:lnTo>
                  <a:lnTo>
                    <a:pt x="903452" y="164274"/>
                  </a:lnTo>
                  <a:lnTo>
                    <a:pt x="874001" y="134416"/>
                  </a:lnTo>
                  <a:lnTo>
                    <a:pt x="830567" y="119113"/>
                  </a:lnTo>
                  <a:lnTo>
                    <a:pt x="813625" y="118084"/>
                  </a:lnTo>
                  <a:lnTo>
                    <a:pt x="786091" y="121005"/>
                  </a:lnTo>
                  <a:lnTo>
                    <a:pt x="762228" y="129705"/>
                  </a:lnTo>
                  <a:lnTo>
                    <a:pt x="742086" y="144132"/>
                  </a:lnTo>
                  <a:lnTo>
                    <a:pt x="725690" y="164249"/>
                  </a:lnTo>
                  <a:lnTo>
                    <a:pt x="725690" y="0"/>
                  </a:lnTo>
                  <a:lnTo>
                    <a:pt x="621360" y="0"/>
                  </a:lnTo>
                  <a:lnTo>
                    <a:pt x="621360" y="489826"/>
                  </a:lnTo>
                  <a:lnTo>
                    <a:pt x="725690" y="489826"/>
                  </a:lnTo>
                  <a:lnTo>
                    <a:pt x="725690" y="284734"/>
                  </a:lnTo>
                  <a:lnTo>
                    <a:pt x="726770" y="262610"/>
                  </a:lnTo>
                  <a:lnTo>
                    <a:pt x="742696" y="221716"/>
                  </a:lnTo>
                  <a:lnTo>
                    <a:pt x="777278" y="207137"/>
                  </a:lnTo>
                  <a:lnTo>
                    <a:pt x="785926" y="207137"/>
                  </a:lnTo>
                  <a:lnTo>
                    <a:pt x="810806" y="243814"/>
                  </a:lnTo>
                  <a:lnTo>
                    <a:pt x="812266" y="284734"/>
                  </a:lnTo>
                  <a:lnTo>
                    <a:pt x="812266" y="489826"/>
                  </a:lnTo>
                  <a:lnTo>
                    <a:pt x="919670" y="489826"/>
                  </a:lnTo>
                  <a:lnTo>
                    <a:pt x="919670" y="250380"/>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264" name="Google Shape;264;p19"/>
            <p:cNvPicPr preferRelativeResize="0"/>
            <p:nvPr/>
          </p:nvPicPr>
          <p:blipFill rotWithShape="1">
            <a:blip r:embed="rId4">
              <a:alphaModFix/>
            </a:blip>
            <a:srcRect/>
            <a:stretch/>
          </p:blipFill>
          <p:spPr>
            <a:xfrm>
              <a:off x="17133358" y="9187026"/>
              <a:ext cx="2211066" cy="1321398"/>
            </a:xfrm>
            <a:prstGeom prst="rect">
              <a:avLst/>
            </a:prstGeom>
            <a:noFill/>
            <a:ln>
              <a:noFill/>
            </a:ln>
          </p:spPr>
        </p:pic>
      </p:grpSp>
      <p:sp>
        <p:nvSpPr>
          <p:cNvPr id="265" name="Google Shape;265;p19"/>
          <p:cNvSpPr txBox="1"/>
          <p:nvPr/>
        </p:nvSpPr>
        <p:spPr>
          <a:xfrm>
            <a:off x="5949550" y="320675"/>
            <a:ext cx="8205000" cy="1789500"/>
          </a:xfrm>
          <a:prstGeom prst="rect">
            <a:avLst/>
          </a:prstGeom>
          <a:noFill/>
          <a:ln>
            <a:noFill/>
          </a:ln>
        </p:spPr>
        <p:txBody>
          <a:bodyPr spcFirstLastPara="1" wrap="square" lIns="0" tIns="11425" rIns="0" bIns="0" anchor="t" anchorCtr="0">
            <a:spAutoFit/>
          </a:bodyPr>
          <a:lstStyle/>
          <a:p>
            <a:pPr marL="12700" lvl="0" indent="0" algn="ctr" rtl="0">
              <a:lnSpc>
                <a:spcPct val="100000"/>
              </a:lnSpc>
              <a:spcBef>
                <a:spcPts val="0"/>
              </a:spcBef>
              <a:spcAft>
                <a:spcPts val="0"/>
              </a:spcAft>
              <a:buNone/>
            </a:pPr>
            <a:r>
              <a:rPr lang="en-US" sz="11550" b="1">
                <a:solidFill>
                  <a:srgbClr val="FFFFFF"/>
                </a:solidFill>
                <a:latin typeface="Lora"/>
                <a:ea typeface="Lora"/>
                <a:cs typeface="Lora"/>
                <a:sym typeface="Lora"/>
              </a:rPr>
              <a:t>Reviewers:</a:t>
            </a:r>
            <a:endParaRPr sz="11550">
              <a:latin typeface="Lora"/>
              <a:ea typeface="Lora"/>
              <a:cs typeface="Lora"/>
              <a:sym typeface="Lora"/>
            </a:endParaRPr>
          </a:p>
        </p:txBody>
      </p:sp>
      <p:sp>
        <p:nvSpPr>
          <p:cNvPr id="266" name="Google Shape;266;p19"/>
          <p:cNvSpPr txBox="1"/>
          <p:nvPr/>
        </p:nvSpPr>
        <p:spPr>
          <a:xfrm>
            <a:off x="908050" y="2451070"/>
            <a:ext cx="14073000" cy="6649500"/>
          </a:xfrm>
          <a:prstGeom prst="rect">
            <a:avLst/>
          </a:prstGeom>
          <a:noFill/>
          <a:ln>
            <a:noFill/>
          </a:ln>
        </p:spPr>
        <p:txBody>
          <a:bodyPr spcFirstLastPara="1" wrap="square" lIns="0" tIns="0" rIns="0" bIns="0" anchor="t" anchorCtr="0">
            <a:spAutoFit/>
          </a:bodyPr>
          <a:lstStyle/>
          <a:p>
            <a:pPr marL="457200" lvl="0" indent="-457200" algn="l" rtl="0">
              <a:spcBef>
                <a:spcPts val="0"/>
              </a:spcBef>
              <a:spcAft>
                <a:spcPts val="0"/>
              </a:spcAft>
              <a:buClr>
                <a:schemeClr val="lt1"/>
              </a:buClr>
              <a:buSzPts val="3600"/>
              <a:buChar char="●"/>
            </a:pPr>
            <a:r>
              <a:rPr lang="en-US" sz="3600" b="1">
                <a:solidFill>
                  <a:schemeClr val="lt1"/>
                </a:solidFill>
                <a:latin typeface="Oswald"/>
                <a:ea typeface="Oswald"/>
                <a:cs typeface="Oswald"/>
                <a:sym typeface="Oswald"/>
              </a:rPr>
              <a:t>Ben Scholz</a:t>
            </a:r>
            <a:endParaRPr sz="3600" b="1">
              <a:solidFill>
                <a:schemeClr val="lt1"/>
              </a:solidFill>
              <a:latin typeface="Oswald"/>
              <a:ea typeface="Oswald"/>
              <a:cs typeface="Oswald"/>
              <a:sym typeface="Oswald"/>
            </a:endParaRPr>
          </a:p>
          <a:p>
            <a:pPr marL="914400" lvl="1" indent="-457200" algn="l" rtl="0">
              <a:spcBef>
                <a:spcPts val="0"/>
              </a:spcBef>
              <a:spcAft>
                <a:spcPts val="0"/>
              </a:spcAft>
              <a:buClr>
                <a:schemeClr val="lt1"/>
              </a:buClr>
              <a:buSzPts val="3600"/>
              <a:buChar char="○"/>
            </a:pPr>
            <a:r>
              <a:rPr lang="en-US" sz="3600">
                <a:solidFill>
                  <a:schemeClr val="lt1"/>
                </a:solidFill>
                <a:latin typeface="Oswald"/>
                <a:ea typeface="Oswald"/>
                <a:cs typeface="Oswald"/>
                <a:sym typeface="Oswald"/>
              </a:rPr>
              <a:t>Wheat Farmer &amp; Texas Wheat Producers Board Director</a:t>
            </a:r>
            <a:endParaRPr sz="3600">
              <a:solidFill>
                <a:schemeClr val="lt1"/>
              </a:solidFill>
              <a:latin typeface="Oswald"/>
              <a:ea typeface="Oswald"/>
              <a:cs typeface="Oswald"/>
              <a:sym typeface="Oswald"/>
            </a:endParaRPr>
          </a:p>
          <a:p>
            <a:pPr marL="457200" lvl="0" indent="-457200" algn="l" rtl="0">
              <a:spcBef>
                <a:spcPts val="0"/>
              </a:spcBef>
              <a:spcAft>
                <a:spcPts val="0"/>
              </a:spcAft>
              <a:buClr>
                <a:schemeClr val="lt1"/>
              </a:buClr>
              <a:buSzPts val="3600"/>
              <a:buChar char="●"/>
            </a:pPr>
            <a:r>
              <a:rPr lang="en-US" sz="3600" b="1">
                <a:solidFill>
                  <a:schemeClr val="lt1"/>
                </a:solidFill>
                <a:latin typeface="Oswald"/>
                <a:ea typeface="Oswald"/>
                <a:cs typeface="Oswald"/>
                <a:sym typeface="Oswald"/>
              </a:rPr>
              <a:t>Jordan Trees Waddle</a:t>
            </a:r>
            <a:endParaRPr sz="3600" b="1">
              <a:solidFill>
                <a:schemeClr val="lt1"/>
              </a:solidFill>
              <a:latin typeface="Oswald"/>
              <a:ea typeface="Oswald"/>
              <a:cs typeface="Oswald"/>
              <a:sym typeface="Oswald"/>
            </a:endParaRPr>
          </a:p>
          <a:p>
            <a:pPr marL="914400" lvl="1" indent="-457200" algn="l" rtl="0">
              <a:spcBef>
                <a:spcPts val="0"/>
              </a:spcBef>
              <a:spcAft>
                <a:spcPts val="0"/>
              </a:spcAft>
              <a:buClr>
                <a:schemeClr val="lt1"/>
              </a:buClr>
              <a:buSzPts val="3600"/>
              <a:buFont typeface="Oswald"/>
              <a:buChar char="○"/>
            </a:pPr>
            <a:r>
              <a:rPr lang="en-US" sz="3600">
                <a:solidFill>
                  <a:schemeClr val="lt1"/>
                </a:solidFill>
                <a:latin typeface="Oswald"/>
                <a:ea typeface="Oswald"/>
                <a:cs typeface="Oswald"/>
                <a:sym typeface="Oswald"/>
              </a:rPr>
              <a:t>Agricultural Science Teacher, Medina Valley High School, Medina Valley ISD</a:t>
            </a:r>
            <a:endParaRPr sz="3600">
              <a:solidFill>
                <a:schemeClr val="lt1"/>
              </a:solidFill>
              <a:latin typeface="Oswald"/>
              <a:ea typeface="Oswald"/>
              <a:cs typeface="Oswald"/>
              <a:sym typeface="Oswald"/>
            </a:endParaRPr>
          </a:p>
          <a:p>
            <a:pPr marL="457200" lvl="0" indent="-457200" algn="l" rtl="0">
              <a:spcBef>
                <a:spcPts val="0"/>
              </a:spcBef>
              <a:spcAft>
                <a:spcPts val="0"/>
              </a:spcAft>
              <a:buClr>
                <a:schemeClr val="lt1"/>
              </a:buClr>
              <a:buSzPts val="3600"/>
              <a:buChar char="●"/>
            </a:pPr>
            <a:r>
              <a:rPr lang="en-US" sz="3600" b="1">
                <a:solidFill>
                  <a:schemeClr val="lt1"/>
                </a:solidFill>
                <a:latin typeface="Oswald"/>
                <a:ea typeface="Oswald"/>
                <a:cs typeface="Oswald"/>
                <a:sym typeface="Oswald"/>
              </a:rPr>
              <a:t>Kyle Miller</a:t>
            </a:r>
            <a:endParaRPr sz="3600" b="1">
              <a:solidFill>
                <a:schemeClr val="lt1"/>
              </a:solidFill>
              <a:latin typeface="Oswald"/>
              <a:ea typeface="Oswald"/>
              <a:cs typeface="Oswald"/>
              <a:sym typeface="Oswald"/>
            </a:endParaRPr>
          </a:p>
          <a:p>
            <a:pPr marL="914400" lvl="1" indent="-457200" algn="l" rtl="0">
              <a:spcBef>
                <a:spcPts val="0"/>
              </a:spcBef>
              <a:spcAft>
                <a:spcPts val="0"/>
              </a:spcAft>
              <a:buClr>
                <a:schemeClr val="lt1"/>
              </a:buClr>
              <a:buSzPts val="3600"/>
              <a:buChar char="○"/>
            </a:pPr>
            <a:r>
              <a:rPr lang="en-US" sz="3600">
                <a:solidFill>
                  <a:schemeClr val="lt1"/>
                </a:solidFill>
                <a:latin typeface="Oswald"/>
                <a:ea typeface="Oswald"/>
                <a:cs typeface="Oswald"/>
                <a:sym typeface="Oswald"/>
              </a:rPr>
              <a:t>Family &amp; Consumer Science Teacher, Mackenzie Middle School, Lubbock ISD</a:t>
            </a:r>
            <a:endParaRPr sz="3600">
              <a:solidFill>
                <a:schemeClr val="lt1"/>
              </a:solidFill>
              <a:latin typeface="Oswald"/>
              <a:ea typeface="Oswald"/>
              <a:cs typeface="Oswald"/>
              <a:sym typeface="Oswald"/>
            </a:endParaRPr>
          </a:p>
          <a:p>
            <a:pPr marL="457200" lvl="0" indent="-457200" algn="l" rtl="0">
              <a:spcBef>
                <a:spcPts val="0"/>
              </a:spcBef>
              <a:spcAft>
                <a:spcPts val="0"/>
              </a:spcAft>
              <a:buClr>
                <a:schemeClr val="lt1"/>
              </a:buClr>
              <a:buSzPts val="3600"/>
              <a:buChar char="●"/>
            </a:pPr>
            <a:r>
              <a:rPr lang="en-US" sz="3600" b="1">
                <a:solidFill>
                  <a:schemeClr val="lt1"/>
                </a:solidFill>
                <a:latin typeface="Oswald"/>
                <a:ea typeface="Oswald"/>
                <a:cs typeface="Oswald"/>
                <a:sym typeface="Oswald"/>
              </a:rPr>
              <a:t>Rhonda Cantrell</a:t>
            </a:r>
            <a:endParaRPr sz="3600" b="1">
              <a:solidFill>
                <a:schemeClr val="lt1"/>
              </a:solidFill>
              <a:latin typeface="Oswald"/>
              <a:ea typeface="Oswald"/>
              <a:cs typeface="Oswald"/>
              <a:sym typeface="Oswald"/>
            </a:endParaRPr>
          </a:p>
          <a:p>
            <a:pPr marL="914400" lvl="1" indent="-457200" algn="l" rtl="0">
              <a:spcBef>
                <a:spcPts val="0"/>
              </a:spcBef>
              <a:spcAft>
                <a:spcPts val="0"/>
              </a:spcAft>
              <a:buClr>
                <a:schemeClr val="lt1"/>
              </a:buClr>
              <a:buSzPts val="3600"/>
              <a:buChar char="○"/>
            </a:pPr>
            <a:r>
              <a:rPr lang="en-US" sz="3600">
                <a:solidFill>
                  <a:schemeClr val="lt1"/>
                </a:solidFill>
                <a:latin typeface="Oswald"/>
                <a:ea typeface="Oswald"/>
                <a:cs typeface="Oswald"/>
                <a:sym typeface="Oswald"/>
              </a:rPr>
              <a:t>Retired Elementary Teacher, Texline ISD</a:t>
            </a:r>
            <a:endParaRPr sz="3600">
              <a:solidFill>
                <a:schemeClr val="lt1"/>
              </a:solidFill>
              <a:latin typeface="Oswald"/>
              <a:ea typeface="Oswald"/>
              <a:cs typeface="Oswald"/>
              <a:sym typeface="Oswald"/>
            </a:endParaRPr>
          </a:p>
          <a:p>
            <a:pPr marL="457200" lvl="0" indent="-457200" algn="l" rtl="0">
              <a:spcBef>
                <a:spcPts val="0"/>
              </a:spcBef>
              <a:spcAft>
                <a:spcPts val="0"/>
              </a:spcAft>
              <a:buClr>
                <a:schemeClr val="lt1"/>
              </a:buClr>
              <a:buSzPts val="3600"/>
              <a:buChar char="●"/>
            </a:pPr>
            <a:r>
              <a:rPr lang="en-US" sz="3600" b="1">
                <a:solidFill>
                  <a:schemeClr val="lt1"/>
                </a:solidFill>
                <a:latin typeface="Oswald"/>
                <a:ea typeface="Oswald"/>
                <a:cs typeface="Oswald"/>
                <a:sym typeface="Oswald"/>
              </a:rPr>
              <a:t>Dr. Calvin Trostle</a:t>
            </a:r>
            <a:endParaRPr sz="3600" b="1">
              <a:solidFill>
                <a:schemeClr val="lt1"/>
              </a:solidFill>
              <a:latin typeface="Oswald"/>
              <a:ea typeface="Oswald"/>
              <a:cs typeface="Oswald"/>
              <a:sym typeface="Oswald"/>
            </a:endParaRPr>
          </a:p>
          <a:p>
            <a:pPr marL="914400" lvl="1" indent="-457200" algn="l" rtl="0">
              <a:spcBef>
                <a:spcPts val="0"/>
              </a:spcBef>
              <a:spcAft>
                <a:spcPts val="0"/>
              </a:spcAft>
              <a:buClr>
                <a:schemeClr val="lt1"/>
              </a:buClr>
              <a:buSzPts val="3600"/>
              <a:buFont typeface="Oswald"/>
              <a:buChar char="○"/>
            </a:pPr>
            <a:r>
              <a:rPr lang="en-US" sz="3600">
                <a:solidFill>
                  <a:schemeClr val="lt1"/>
                </a:solidFill>
                <a:latin typeface="Oswald"/>
                <a:ea typeface="Oswald"/>
                <a:cs typeface="Oswald"/>
                <a:sym typeface="Oswald"/>
              </a:rPr>
              <a:t>Professor &amp; Extension Agronomist, Texas A&amp;M AgriLife Extension Service</a:t>
            </a:r>
            <a:endParaRPr sz="3600">
              <a:solidFill>
                <a:schemeClr val="lt1"/>
              </a:solidFill>
              <a:latin typeface="Oswald"/>
              <a:ea typeface="Oswald"/>
              <a:cs typeface="Oswald"/>
              <a:sym typeface="Oswald"/>
            </a:endParaRPr>
          </a:p>
          <a:p>
            <a:pPr marL="457200" lvl="0" indent="-457200" algn="l" rtl="0">
              <a:spcBef>
                <a:spcPts val="0"/>
              </a:spcBef>
              <a:spcAft>
                <a:spcPts val="0"/>
              </a:spcAft>
              <a:buClr>
                <a:schemeClr val="lt1"/>
              </a:buClr>
              <a:buSzPts val="3600"/>
              <a:buChar char="●"/>
            </a:pPr>
            <a:r>
              <a:rPr lang="en-US" sz="3600" b="1">
                <a:solidFill>
                  <a:schemeClr val="lt1"/>
                </a:solidFill>
                <a:latin typeface="Oswald"/>
                <a:ea typeface="Oswald"/>
                <a:cs typeface="Oswald"/>
                <a:sym typeface="Oswald"/>
              </a:rPr>
              <a:t>Cater Wands</a:t>
            </a:r>
            <a:endParaRPr sz="3600" b="1">
              <a:solidFill>
                <a:schemeClr val="lt1"/>
              </a:solidFill>
              <a:latin typeface="Oswald"/>
              <a:ea typeface="Oswald"/>
              <a:cs typeface="Oswald"/>
              <a:sym typeface="Oswald"/>
            </a:endParaRPr>
          </a:p>
          <a:p>
            <a:pPr marL="914400" lvl="1" indent="-457200" algn="l" rtl="0">
              <a:spcBef>
                <a:spcPts val="0"/>
              </a:spcBef>
              <a:spcAft>
                <a:spcPts val="0"/>
              </a:spcAft>
              <a:buClr>
                <a:schemeClr val="lt1"/>
              </a:buClr>
              <a:buSzPts val="3600"/>
              <a:buChar char="○"/>
            </a:pPr>
            <a:r>
              <a:rPr lang="en-US" sz="3600">
                <a:solidFill>
                  <a:schemeClr val="lt1"/>
                </a:solidFill>
                <a:latin typeface="Oswald"/>
                <a:ea typeface="Oswald"/>
                <a:cs typeface="Oswald"/>
                <a:sym typeface="Oswald"/>
              </a:rPr>
              <a:t>Manager of Technical Sales, Miller Milling</a:t>
            </a:r>
            <a:endParaRPr sz="3600" b="1">
              <a:solidFill>
                <a:schemeClr val="lt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grpSp>
        <p:nvGrpSpPr>
          <p:cNvPr id="54" name="Google Shape;54;g38db7b4c136_0_5"/>
          <p:cNvGrpSpPr/>
          <p:nvPr/>
        </p:nvGrpSpPr>
        <p:grpSpPr>
          <a:xfrm>
            <a:off x="10466" y="376950"/>
            <a:ext cx="20093859" cy="1716405"/>
            <a:chOff x="10466" y="376950"/>
            <a:chExt cx="20093859" cy="1716405"/>
          </a:xfrm>
        </p:grpSpPr>
        <p:sp>
          <p:nvSpPr>
            <p:cNvPr id="55" name="Google Shape;55;g38db7b4c136_0_5"/>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56" name="Google Shape;56;g38db7b4c136_0_5"/>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57" name="Google Shape;57;g38db7b4c136_0_5"/>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Primary Elements of Plant Growth</a:t>
            </a:r>
            <a:endParaRPr/>
          </a:p>
        </p:txBody>
      </p:sp>
      <p:sp>
        <p:nvSpPr>
          <p:cNvPr id="58" name="Google Shape;58;g38db7b4c136_0_5"/>
          <p:cNvSpPr txBox="1">
            <a:spLocks noGrp="1"/>
          </p:cNvSpPr>
          <p:nvPr>
            <p:ph type="body" idx="2"/>
          </p:nvPr>
        </p:nvSpPr>
        <p:spPr>
          <a:xfrm>
            <a:off x="1631225" y="2573150"/>
            <a:ext cx="11199600" cy="64032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Sunlight</a:t>
            </a:r>
            <a:endParaRPr>
              <a:solidFill>
                <a:schemeClr val="dk1"/>
              </a:solidFill>
              <a:latin typeface="Oswald"/>
              <a:ea typeface="Oswald"/>
              <a:cs typeface="Oswald"/>
              <a:sym typeface="Oswald"/>
            </a:endParaRPr>
          </a:p>
          <a:p>
            <a:pPr marL="457200" lvl="1" indent="0" algn="l" rtl="0">
              <a:spcBef>
                <a:spcPts val="0"/>
              </a:spcBef>
              <a:spcAft>
                <a:spcPts val="0"/>
              </a:spcAft>
              <a:buClr>
                <a:schemeClr val="dk1"/>
              </a:buClr>
              <a:buSzPts val="1400"/>
              <a:buFont typeface="Oswald"/>
              <a:buNone/>
            </a:pPr>
            <a:r>
              <a:rPr lang="en-US"/>
              <a:t>- Plants use sunlight for photosynthesis, which converts carbon dioxide and water into energy the plant needs to grow.</a:t>
            </a:r>
            <a:endParaRPr>
              <a:solidFill>
                <a:schemeClr val="dk1"/>
              </a:solidFill>
              <a:latin typeface="Oswald"/>
              <a:ea typeface="Oswald"/>
              <a:cs typeface="Oswald"/>
              <a:sym typeface="Oswald"/>
            </a:endParaRPr>
          </a:p>
          <a:p>
            <a:pPr marL="0" lvl="0" indent="0" algn="l" rtl="0">
              <a:spcBef>
                <a:spcPts val="0"/>
              </a:spcBef>
              <a:spcAft>
                <a:spcPts val="0"/>
              </a:spcAft>
              <a:buNone/>
            </a:pPr>
            <a:endParaRPr>
              <a:solidFill>
                <a:schemeClr val="dk1"/>
              </a:solidFill>
              <a:latin typeface="Oswald"/>
              <a:ea typeface="Oswald"/>
              <a:cs typeface="Oswald"/>
              <a:sym typeface="Oswald"/>
            </a:endParaRPr>
          </a:p>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Water</a:t>
            </a:r>
            <a:endParaRPr>
              <a:solidFill>
                <a:schemeClr val="dk1"/>
              </a:solidFill>
              <a:latin typeface="Oswald"/>
              <a:ea typeface="Oswald"/>
              <a:cs typeface="Oswald"/>
              <a:sym typeface="Oswald"/>
            </a:endParaRPr>
          </a:p>
          <a:p>
            <a:pPr marL="457200" lvl="1" indent="0" algn="l" rtl="0">
              <a:spcBef>
                <a:spcPts val="0"/>
              </a:spcBef>
              <a:spcAft>
                <a:spcPts val="0"/>
              </a:spcAft>
              <a:buClr>
                <a:schemeClr val="dk1"/>
              </a:buClr>
              <a:buSzPts val="1400"/>
              <a:buFont typeface="Oswald"/>
              <a:buNone/>
            </a:pPr>
            <a:r>
              <a:rPr lang="en-US"/>
              <a:t>- Plants use water for photosynthesis and to transport nutrients.</a:t>
            </a:r>
            <a:endParaRPr>
              <a:solidFill>
                <a:schemeClr val="dk1"/>
              </a:solidFill>
              <a:latin typeface="Oswald"/>
              <a:ea typeface="Oswald"/>
              <a:cs typeface="Oswald"/>
              <a:sym typeface="Oswald"/>
            </a:endParaRPr>
          </a:p>
          <a:p>
            <a:pPr marL="0" lvl="0" indent="0" algn="l" rtl="0">
              <a:spcBef>
                <a:spcPts val="0"/>
              </a:spcBef>
              <a:spcAft>
                <a:spcPts val="0"/>
              </a:spcAft>
              <a:buNone/>
            </a:pPr>
            <a:endParaRPr>
              <a:solidFill>
                <a:schemeClr val="dk1"/>
              </a:solidFill>
              <a:latin typeface="Oswald"/>
              <a:ea typeface="Oswald"/>
              <a:cs typeface="Oswald"/>
              <a:sym typeface="Oswald"/>
            </a:endParaRPr>
          </a:p>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Air </a:t>
            </a:r>
            <a:endParaRPr>
              <a:solidFill>
                <a:schemeClr val="dk1"/>
              </a:solidFill>
              <a:latin typeface="Oswald"/>
              <a:ea typeface="Oswald"/>
              <a:cs typeface="Oswald"/>
              <a:sym typeface="Oswald"/>
            </a:endParaRPr>
          </a:p>
          <a:p>
            <a:pPr marL="457200" lvl="0" indent="-317500" algn="l" rtl="0">
              <a:spcBef>
                <a:spcPts val="0"/>
              </a:spcBef>
              <a:spcAft>
                <a:spcPts val="0"/>
              </a:spcAft>
              <a:buClr>
                <a:schemeClr val="dk1"/>
              </a:buClr>
              <a:buSzPts val="1400"/>
              <a:buFont typeface="Oswald"/>
              <a:buChar char="-"/>
            </a:pPr>
            <a:r>
              <a:rPr lang="en-US" sz="3200">
                <a:solidFill>
                  <a:schemeClr val="dk1"/>
                </a:solidFill>
                <a:latin typeface="Oswald"/>
                <a:ea typeface="Oswald"/>
                <a:cs typeface="Oswald"/>
                <a:sym typeface="Oswald"/>
              </a:rPr>
              <a:t>- Plants need carbon dioxide for photosynthesis. </a:t>
            </a:r>
            <a:endParaRPr>
              <a:solidFill>
                <a:schemeClr val="dk1"/>
              </a:solidFill>
              <a:latin typeface="Oswald"/>
              <a:ea typeface="Oswald"/>
              <a:cs typeface="Oswald"/>
              <a:sym typeface="Oswald"/>
            </a:endParaRPr>
          </a:p>
          <a:p>
            <a:pPr marL="457200" lvl="1" indent="0" algn="l" rtl="0">
              <a:spcBef>
                <a:spcPts val="0"/>
              </a:spcBef>
              <a:spcAft>
                <a:spcPts val="0"/>
              </a:spcAft>
              <a:buClr>
                <a:schemeClr val="dk1"/>
              </a:buClr>
              <a:buSzPts val="3600"/>
              <a:buNone/>
            </a:pPr>
            <a:endParaRPr>
              <a:solidFill>
                <a:schemeClr val="dk1"/>
              </a:solidFill>
              <a:latin typeface="Oswald"/>
              <a:ea typeface="Oswald"/>
              <a:cs typeface="Oswald"/>
              <a:sym typeface="Oswald"/>
            </a:endParaRPr>
          </a:p>
          <a:p>
            <a:pPr marL="0" lvl="0" indent="0" algn="l" rtl="0">
              <a:spcBef>
                <a:spcPts val="0"/>
              </a:spcBef>
              <a:spcAft>
                <a:spcPts val="0"/>
              </a:spcAft>
              <a:buNone/>
            </a:pPr>
            <a:endParaRPr>
              <a:solidFill>
                <a:schemeClr val="dk1"/>
              </a:solidFill>
              <a:latin typeface="Oswald"/>
              <a:ea typeface="Oswald"/>
              <a:cs typeface="Oswald"/>
              <a:sym typeface="Oswald"/>
            </a:endParaRPr>
          </a:p>
          <a:p>
            <a:pPr marL="0" lvl="0" indent="0" algn="l" rtl="0">
              <a:spcBef>
                <a:spcPts val="0"/>
              </a:spcBef>
              <a:spcAft>
                <a:spcPts val="0"/>
              </a:spcAft>
              <a:buNone/>
            </a:pPr>
            <a:endParaRPr>
              <a:solidFill>
                <a:schemeClr val="dk1"/>
              </a:solidFill>
            </a:endParaRPr>
          </a:p>
        </p:txBody>
      </p:sp>
      <p:pic>
        <p:nvPicPr>
          <p:cNvPr id="59" name="Google Shape;59;g38db7b4c136_0_5"/>
          <p:cNvPicPr preferRelativeResize="0"/>
          <p:nvPr/>
        </p:nvPicPr>
        <p:blipFill rotWithShape="1">
          <a:blip r:embed="rId3">
            <a:alphaModFix/>
          </a:blip>
          <a:srcRect/>
          <a:stretch/>
        </p:blipFill>
        <p:spPr>
          <a:xfrm>
            <a:off x="10472295" y="1989461"/>
            <a:ext cx="8598050" cy="93190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3"/>
        <p:cNvGrpSpPr/>
        <p:nvPr/>
      </p:nvGrpSpPr>
      <p:grpSpPr>
        <a:xfrm>
          <a:off x="0" y="0"/>
          <a:ext cx="0" cy="0"/>
          <a:chOff x="0" y="0"/>
          <a:chExt cx="0" cy="0"/>
        </a:xfrm>
      </p:grpSpPr>
      <p:grpSp>
        <p:nvGrpSpPr>
          <p:cNvPr id="64" name="Google Shape;64;g38db7b4c136_0_15"/>
          <p:cNvGrpSpPr/>
          <p:nvPr/>
        </p:nvGrpSpPr>
        <p:grpSpPr>
          <a:xfrm>
            <a:off x="10466" y="376950"/>
            <a:ext cx="20093859" cy="1716405"/>
            <a:chOff x="10466" y="376950"/>
            <a:chExt cx="20093859" cy="1716405"/>
          </a:xfrm>
        </p:grpSpPr>
        <p:sp>
          <p:nvSpPr>
            <p:cNvPr id="65" name="Google Shape;65;g38db7b4c136_0_15"/>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66" name="Google Shape;66;g38db7b4c136_0_15"/>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67" name="Google Shape;67;g38db7b4c136_0_15"/>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Photosynthesis</a:t>
            </a:r>
            <a:endParaRPr/>
          </a:p>
        </p:txBody>
      </p:sp>
      <p:sp>
        <p:nvSpPr>
          <p:cNvPr id="68" name="Google Shape;68;g38db7b4c136_0_15"/>
          <p:cNvSpPr txBox="1">
            <a:spLocks noGrp="1"/>
          </p:cNvSpPr>
          <p:nvPr>
            <p:ph type="body" idx="2"/>
          </p:nvPr>
        </p:nvSpPr>
        <p:spPr>
          <a:xfrm>
            <a:off x="1631225" y="2573150"/>
            <a:ext cx="11199600" cy="66495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Plants use carbon dioxide, sunlight and water to make their own food to give the plant energy to grow. </a:t>
            </a:r>
            <a:endParaRPr>
              <a:solidFill>
                <a:schemeClr val="dk1"/>
              </a:solidFill>
              <a:latin typeface="Oswald"/>
              <a:ea typeface="Oswald"/>
              <a:cs typeface="Oswald"/>
              <a:sym typeface="Oswald"/>
            </a:endParaRPr>
          </a:p>
          <a:p>
            <a:pPr marL="0" lvl="0" indent="0" algn="l" rtl="0">
              <a:spcBef>
                <a:spcPts val="0"/>
              </a:spcBef>
              <a:spcAft>
                <a:spcPts val="0"/>
              </a:spcAft>
              <a:buNone/>
            </a:pPr>
            <a:endParaRPr>
              <a:solidFill>
                <a:schemeClr val="dk1"/>
              </a:solidFill>
              <a:latin typeface="Oswald"/>
              <a:ea typeface="Oswald"/>
              <a:cs typeface="Oswald"/>
              <a:sym typeface="Oswald"/>
            </a:endParaRPr>
          </a:p>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Plants absorb carbon dioxide through the leaves and absorb water through the root system.</a:t>
            </a:r>
            <a:endParaRPr sz="3600">
              <a:solidFill>
                <a:schemeClr val="dk1"/>
              </a:solidFill>
            </a:endParaRPr>
          </a:p>
          <a:p>
            <a:pPr marL="457200" lvl="1" indent="0" algn="l" rtl="0">
              <a:spcBef>
                <a:spcPts val="0"/>
              </a:spcBef>
              <a:spcAft>
                <a:spcPts val="0"/>
              </a:spcAft>
              <a:buClr>
                <a:schemeClr val="dk1"/>
              </a:buClr>
              <a:buSzPts val="3600"/>
              <a:buNone/>
            </a:pPr>
            <a:endParaRPr sz="3600"/>
          </a:p>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The chlorophyll in the leaves use sunlight to create glucose, which is a form of sugar and gives the plant the energy it needs to grow.</a:t>
            </a:r>
            <a:endParaRPr>
              <a:solidFill>
                <a:schemeClr val="dk1"/>
              </a:solidFill>
              <a:latin typeface="Oswald"/>
              <a:ea typeface="Oswald"/>
              <a:cs typeface="Oswald"/>
              <a:sym typeface="Oswald"/>
            </a:endParaRPr>
          </a:p>
          <a:p>
            <a:pPr marL="0" lvl="0" indent="0" algn="l" rtl="0">
              <a:spcBef>
                <a:spcPts val="0"/>
              </a:spcBef>
              <a:spcAft>
                <a:spcPts val="0"/>
              </a:spcAft>
              <a:buNone/>
            </a:pPr>
            <a:endParaRPr>
              <a:solidFill>
                <a:schemeClr val="dk1"/>
              </a:solidFill>
              <a:latin typeface="Oswald"/>
              <a:ea typeface="Oswald"/>
              <a:cs typeface="Oswald"/>
              <a:sym typeface="Oswald"/>
            </a:endParaRPr>
          </a:p>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The plant releases oxygen as a byproduct of photosynthesis.</a:t>
            </a:r>
            <a:endParaRPr>
              <a:solidFill>
                <a:schemeClr val="dk1"/>
              </a:solidFill>
              <a:latin typeface="Oswald"/>
              <a:ea typeface="Oswald"/>
              <a:cs typeface="Oswald"/>
              <a:sym typeface="Oswald"/>
            </a:endParaRPr>
          </a:p>
          <a:p>
            <a:pPr marL="0" lvl="0" indent="0" algn="l" rtl="0">
              <a:spcBef>
                <a:spcPts val="0"/>
              </a:spcBef>
              <a:spcAft>
                <a:spcPts val="0"/>
              </a:spcAft>
              <a:buNone/>
            </a:pPr>
            <a:endParaRPr/>
          </a:p>
        </p:txBody>
      </p:sp>
      <p:pic>
        <p:nvPicPr>
          <p:cNvPr id="69" name="Google Shape;69;g38db7b4c136_0_15" title="Photosynthesis - Shutterstock.png"/>
          <p:cNvPicPr preferRelativeResize="0"/>
          <p:nvPr/>
        </p:nvPicPr>
        <p:blipFill>
          <a:blip r:embed="rId3">
            <a:alphaModFix/>
          </a:blip>
          <a:stretch>
            <a:fillRect/>
          </a:stretch>
        </p:blipFill>
        <p:spPr>
          <a:xfrm>
            <a:off x="12954875" y="2573155"/>
            <a:ext cx="6968475" cy="80903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3"/>
        <p:cNvGrpSpPr/>
        <p:nvPr/>
      </p:nvGrpSpPr>
      <p:grpSpPr>
        <a:xfrm>
          <a:off x="0" y="0"/>
          <a:ext cx="0" cy="0"/>
          <a:chOff x="0" y="0"/>
          <a:chExt cx="0" cy="0"/>
        </a:xfrm>
      </p:grpSpPr>
      <p:grpSp>
        <p:nvGrpSpPr>
          <p:cNvPr id="74" name="Google Shape;74;g38db7b4c136_0_25"/>
          <p:cNvGrpSpPr/>
          <p:nvPr/>
        </p:nvGrpSpPr>
        <p:grpSpPr>
          <a:xfrm>
            <a:off x="10466" y="376950"/>
            <a:ext cx="20093859" cy="1716405"/>
            <a:chOff x="10466" y="376950"/>
            <a:chExt cx="20093859" cy="1716405"/>
          </a:xfrm>
        </p:grpSpPr>
        <p:sp>
          <p:nvSpPr>
            <p:cNvPr id="75" name="Google Shape;75;g38db7b4c136_0_25"/>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76" name="Google Shape;76;g38db7b4c136_0_25"/>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77" name="Google Shape;77;g38db7b4c136_0_25"/>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Nutrients</a:t>
            </a:r>
            <a:endParaRPr/>
          </a:p>
        </p:txBody>
      </p:sp>
      <p:sp>
        <p:nvSpPr>
          <p:cNvPr id="78" name="Google Shape;78;g38db7b4c136_0_25"/>
          <p:cNvSpPr txBox="1">
            <a:spLocks noGrp="1"/>
          </p:cNvSpPr>
          <p:nvPr>
            <p:ph type="body" idx="2"/>
          </p:nvPr>
        </p:nvSpPr>
        <p:spPr>
          <a:xfrm>
            <a:off x="1631225" y="2573150"/>
            <a:ext cx="11199600" cy="68958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Plant scientists have identified 16 essential nutrients that plants need to grow. </a:t>
            </a:r>
            <a:endParaRPr>
              <a:solidFill>
                <a:schemeClr val="dk1"/>
              </a:solidFill>
              <a:latin typeface="Oswald"/>
              <a:ea typeface="Oswald"/>
              <a:cs typeface="Oswald"/>
              <a:sym typeface="Oswald"/>
            </a:endParaRPr>
          </a:p>
          <a:p>
            <a:pPr marL="0" lvl="0" indent="0" algn="l" rtl="0">
              <a:spcBef>
                <a:spcPts val="0"/>
              </a:spcBef>
              <a:spcAft>
                <a:spcPts val="0"/>
              </a:spcAft>
              <a:buNone/>
            </a:pPr>
            <a:endParaRPr>
              <a:solidFill>
                <a:schemeClr val="dk1"/>
              </a:solidFill>
              <a:latin typeface="Oswald"/>
              <a:ea typeface="Oswald"/>
              <a:cs typeface="Oswald"/>
              <a:sym typeface="Oswald"/>
            </a:endParaRPr>
          </a:p>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Macronutrients are what plants need in the greatest quantity: </a:t>
            </a:r>
            <a:endParaRPr>
              <a:solidFill>
                <a:schemeClr val="dk1"/>
              </a:solidFill>
              <a:latin typeface="Oswald"/>
              <a:ea typeface="Oswald"/>
              <a:cs typeface="Oswald"/>
              <a:sym typeface="Oswald"/>
            </a:endParaRPr>
          </a:p>
          <a:p>
            <a:pPr marL="457200" lvl="1" indent="0" algn="l" rtl="0">
              <a:spcBef>
                <a:spcPts val="0"/>
              </a:spcBef>
              <a:spcAft>
                <a:spcPts val="0"/>
              </a:spcAft>
              <a:buClr>
                <a:schemeClr val="dk1"/>
              </a:buClr>
              <a:buSzPts val="1400"/>
              <a:buFont typeface="Oswald"/>
              <a:buNone/>
            </a:pPr>
            <a:r>
              <a:rPr lang="en-US"/>
              <a:t>- Carbon, hydrogen, oxygen, nitrogen, phosphorus and potassium</a:t>
            </a:r>
            <a:endParaRPr/>
          </a:p>
          <a:p>
            <a:pPr marL="914400" lvl="2" indent="0" algn="l" rtl="0">
              <a:spcBef>
                <a:spcPts val="0"/>
              </a:spcBef>
              <a:spcAft>
                <a:spcPts val="0"/>
              </a:spcAft>
              <a:buSzPts val="1400"/>
              <a:buNone/>
            </a:pPr>
            <a:r>
              <a:rPr lang="en-US"/>
              <a:t>- These are called primary nutrients.</a:t>
            </a:r>
            <a:endParaRPr/>
          </a:p>
          <a:p>
            <a:pPr marL="0" lvl="0" indent="0" algn="l" rtl="0">
              <a:spcBef>
                <a:spcPts val="0"/>
              </a:spcBef>
              <a:spcAft>
                <a:spcPts val="0"/>
              </a:spcAft>
              <a:buNone/>
            </a:pPr>
            <a:endParaRPr/>
          </a:p>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Plants need secondary nutrients in moderate amounts: </a:t>
            </a:r>
            <a:endParaRPr>
              <a:solidFill>
                <a:schemeClr val="dk1"/>
              </a:solidFill>
              <a:latin typeface="Oswald"/>
              <a:ea typeface="Oswald"/>
              <a:cs typeface="Oswald"/>
              <a:sym typeface="Oswald"/>
            </a:endParaRPr>
          </a:p>
          <a:p>
            <a:pPr marL="457200" lvl="1" indent="0" algn="l" rtl="0">
              <a:spcBef>
                <a:spcPts val="0"/>
              </a:spcBef>
              <a:spcAft>
                <a:spcPts val="0"/>
              </a:spcAft>
              <a:buClr>
                <a:schemeClr val="dk1"/>
              </a:buClr>
              <a:buSzPts val="1400"/>
              <a:buFont typeface="Oswald"/>
              <a:buNone/>
            </a:pPr>
            <a:r>
              <a:rPr lang="en-US"/>
              <a:t>- Calcium, magnesium and sulfur</a:t>
            </a:r>
            <a:endParaRPr>
              <a:solidFill>
                <a:schemeClr val="dk1"/>
              </a:solidFill>
              <a:latin typeface="Oswald"/>
              <a:ea typeface="Oswald"/>
              <a:cs typeface="Oswald"/>
              <a:sym typeface="Oswald"/>
            </a:endParaRPr>
          </a:p>
          <a:p>
            <a:pPr marL="0" lvl="0" indent="0" algn="l" rtl="0">
              <a:spcBef>
                <a:spcPts val="0"/>
              </a:spcBef>
              <a:spcAft>
                <a:spcPts val="0"/>
              </a:spcAft>
              <a:buNone/>
            </a:pPr>
            <a:endParaRPr>
              <a:solidFill>
                <a:schemeClr val="dk1"/>
              </a:solidFill>
              <a:latin typeface="Oswald"/>
              <a:ea typeface="Oswald"/>
              <a:cs typeface="Oswald"/>
              <a:sym typeface="Oswald"/>
            </a:endParaRPr>
          </a:p>
          <a:p>
            <a:pPr marL="571500" lvl="0" indent="-571500" algn="l" rtl="0">
              <a:spcBef>
                <a:spcPts val="0"/>
              </a:spcBef>
              <a:spcAft>
                <a:spcPts val="0"/>
              </a:spcAft>
              <a:buClr>
                <a:schemeClr val="dk1"/>
              </a:buClr>
              <a:buSzPts val="3600"/>
              <a:buChar char="•"/>
            </a:pPr>
            <a:r>
              <a:rPr lang="en-US">
                <a:solidFill>
                  <a:schemeClr val="dk1"/>
                </a:solidFill>
                <a:latin typeface="Oswald"/>
                <a:ea typeface="Oswald"/>
                <a:cs typeface="Oswald"/>
                <a:sym typeface="Oswald"/>
              </a:rPr>
              <a:t>Micronutrients are necessary in very small quantities:</a:t>
            </a:r>
            <a:endParaRPr>
              <a:solidFill>
                <a:schemeClr val="dk1"/>
              </a:solidFill>
              <a:latin typeface="Oswald"/>
              <a:ea typeface="Oswald"/>
              <a:cs typeface="Oswald"/>
              <a:sym typeface="Oswald"/>
            </a:endParaRPr>
          </a:p>
          <a:p>
            <a:pPr marL="457200" lvl="1" indent="0" algn="l" rtl="0">
              <a:spcBef>
                <a:spcPts val="0"/>
              </a:spcBef>
              <a:spcAft>
                <a:spcPts val="0"/>
              </a:spcAft>
              <a:buClr>
                <a:schemeClr val="dk1"/>
              </a:buClr>
              <a:buSzPts val="1400"/>
              <a:buFont typeface="Oswald"/>
              <a:buNone/>
            </a:pPr>
            <a:r>
              <a:rPr lang="en-US"/>
              <a:t>- Boron, chlorine, copper, iron, manganese, molybdenum and zinc</a:t>
            </a:r>
            <a:endParaRPr/>
          </a:p>
          <a:p>
            <a:pPr marL="914400" lvl="2" indent="0" algn="l" rtl="0">
              <a:spcBef>
                <a:spcPts val="0"/>
              </a:spcBef>
              <a:spcAft>
                <a:spcPts val="0"/>
              </a:spcAft>
              <a:buSzPts val="1400"/>
              <a:buNone/>
            </a:pPr>
            <a:r>
              <a:rPr lang="en-US"/>
              <a:t>- These are called trace nutrients. </a:t>
            </a:r>
            <a:endParaRPr>
              <a:solidFill>
                <a:schemeClr val="dk1"/>
              </a:solidFill>
            </a:endParaRPr>
          </a:p>
        </p:txBody>
      </p:sp>
      <p:sp>
        <p:nvSpPr>
          <p:cNvPr id="79" name="Google Shape;79;g38db7b4c136_0_25"/>
          <p:cNvSpPr txBox="1">
            <a:spLocks noGrp="1"/>
          </p:cNvSpPr>
          <p:nvPr>
            <p:ph type="body" idx="2"/>
          </p:nvPr>
        </p:nvSpPr>
        <p:spPr>
          <a:xfrm>
            <a:off x="12946775" y="8961100"/>
            <a:ext cx="6717000" cy="4617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3000">
                <a:solidFill>
                  <a:schemeClr val="dk1"/>
                </a:solidFill>
                <a:latin typeface="Oswald"/>
                <a:ea typeface="Oswald"/>
                <a:cs typeface="Oswald"/>
                <a:sym typeface="Oswald"/>
              </a:rPr>
              <a:t>Photo courtesy of Texas A&amp;M AgriLife Extension</a:t>
            </a:r>
            <a:endParaRPr sz="3000">
              <a:solidFill>
                <a:schemeClr val="dk1"/>
              </a:solidFill>
              <a:latin typeface="Oswald"/>
              <a:ea typeface="Oswald"/>
              <a:cs typeface="Oswald"/>
              <a:sym typeface="Oswald"/>
            </a:endParaRPr>
          </a:p>
        </p:txBody>
      </p:sp>
      <p:pic>
        <p:nvPicPr>
          <p:cNvPr id="80" name="Google Shape;80;g38db7b4c136_0_25" title="Screen Shot 2025-10-18 at 10.00.30 AM.png"/>
          <p:cNvPicPr preferRelativeResize="0"/>
          <p:nvPr/>
        </p:nvPicPr>
        <p:blipFill>
          <a:blip r:embed="rId3">
            <a:alphaModFix/>
          </a:blip>
          <a:stretch>
            <a:fillRect/>
          </a:stretch>
        </p:blipFill>
        <p:spPr>
          <a:xfrm>
            <a:off x="12651287" y="3258225"/>
            <a:ext cx="7307975" cy="5702875"/>
          </a:xfrm>
          <a:prstGeom prst="rect">
            <a:avLst/>
          </a:prstGeom>
          <a:noFill/>
          <a:ln>
            <a:noFill/>
          </a:ln>
        </p:spPr>
      </p:pic>
      <p:sp>
        <p:nvSpPr>
          <p:cNvPr id="81" name="Google Shape;81;g38db7b4c136_0_25"/>
          <p:cNvSpPr/>
          <p:nvPr/>
        </p:nvSpPr>
        <p:spPr>
          <a:xfrm>
            <a:off x="15653850" y="4269825"/>
            <a:ext cx="229800" cy="190500"/>
          </a:xfrm>
          <a:prstGeom prst="rect">
            <a:avLst/>
          </a:prstGeom>
          <a:solidFill>
            <a:srgbClr val="9FB3B6"/>
          </a:solidFill>
          <a:ln w="9525" cap="flat" cmpd="sng">
            <a:solidFill>
              <a:srgbClr val="9FB3B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swald"/>
              <a:ea typeface="Oswald"/>
              <a:cs typeface="Oswald"/>
              <a:sym typeface="Oswald"/>
            </a:endParaRPr>
          </a:p>
        </p:txBody>
      </p:sp>
      <p:sp>
        <p:nvSpPr>
          <p:cNvPr id="82" name="Google Shape;82;g38db7b4c136_0_25"/>
          <p:cNvSpPr txBox="1"/>
          <p:nvPr/>
        </p:nvSpPr>
        <p:spPr>
          <a:xfrm>
            <a:off x="15609125" y="4197675"/>
            <a:ext cx="420600" cy="3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Oswald"/>
                <a:ea typeface="Oswald"/>
                <a:cs typeface="Oswald"/>
                <a:sym typeface="Oswald"/>
              </a:rPr>
              <a:t>Mg</a:t>
            </a:r>
            <a:endParaRPr sz="1200">
              <a:solidFill>
                <a:schemeClr val="dk1"/>
              </a:solidFill>
              <a:latin typeface="Oswald"/>
              <a:ea typeface="Oswald"/>
              <a:cs typeface="Oswald"/>
              <a:sym typeface="Oswald"/>
            </a:endParaRPr>
          </a:p>
        </p:txBody>
      </p:sp>
      <p:sp>
        <p:nvSpPr>
          <p:cNvPr id="83" name="Google Shape;83;g38db7b4c136_0_25"/>
          <p:cNvSpPr/>
          <p:nvPr/>
        </p:nvSpPr>
        <p:spPr>
          <a:xfrm>
            <a:off x="18582700" y="4269825"/>
            <a:ext cx="229800" cy="190500"/>
          </a:xfrm>
          <a:prstGeom prst="rect">
            <a:avLst/>
          </a:prstGeom>
          <a:solidFill>
            <a:srgbClr val="9FB3B6"/>
          </a:solidFill>
          <a:ln w="9525" cap="flat" cmpd="sng">
            <a:solidFill>
              <a:srgbClr val="9FB3B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swald"/>
              <a:ea typeface="Oswald"/>
              <a:cs typeface="Oswald"/>
              <a:sym typeface="Oswald"/>
            </a:endParaRPr>
          </a:p>
        </p:txBody>
      </p:sp>
      <p:sp>
        <p:nvSpPr>
          <p:cNvPr id="84" name="Google Shape;84;g38db7b4c136_0_25"/>
          <p:cNvSpPr txBox="1"/>
          <p:nvPr/>
        </p:nvSpPr>
        <p:spPr>
          <a:xfrm>
            <a:off x="18487300" y="4197675"/>
            <a:ext cx="420600" cy="3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Oswald"/>
                <a:ea typeface="Oswald"/>
                <a:cs typeface="Oswald"/>
                <a:sym typeface="Oswald"/>
              </a:rPr>
              <a:t>Mg</a:t>
            </a:r>
            <a:endParaRPr sz="1200">
              <a:solidFill>
                <a:schemeClr val="dk1"/>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pic>
        <p:nvPicPr>
          <p:cNvPr id="89" name="Google Shape;89;p12"/>
          <p:cNvPicPr preferRelativeResize="0"/>
          <p:nvPr/>
        </p:nvPicPr>
        <p:blipFill rotWithShape="1">
          <a:blip r:embed="rId3">
            <a:alphaModFix/>
          </a:blip>
          <a:srcRect/>
          <a:stretch/>
        </p:blipFill>
        <p:spPr>
          <a:xfrm>
            <a:off x="0" y="0"/>
            <a:ext cx="20104100" cy="11308556"/>
          </a:xfrm>
          <a:prstGeom prst="rect">
            <a:avLst/>
          </a:prstGeom>
          <a:noFill/>
          <a:ln>
            <a:noFill/>
          </a:ln>
        </p:spPr>
      </p:pic>
      <p:sp>
        <p:nvSpPr>
          <p:cNvPr id="90" name="Google Shape;90;p12"/>
          <p:cNvSpPr txBox="1">
            <a:spLocks noGrp="1"/>
          </p:cNvSpPr>
          <p:nvPr>
            <p:ph type="ctrTitle"/>
          </p:nvPr>
        </p:nvSpPr>
        <p:spPr>
          <a:xfrm>
            <a:off x="3015615" y="3292118"/>
            <a:ext cx="14073000" cy="1693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a:t>The Wheat Plant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94"/>
        <p:cNvGrpSpPr/>
        <p:nvPr/>
      </p:nvGrpSpPr>
      <p:grpSpPr>
        <a:xfrm>
          <a:off x="0" y="0"/>
          <a:ext cx="0" cy="0"/>
          <a:chOff x="0" y="0"/>
          <a:chExt cx="0" cy="0"/>
        </a:xfrm>
      </p:grpSpPr>
      <p:grpSp>
        <p:nvGrpSpPr>
          <p:cNvPr id="95" name="Google Shape;95;p14"/>
          <p:cNvGrpSpPr/>
          <p:nvPr/>
        </p:nvGrpSpPr>
        <p:grpSpPr>
          <a:xfrm>
            <a:off x="10466" y="376950"/>
            <a:ext cx="20093859" cy="1716405"/>
            <a:chOff x="10466" y="376950"/>
            <a:chExt cx="20093859" cy="1716405"/>
          </a:xfrm>
        </p:grpSpPr>
        <p:sp>
          <p:nvSpPr>
            <p:cNvPr id="96" name="Google Shape;96;p14"/>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7" name="Google Shape;97;p14"/>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98" name="Google Shape;98;p14"/>
          <p:cNvSpPr txBox="1">
            <a:spLocks noGrp="1"/>
          </p:cNvSpPr>
          <p:nvPr>
            <p:ph type="title"/>
          </p:nvPr>
        </p:nvSpPr>
        <p:spPr>
          <a:xfrm>
            <a:off x="1631224" y="788025"/>
            <a:ext cx="99807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Parts of the Wheat Plant</a:t>
            </a:r>
            <a:endParaRPr/>
          </a:p>
        </p:txBody>
      </p:sp>
      <p:pic>
        <p:nvPicPr>
          <p:cNvPr id="99" name="Google Shape;99;p14" title="Greeen Wheat  copy.jpg"/>
          <p:cNvPicPr preferRelativeResize="0"/>
          <p:nvPr/>
        </p:nvPicPr>
        <p:blipFill>
          <a:blip r:embed="rId3">
            <a:alphaModFix/>
          </a:blip>
          <a:stretch>
            <a:fillRect/>
          </a:stretch>
        </p:blipFill>
        <p:spPr>
          <a:xfrm>
            <a:off x="7121188" y="2093350"/>
            <a:ext cx="5872434" cy="9215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grpSp>
        <p:nvGrpSpPr>
          <p:cNvPr id="104" name="Google Shape;104;p15"/>
          <p:cNvGrpSpPr/>
          <p:nvPr/>
        </p:nvGrpSpPr>
        <p:grpSpPr>
          <a:xfrm>
            <a:off x="10466" y="376950"/>
            <a:ext cx="20093859" cy="1716405"/>
            <a:chOff x="10466" y="376950"/>
            <a:chExt cx="20093859" cy="1716405"/>
          </a:xfrm>
        </p:grpSpPr>
        <p:sp>
          <p:nvSpPr>
            <p:cNvPr id="105" name="Google Shape;105;p15"/>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06" name="Google Shape;106;p15"/>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07" name="Google Shape;107;p15"/>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Parts of Wheat Plant Vocabulary</a:t>
            </a:r>
            <a:endParaRPr/>
          </a:p>
        </p:txBody>
      </p:sp>
      <p:sp>
        <p:nvSpPr>
          <p:cNvPr id="108" name="Google Shape;108;p15"/>
          <p:cNvSpPr txBox="1">
            <a:spLocks noGrp="1"/>
          </p:cNvSpPr>
          <p:nvPr>
            <p:ph type="body" idx="2"/>
          </p:nvPr>
        </p:nvSpPr>
        <p:spPr>
          <a:xfrm>
            <a:off x="1631225" y="2573150"/>
            <a:ext cx="9989400" cy="8311800"/>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b="1">
                <a:latin typeface="Oswald"/>
                <a:ea typeface="Oswald"/>
                <a:cs typeface="Oswald"/>
                <a:sym typeface="Oswald"/>
              </a:rPr>
              <a:t>Head: </a:t>
            </a:r>
            <a:r>
              <a:rPr lang="en-US">
                <a:latin typeface="Oswald"/>
                <a:ea typeface="Oswald"/>
                <a:cs typeface="Oswald"/>
                <a:sym typeface="Oswald"/>
              </a:rPr>
              <a:t>The part of the plant where the kernels develop. The head contains 16-24 spikelets, which produce 2-3 kernels each. </a:t>
            </a:r>
            <a:br>
              <a:rPr lang="en-US">
                <a:latin typeface="Oswald"/>
                <a:ea typeface="Oswald"/>
                <a:cs typeface="Oswald"/>
                <a:sym typeface="Oswald"/>
              </a:rPr>
            </a:br>
            <a:endParaRPr>
              <a:latin typeface="Oswald"/>
              <a:ea typeface="Oswald"/>
              <a:cs typeface="Oswald"/>
              <a:sym typeface="Oswald"/>
            </a:endParaRPr>
          </a:p>
          <a:p>
            <a:pPr marL="0" lvl="0" indent="0" algn="l" rtl="0">
              <a:spcBef>
                <a:spcPts val="0"/>
              </a:spcBef>
              <a:spcAft>
                <a:spcPts val="0"/>
              </a:spcAft>
              <a:buNone/>
            </a:pPr>
            <a:r>
              <a:rPr lang="en-US">
                <a:latin typeface="Oswald"/>
                <a:ea typeface="Oswald"/>
                <a:cs typeface="Oswald"/>
                <a:sym typeface="Oswald"/>
              </a:rPr>
              <a:t> </a:t>
            </a:r>
            <a:endParaRPr/>
          </a:p>
          <a:p>
            <a:pPr marL="571500" lvl="0" indent="-571500" algn="l" rtl="0">
              <a:spcBef>
                <a:spcPts val="0"/>
              </a:spcBef>
              <a:spcAft>
                <a:spcPts val="0"/>
              </a:spcAft>
              <a:buClr>
                <a:srgbClr val="523E2D"/>
              </a:buClr>
              <a:buSzPts val="3600"/>
              <a:buChar char="•"/>
            </a:pPr>
            <a:r>
              <a:rPr lang="en-US" b="1">
                <a:latin typeface="Oswald"/>
                <a:ea typeface="Oswald"/>
                <a:cs typeface="Oswald"/>
                <a:sym typeface="Oswald"/>
              </a:rPr>
              <a:t>Beard: </a:t>
            </a:r>
            <a:r>
              <a:rPr lang="en-US">
                <a:latin typeface="Oswald"/>
                <a:ea typeface="Oswald"/>
                <a:cs typeface="Oswald"/>
                <a:sym typeface="Oswald"/>
              </a:rPr>
              <a:t>The bristly spike that protects the seed kernel. Some wheat varieties do not have a beard. The beard may also be called the awn.</a:t>
            </a:r>
            <a:endParaRPr>
              <a:latin typeface="Oswald"/>
              <a:ea typeface="Oswald"/>
              <a:cs typeface="Oswald"/>
              <a:sym typeface="Oswald"/>
            </a:endParaRPr>
          </a:p>
          <a:p>
            <a:pPr marL="0" lvl="0" indent="0" algn="l" rtl="0">
              <a:spcBef>
                <a:spcPts val="0"/>
              </a:spcBef>
              <a:spcAft>
                <a:spcPts val="0"/>
              </a:spcAft>
              <a:buNone/>
            </a:pPr>
            <a:br>
              <a:rPr lang="en-US">
                <a:latin typeface="Oswald"/>
                <a:ea typeface="Oswald"/>
                <a:cs typeface="Oswald"/>
                <a:sym typeface="Oswald"/>
              </a:rPr>
            </a:br>
            <a:endParaRPr>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b="1">
                <a:latin typeface="Oswald"/>
                <a:ea typeface="Oswald"/>
                <a:cs typeface="Oswald"/>
                <a:sym typeface="Oswald"/>
              </a:rPr>
              <a:t>Kernel: </a:t>
            </a:r>
            <a:r>
              <a:rPr lang="en-US">
                <a:latin typeface="Oswald"/>
                <a:ea typeface="Oswald"/>
                <a:cs typeface="Oswald"/>
                <a:sym typeface="Oswald"/>
              </a:rPr>
              <a:t>The main part of the wheat plant. The kernel, also called the seed, can be planted to grow new wheat plants, used for human use in food and other products or used as animal feed.</a:t>
            </a:r>
            <a:endParaRPr/>
          </a:p>
          <a:p>
            <a:pPr marL="0" lvl="0" indent="0" algn="l" rtl="0">
              <a:spcBef>
                <a:spcPts val="0"/>
              </a:spcBef>
              <a:spcAft>
                <a:spcPts val="0"/>
              </a:spcAft>
              <a:buNone/>
            </a:pPr>
            <a:endParaRPr/>
          </a:p>
        </p:txBody>
      </p:sp>
      <p:pic>
        <p:nvPicPr>
          <p:cNvPr id="109" name="Google Shape;109;p15" title="Greeen Wheat  copy.jpg"/>
          <p:cNvPicPr preferRelativeResize="0"/>
          <p:nvPr/>
        </p:nvPicPr>
        <p:blipFill rotWithShape="1">
          <a:blip r:embed="rId3">
            <a:alphaModFix/>
          </a:blip>
          <a:srcRect r="28587" b="80296"/>
          <a:stretch/>
        </p:blipFill>
        <p:spPr>
          <a:xfrm>
            <a:off x="11408825" y="3784850"/>
            <a:ext cx="8695499" cy="37654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grpSp>
        <p:nvGrpSpPr>
          <p:cNvPr id="114" name="Google Shape;114;g38a27d99b70_0_7"/>
          <p:cNvGrpSpPr/>
          <p:nvPr/>
        </p:nvGrpSpPr>
        <p:grpSpPr>
          <a:xfrm>
            <a:off x="10466" y="376950"/>
            <a:ext cx="20093859" cy="1716405"/>
            <a:chOff x="10466" y="376950"/>
            <a:chExt cx="20093859" cy="1716405"/>
          </a:xfrm>
        </p:grpSpPr>
        <p:sp>
          <p:nvSpPr>
            <p:cNvPr id="115" name="Google Shape;115;g38a27d99b70_0_7"/>
            <p:cNvSpPr/>
            <p:nvPr/>
          </p:nvSpPr>
          <p:spPr>
            <a:xfrm>
              <a:off x="10466" y="376950"/>
              <a:ext cx="938530" cy="1716405"/>
            </a:xfrm>
            <a:custGeom>
              <a:avLst/>
              <a:gdLst/>
              <a:ahLst/>
              <a:cxnLst/>
              <a:rect l="l" t="t" r="r" b="b"/>
              <a:pathLst>
                <a:path w="938530" h="1716405" extrusionOk="0">
                  <a:moveTo>
                    <a:pt x="454425" y="0"/>
                  </a:moveTo>
                  <a:lnTo>
                    <a:pt x="0" y="0"/>
                  </a:lnTo>
                  <a:lnTo>
                    <a:pt x="0" y="1715958"/>
                  </a:lnTo>
                  <a:lnTo>
                    <a:pt x="740658" y="1715958"/>
                  </a:lnTo>
                  <a:lnTo>
                    <a:pt x="786143" y="1710736"/>
                  </a:lnTo>
                  <a:lnTo>
                    <a:pt x="827596" y="1695920"/>
                  </a:lnTo>
                  <a:lnTo>
                    <a:pt x="863984" y="1672788"/>
                  </a:lnTo>
                  <a:lnTo>
                    <a:pt x="894275" y="1642614"/>
                  </a:lnTo>
                  <a:lnTo>
                    <a:pt x="917436" y="1606677"/>
                  </a:lnTo>
                  <a:lnTo>
                    <a:pt x="932436" y="1566252"/>
                  </a:lnTo>
                  <a:lnTo>
                    <a:pt x="938243" y="1522615"/>
                  </a:lnTo>
                  <a:lnTo>
                    <a:pt x="933824" y="1477044"/>
                  </a:lnTo>
                  <a:lnTo>
                    <a:pt x="651603" y="159419"/>
                  </a:lnTo>
                  <a:lnTo>
                    <a:pt x="636686" y="115325"/>
                  </a:lnTo>
                  <a:lnTo>
                    <a:pt x="612764" y="76763"/>
                  </a:lnTo>
                  <a:lnTo>
                    <a:pt x="581207" y="44841"/>
                  </a:lnTo>
                  <a:lnTo>
                    <a:pt x="543385" y="20668"/>
                  </a:lnTo>
                  <a:lnTo>
                    <a:pt x="500668" y="5351"/>
                  </a:lnTo>
                  <a:lnTo>
                    <a:pt x="454425" y="0"/>
                  </a:lnTo>
                  <a:close/>
                </a:path>
              </a:pathLst>
            </a:custGeom>
            <a:solidFill>
              <a:srgbClr val="E9E2DD"/>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16" name="Google Shape;116;g38a27d99b70_0_7"/>
            <p:cNvSpPr/>
            <p:nvPr/>
          </p:nvSpPr>
          <p:spPr>
            <a:xfrm>
              <a:off x="784450" y="376950"/>
              <a:ext cx="19319875" cy="1716405"/>
            </a:xfrm>
            <a:custGeom>
              <a:avLst/>
              <a:gdLst/>
              <a:ahLst/>
              <a:cxnLst/>
              <a:rect l="l" t="t" r="r" b="b"/>
              <a:pathLst>
                <a:path w="19319875" h="1716405" extrusionOk="0">
                  <a:moveTo>
                    <a:pt x="19319649" y="0"/>
                  </a:moveTo>
                  <a:lnTo>
                    <a:pt x="134955" y="0"/>
                  </a:lnTo>
                  <a:lnTo>
                    <a:pt x="85946" y="9014"/>
                  </a:lnTo>
                  <a:lnTo>
                    <a:pt x="45169" y="33649"/>
                  </a:lnTo>
                  <a:lnTo>
                    <a:pt x="15546" y="70289"/>
                  </a:lnTo>
                  <a:lnTo>
                    <a:pt x="0" y="115319"/>
                  </a:lnTo>
                  <a:lnTo>
                    <a:pt x="1452" y="165125"/>
                  </a:lnTo>
                  <a:lnTo>
                    <a:pt x="299149" y="1555062"/>
                  </a:lnTo>
                  <a:lnTo>
                    <a:pt x="314203" y="1599567"/>
                  </a:lnTo>
                  <a:lnTo>
                    <a:pt x="338347" y="1638487"/>
                  </a:lnTo>
                  <a:lnTo>
                    <a:pt x="370198" y="1670704"/>
                  </a:lnTo>
                  <a:lnTo>
                    <a:pt x="408373" y="1695100"/>
                  </a:lnTo>
                  <a:lnTo>
                    <a:pt x="451488" y="1710557"/>
                  </a:lnTo>
                  <a:lnTo>
                    <a:pt x="498159" y="1715958"/>
                  </a:lnTo>
                  <a:lnTo>
                    <a:pt x="19319649" y="1715958"/>
                  </a:lnTo>
                  <a:lnTo>
                    <a:pt x="19319649" y="0"/>
                  </a:lnTo>
                  <a:close/>
                </a:path>
              </a:pathLst>
            </a:custGeom>
            <a:solidFill>
              <a:srgbClr val="618E3E"/>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17" name="Google Shape;117;g38a27d99b70_0_7"/>
          <p:cNvSpPr txBox="1">
            <a:spLocks noGrp="1"/>
          </p:cNvSpPr>
          <p:nvPr>
            <p:ph type="title"/>
          </p:nvPr>
        </p:nvSpPr>
        <p:spPr>
          <a:xfrm>
            <a:off x="1631219" y="788025"/>
            <a:ext cx="17467800" cy="962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t>Parts of Wheat Plant Vocabulary</a:t>
            </a:r>
            <a:endParaRPr/>
          </a:p>
        </p:txBody>
      </p:sp>
      <p:sp>
        <p:nvSpPr>
          <p:cNvPr id="118" name="Google Shape;118;g38a27d99b70_0_7"/>
          <p:cNvSpPr txBox="1">
            <a:spLocks noGrp="1"/>
          </p:cNvSpPr>
          <p:nvPr>
            <p:ph type="body" idx="2"/>
          </p:nvPr>
        </p:nvSpPr>
        <p:spPr>
          <a:xfrm>
            <a:off x="992500" y="2601150"/>
            <a:ext cx="11771100" cy="8617744"/>
          </a:xfrm>
          <a:prstGeom prst="rect">
            <a:avLst/>
          </a:prstGeom>
          <a:noFill/>
          <a:ln>
            <a:noFill/>
          </a:ln>
        </p:spPr>
        <p:txBody>
          <a:bodyPr spcFirstLastPara="1" wrap="square" lIns="0" tIns="0" rIns="0" bIns="0" anchor="t" anchorCtr="0">
            <a:spAutoFit/>
          </a:bodyPr>
          <a:lstStyle/>
          <a:p>
            <a:pPr marL="571500" lvl="0" indent="-571500" algn="l" rtl="0">
              <a:spcBef>
                <a:spcPts val="0"/>
              </a:spcBef>
              <a:spcAft>
                <a:spcPts val="0"/>
              </a:spcAft>
              <a:buClr>
                <a:srgbClr val="523E2D"/>
              </a:buClr>
              <a:buSzPts val="3600"/>
              <a:buChar char="•"/>
            </a:pPr>
            <a:r>
              <a:rPr lang="en-US" b="1" dirty="0">
                <a:latin typeface="Oswald"/>
                <a:ea typeface="Oswald"/>
                <a:cs typeface="Oswald"/>
                <a:sym typeface="Oswald"/>
              </a:rPr>
              <a:t>Stem: </a:t>
            </a:r>
            <a:r>
              <a:rPr lang="en-US" dirty="0">
                <a:latin typeface="Oswald"/>
                <a:ea typeface="Oswald"/>
                <a:cs typeface="Oswald"/>
                <a:sym typeface="Oswald"/>
              </a:rPr>
              <a:t>The stem supports the wheat plant and transports water and nutrients. It is also called the stalk. After harvesting the kernels, the stem can be used for animal bedding (usually called straw).</a:t>
            </a:r>
            <a:endParaRPr dirty="0">
              <a:latin typeface="Oswald"/>
              <a:ea typeface="Oswald"/>
              <a:cs typeface="Oswald"/>
              <a:sym typeface="Oswald"/>
            </a:endParaRPr>
          </a:p>
          <a:p>
            <a:pPr marL="914400" lvl="2" indent="0" algn="l" rtl="0">
              <a:spcBef>
                <a:spcPts val="0"/>
              </a:spcBef>
              <a:spcAft>
                <a:spcPts val="0"/>
              </a:spcAft>
              <a:buSzPts val="1400"/>
              <a:buFont typeface="Oswald"/>
              <a:buNone/>
            </a:pPr>
            <a:r>
              <a:rPr lang="en-US" dirty="0"/>
              <a:t>- Stems left in the field provide excellent protection to the soil, acting as a dead cover crop. </a:t>
            </a:r>
            <a:endParaRPr dirty="0"/>
          </a:p>
          <a:p>
            <a:pPr marL="1371600" lvl="3" indent="0" algn="l" rtl="0">
              <a:spcBef>
                <a:spcPts val="0"/>
              </a:spcBef>
              <a:spcAft>
                <a:spcPts val="0"/>
              </a:spcAft>
              <a:buSzPts val="1400"/>
              <a:buNone/>
            </a:pPr>
            <a:r>
              <a:rPr lang="en-US" dirty="0"/>
              <a:t>- Cover crops are important to conservation by capturing moisture and preventing wind from eroding soil.</a:t>
            </a:r>
            <a:endParaRPr dirty="0"/>
          </a:p>
          <a:p>
            <a:pPr marL="0" lvl="0" indent="0" algn="l" rtl="0">
              <a:spcBef>
                <a:spcPts val="0"/>
              </a:spcBef>
              <a:spcAft>
                <a:spcPts val="0"/>
              </a:spcAft>
              <a:buNone/>
            </a:pPr>
            <a:endParaRPr dirty="0"/>
          </a:p>
          <a:p>
            <a:pPr marL="571500" lvl="0" indent="-571500" algn="l" rtl="0">
              <a:spcBef>
                <a:spcPts val="0"/>
              </a:spcBef>
              <a:spcAft>
                <a:spcPts val="0"/>
              </a:spcAft>
              <a:buClr>
                <a:srgbClr val="523E2D"/>
              </a:buClr>
              <a:buSzPts val="3600"/>
              <a:buChar char="•"/>
            </a:pPr>
            <a:r>
              <a:rPr lang="en-US" b="1" dirty="0">
                <a:latin typeface="Oswald"/>
                <a:ea typeface="Oswald"/>
                <a:cs typeface="Oswald"/>
                <a:sym typeface="Oswald"/>
              </a:rPr>
              <a:t>Leaves: </a:t>
            </a:r>
            <a:r>
              <a:rPr lang="en-US" dirty="0">
                <a:latin typeface="Oswald"/>
                <a:ea typeface="Oswald"/>
                <a:cs typeface="Oswald"/>
                <a:sym typeface="Oswald"/>
              </a:rPr>
              <a:t>Plants rely on photosynthesis to convert sunlight into energy. Leaves also help the wheat plant collect water.</a:t>
            </a:r>
            <a:endParaRPr dirty="0">
              <a:latin typeface="Oswald"/>
              <a:ea typeface="Oswald"/>
              <a:cs typeface="Oswald"/>
              <a:sym typeface="Oswald"/>
            </a:endParaRPr>
          </a:p>
          <a:p>
            <a:pPr marL="0" lvl="0" indent="0" algn="l" rtl="0">
              <a:spcBef>
                <a:spcPts val="0"/>
              </a:spcBef>
              <a:spcAft>
                <a:spcPts val="0"/>
              </a:spcAft>
              <a:buNone/>
            </a:pPr>
            <a:endParaRPr dirty="0">
              <a:latin typeface="Oswald"/>
              <a:ea typeface="Oswald"/>
              <a:cs typeface="Oswald"/>
              <a:sym typeface="Oswald"/>
            </a:endParaRPr>
          </a:p>
          <a:p>
            <a:pPr marL="571500" lvl="0" indent="-571500" algn="l" rtl="0">
              <a:spcBef>
                <a:spcPts val="0"/>
              </a:spcBef>
              <a:spcAft>
                <a:spcPts val="0"/>
              </a:spcAft>
              <a:buClr>
                <a:srgbClr val="523E2D"/>
              </a:buClr>
              <a:buSzPts val="3600"/>
              <a:buChar char="•"/>
            </a:pPr>
            <a:r>
              <a:rPr lang="en-US" b="1" dirty="0">
                <a:latin typeface="Oswald"/>
                <a:ea typeface="Oswald"/>
                <a:cs typeface="Oswald"/>
                <a:sym typeface="Oswald"/>
              </a:rPr>
              <a:t>Roots: </a:t>
            </a:r>
            <a:r>
              <a:rPr lang="en-US" dirty="0">
                <a:latin typeface="Oswald"/>
                <a:ea typeface="Oswald"/>
                <a:cs typeface="Oswald"/>
                <a:sym typeface="Oswald"/>
              </a:rPr>
              <a:t>Wheat has a fibrous root system, meaning there are numerous, shallow roots that anchor the plant in the soil and absorb water and nutrients.</a:t>
            </a:r>
            <a:endParaRPr dirty="0"/>
          </a:p>
          <a:p>
            <a:pPr marL="0" lvl="0" indent="0" algn="l" rtl="0">
              <a:spcBef>
                <a:spcPts val="0"/>
              </a:spcBef>
              <a:spcAft>
                <a:spcPts val="0"/>
              </a:spcAft>
              <a:buNone/>
            </a:pPr>
            <a:endParaRPr dirty="0"/>
          </a:p>
        </p:txBody>
      </p:sp>
      <p:pic>
        <p:nvPicPr>
          <p:cNvPr id="119" name="Google Shape;119;g38a27d99b70_0_7" title="Greeen Wheat  copy.jpg"/>
          <p:cNvPicPr preferRelativeResize="0"/>
          <p:nvPr/>
        </p:nvPicPr>
        <p:blipFill rotWithShape="1">
          <a:blip r:embed="rId3">
            <a:alphaModFix/>
          </a:blip>
          <a:srcRect t="19087" b="3261"/>
          <a:stretch/>
        </p:blipFill>
        <p:spPr>
          <a:xfrm>
            <a:off x="12763600" y="2363261"/>
            <a:ext cx="7340725" cy="89460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Texas Wheat">
      <a:dk1>
        <a:srgbClr val="533F2E"/>
      </a:dk1>
      <a:lt1>
        <a:srgbClr val="FFFFFF"/>
      </a:lt1>
      <a:dk2>
        <a:srgbClr val="618E3E"/>
      </a:dk2>
      <a:lt2>
        <a:srgbClr val="E9E3DD"/>
      </a:lt2>
      <a:accent1>
        <a:srgbClr val="89B843"/>
      </a:accent1>
      <a:accent2>
        <a:srgbClr val="7BC1D3"/>
      </a:accent2>
      <a:accent3>
        <a:srgbClr val="003759"/>
      </a:accent3>
      <a:accent4>
        <a:srgbClr val="FFB233"/>
      </a:accent4>
      <a:accent5>
        <a:srgbClr val="636466"/>
      </a:accent5>
      <a:accent6>
        <a:srgbClr val="E9E3DD"/>
      </a:accent6>
      <a:hlink>
        <a:srgbClr val="618E3E"/>
      </a:hlink>
      <a:folHlink>
        <a:srgbClr val="533F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1719</Words>
  <Application>Microsoft Macintosh PowerPoint</Application>
  <PresentationFormat>Custom</PresentationFormat>
  <Paragraphs>162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Lora</vt:lpstr>
      <vt:lpstr>Oswald</vt:lpstr>
      <vt:lpstr>Office Theme</vt:lpstr>
      <vt:lpstr>PowerPoint Presentation</vt:lpstr>
      <vt:lpstr>Fundamentals of Plant Growth</vt:lpstr>
      <vt:lpstr>Primary Elements of Plant Growth</vt:lpstr>
      <vt:lpstr>Photosynthesis</vt:lpstr>
      <vt:lpstr>Nutrients</vt:lpstr>
      <vt:lpstr>The Wheat Plant</vt:lpstr>
      <vt:lpstr>Parts of the Wheat Plant</vt:lpstr>
      <vt:lpstr>Parts of Wheat Plant Vocabulary</vt:lpstr>
      <vt:lpstr>Parts of Wheat Plant Vocabulary</vt:lpstr>
      <vt:lpstr>The Wheat Kernel</vt:lpstr>
      <vt:lpstr>Parts of the Wheat Kernel</vt:lpstr>
      <vt:lpstr>Parts of Wheat Kernel Vocabulary</vt:lpstr>
      <vt:lpstr>Protecting the Wheat Kernel</vt:lpstr>
      <vt:lpstr>Stages of Growth</vt:lpstr>
      <vt:lpstr>Timeline for Winter Wheat</vt:lpstr>
      <vt:lpstr>Timeline for Winter Wheat</vt:lpstr>
      <vt:lpstr>Measuring Wheat Growth</vt:lpstr>
      <vt:lpstr>Feekes Scale of Wheat Development</vt:lpstr>
      <vt:lpstr>Feekes Scale - Tillering</vt:lpstr>
      <vt:lpstr>Feekes Scale - Stem Extension</vt:lpstr>
      <vt:lpstr>Feekes Scale - Heading</vt:lpstr>
      <vt:lpstr>Feekes Scale - Ripening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Kimberly Clark</cp:lastModifiedBy>
  <cp:revision>2</cp:revision>
  <dcterms:created xsi:type="dcterms:W3CDTF">2025-04-24T15:33:05Z</dcterms:created>
  <dcterms:modified xsi:type="dcterms:W3CDTF">2026-07-09T20:03:58Z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2025-04-24T00:00:00Z</vt:filetime>
  </property>
  <property fmtid="{D5CDD505-2E9C-101B-9397-08002B2CF9AE}" pid="3" name="Creator">
    <vt:lpwstr>Adobe InDesign 20.2 (Windows)</vt:lpwstr>
  </property>
  <property fmtid="{D5CDD505-2E9C-101B-9397-08002B2CF9AE}" pid="4" name="LastSaved">
    <vt:filetime>2025-04-24T00:00:00Z</vt:filetime>
  </property>
  <property fmtid="{D5CDD505-2E9C-101B-9397-08002B2CF9AE}" pid="5" name="Producer">
    <vt:lpwstr>Adobe PDF Library 17.0</vt:lpwstr>
  </property>
</Properties>
</file>