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y="11309350" cx="20104100"/>
  <p:notesSz cx="20104100" cy="11309350"/>
  <p:embeddedFontLst>
    <p:embeddedFont>
      <p:font typeface="Lora"/>
      <p:regular r:id="rId36"/>
      <p:bold r:id="rId37"/>
      <p:italic r:id="rId38"/>
      <p:boldItalic r:id="rId39"/>
    </p:embeddedFont>
    <p:embeddedFont>
      <p:font typeface="Oswald"/>
      <p:regular r:id="rId40"/>
      <p:bold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42" roundtripDataSignature="AMtx7mi3RNo6DG5l7DO31G4Uk5Opc8ksm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swald-regular.fntdata"/><Relationship Id="rId20" Type="http://schemas.openxmlformats.org/officeDocument/2006/relationships/slide" Target="slides/slide15.xml"/><Relationship Id="rId42" Type="http://customschemas.google.com/relationships/presentationmetadata" Target="metadata"/><Relationship Id="rId41" Type="http://schemas.openxmlformats.org/officeDocument/2006/relationships/font" Target="fonts/Oswald-bold.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Lora-bold.fntdata"/><Relationship Id="rId14" Type="http://schemas.openxmlformats.org/officeDocument/2006/relationships/slide" Target="slides/slide9.xml"/><Relationship Id="rId36" Type="http://schemas.openxmlformats.org/officeDocument/2006/relationships/font" Target="fonts/Lora-regular.fntdata"/><Relationship Id="rId17" Type="http://schemas.openxmlformats.org/officeDocument/2006/relationships/slide" Target="slides/slide12.xml"/><Relationship Id="rId39" Type="http://schemas.openxmlformats.org/officeDocument/2006/relationships/font" Target="fonts/Lora-boldItalic.fntdata"/><Relationship Id="rId16" Type="http://schemas.openxmlformats.org/officeDocument/2006/relationships/slide" Target="slides/slide11.xml"/><Relationship Id="rId38" Type="http://schemas.openxmlformats.org/officeDocument/2006/relationships/font" Target="fonts/Lora-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p1: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8" name="Google Shape;38;p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10: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2" name="Google Shape;122;p10: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8a27d99b70_0_17: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8" name="Google Shape;128;g38a27d99b70_0_17: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8a27d99b70_0_25: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7" name="Google Shape;137;g38a27d99b70_0_25: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8db7b4c136_0_35: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7" name="Google Shape;147;g38db7b4c136_0_35: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1: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7" name="Google Shape;157;p11: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8a27d99b70_0_89: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3" name="Google Shape;163;g38a27d99b70_0_89: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8a27d99b70_0_97: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4" name="Google Shape;174;g38a27d99b70_0_97: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8a27d99b70_0_39: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5" name="Google Shape;185;g38a27d99b70_0_39: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8a27d99b70_0_47: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4" name="Google Shape;194;g38a27d99b70_0_47: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8a27d99b70_0_68: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4" name="Google Shape;204;g38a27d99b70_0_68: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g38db7b4c136_0_0: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6" name="Google Shape;46;g38db7b4c136_0_0: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f7f0ed0a1f_0_0: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6" name="Google Shape;216;g3f7f0ed0a1f_0_0: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f7f0ed0a1f_0_22: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1" name="Google Shape;231;g3f7f0ed0a1f_0_22: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8a27d99b70_0_79: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4" name="Google Shape;244;g38a27d99b70_0_79: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f7f0ed0a1f_0_41: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5" name="Google Shape;255;g3f7f0ed0a1f_0_41: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f7f0ed0a1f_0_59: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0" name="Google Shape;270;g3f7f0ed0a1f_0_59: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8bba6cff07_0_31: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3" name="Google Shape;283;g38bba6cff07_0_31: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f7f0ed0a1f_0_74: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4" name="Google Shape;294;g3f7f0ed0a1f_0_74: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b45c7a86f7_1_0: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5" name="Google Shape;305;g3b45c7a86f7_1_0: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f7f0ed0a1f_0_106: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6" name="Google Shape;316;g3f7f0ed0a1f_0_106: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18: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9" name="Google Shape;329;p18: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8db7b4c136_0_5: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2" name="Google Shape;52;g38db7b4c136_0_5: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19: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9" name="Google Shape;339;p19: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8db7b4c136_0_15: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2" name="Google Shape;62;g38db7b4c136_0_15: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8db7b4c136_0_25: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2" name="Google Shape;72;g38db7b4c136_0_25:notes"/>
          <p:cNvSpPr/>
          <p:nvPr>
            <p:ph idx="2" type="sldImg"/>
          </p:nvPr>
        </p:nvSpPr>
        <p:spPr>
          <a:xfrm>
            <a:off x="3351350" y="848200"/>
            <a:ext cx="13403400" cy="4241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2: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7" name="Google Shape;87;p12: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4: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3" name="Google Shape;93;p14: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15:notes"/>
          <p:cNvSpPr txBox="1"/>
          <p:nvPr>
            <p:ph idx="1" type="body"/>
          </p:nvPr>
        </p:nvSpPr>
        <p:spPr>
          <a:xfrm>
            <a:off x="2010400" y="5371925"/>
            <a:ext cx="16083275"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2" name="Google Shape;102;p15:notes"/>
          <p:cNvSpPr/>
          <p:nvPr>
            <p:ph idx="2" type="sldImg"/>
          </p:nvPr>
        </p:nvSpPr>
        <p:spPr>
          <a:xfrm>
            <a:off x="3351350" y="848200"/>
            <a:ext cx="13403400" cy="4241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8a27d99b70_0_7:notes"/>
          <p:cNvSpPr txBox="1"/>
          <p:nvPr>
            <p:ph idx="1" type="body"/>
          </p:nvPr>
        </p:nvSpPr>
        <p:spPr>
          <a:xfrm>
            <a:off x="2010400" y="5371925"/>
            <a:ext cx="16083300" cy="5089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2" name="Google Shape;112;g38a27d99b70_0_7:notes"/>
          <p:cNvSpPr/>
          <p:nvPr>
            <p:ph idx="2" type="sldImg"/>
          </p:nvPr>
        </p:nvSpPr>
        <p:spPr>
          <a:xfrm>
            <a:off x="6283325" y="847725"/>
            <a:ext cx="7539038" cy="42418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p:cSld name="Divider Slide">
    <p:spTree>
      <p:nvGrpSpPr>
        <p:cNvPr id="10" name="Shape 10"/>
        <p:cNvGrpSpPr/>
        <p:nvPr/>
      </p:nvGrpSpPr>
      <p:grpSpPr>
        <a:xfrm>
          <a:off x="0" y="0"/>
          <a:ext cx="0" cy="0"/>
          <a:chOff x="0" y="0"/>
          <a:chExt cx="0" cy="0"/>
        </a:xfrm>
      </p:grpSpPr>
      <p:sp>
        <p:nvSpPr>
          <p:cNvPr id="11" name="Google Shape;11;p22"/>
          <p:cNvSpPr txBox="1"/>
          <p:nvPr>
            <p:ph type="ctrTitle"/>
          </p:nvPr>
        </p:nvSpPr>
        <p:spPr>
          <a:xfrm>
            <a:off x="3015615" y="3292118"/>
            <a:ext cx="14072870" cy="1692771"/>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b="1" i="0" sz="11000">
                <a:solidFill>
                  <a:schemeClr val="lt1"/>
                </a:solidFill>
                <a:latin typeface="Lora"/>
                <a:ea typeface="Lora"/>
                <a:cs typeface="Lora"/>
                <a:sym typeface="Lor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 name="Google Shape;12;p22"/>
          <p:cNvSpPr txBox="1"/>
          <p:nvPr>
            <p:ph idx="1" type="subTitle"/>
          </p:nvPr>
        </p:nvSpPr>
        <p:spPr>
          <a:xfrm>
            <a:off x="3015615" y="7279700"/>
            <a:ext cx="14072870" cy="584775"/>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b="1" i="0" sz="3800">
                <a:solidFill>
                  <a:schemeClr val="lt1"/>
                </a:solidFill>
                <a:latin typeface="Oswald"/>
                <a:ea typeface="Oswald"/>
                <a:cs typeface="Oswald"/>
                <a:sym typeface="Oswa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2"/>
          <p:cNvSpPr txBox="1"/>
          <p:nvPr>
            <p:ph idx="11" type="ftr"/>
          </p:nvPr>
        </p:nvSpPr>
        <p:spPr>
          <a:xfrm>
            <a:off x="6835394" y="10517696"/>
            <a:ext cx="6433312" cy="565467"/>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97908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22"/>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97908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2"/>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 Larger Image">
  <p:cSld name="Content Slide - Larger Image">
    <p:spTree>
      <p:nvGrpSpPr>
        <p:cNvPr id="16" name="Shape 16"/>
        <p:cNvGrpSpPr/>
        <p:nvPr/>
      </p:nvGrpSpPr>
      <p:grpSpPr>
        <a:xfrm>
          <a:off x="0" y="0"/>
          <a:ext cx="0" cy="0"/>
          <a:chOff x="0" y="0"/>
          <a:chExt cx="0" cy="0"/>
        </a:xfrm>
      </p:grpSpPr>
      <p:sp>
        <p:nvSpPr>
          <p:cNvPr id="17" name="Google Shape;17;p24"/>
          <p:cNvSpPr txBox="1"/>
          <p:nvPr>
            <p:ph type="title"/>
          </p:nvPr>
        </p:nvSpPr>
        <p:spPr>
          <a:xfrm>
            <a:off x="1631230" y="788036"/>
            <a:ext cx="8030209" cy="980439"/>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6250">
                <a:solidFill>
                  <a:schemeClr val="lt1"/>
                </a:solidFill>
                <a:latin typeface="Lora"/>
                <a:ea typeface="Lora"/>
                <a:cs typeface="Lora"/>
                <a:sym typeface="Lor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4"/>
          <p:cNvSpPr txBox="1"/>
          <p:nvPr>
            <p:ph idx="11" type="ftr"/>
          </p:nvPr>
        </p:nvSpPr>
        <p:spPr>
          <a:xfrm>
            <a:off x="6835394" y="10517696"/>
            <a:ext cx="6433312" cy="565467"/>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97908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9" name="Google Shape;19;p24"/>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97908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24"/>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1" name="Google Shape;21;p24"/>
          <p:cNvSpPr txBox="1"/>
          <p:nvPr>
            <p:ph idx="1" type="body"/>
          </p:nvPr>
        </p:nvSpPr>
        <p:spPr>
          <a:xfrm>
            <a:off x="8528050" y="2601150"/>
            <a:ext cx="10570844" cy="7464171"/>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2" name="Google Shape;22;p24"/>
          <p:cNvSpPr txBox="1"/>
          <p:nvPr>
            <p:ph idx="2" type="body"/>
          </p:nvPr>
        </p:nvSpPr>
        <p:spPr>
          <a:xfrm>
            <a:off x="992505" y="2601150"/>
            <a:ext cx="6773546" cy="7464171"/>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b="0"/>
            </a:lvl1pPr>
            <a:lvl2pPr indent="-228600" lvl="1" marL="914400" algn="l">
              <a:lnSpc>
                <a:spcPct val="100000"/>
              </a:lnSpc>
              <a:spcBef>
                <a:spcPts val="0"/>
              </a:spcBef>
              <a:spcAft>
                <a:spcPts val="0"/>
              </a:spcAft>
              <a:buSzPts val="1400"/>
              <a:buNone/>
              <a:defRPr sz="3200">
                <a:solidFill>
                  <a:schemeClr val="dk1"/>
                </a:solidFill>
                <a:latin typeface="Oswald"/>
                <a:ea typeface="Oswald"/>
                <a:cs typeface="Oswald"/>
                <a:sym typeface="Oswald"/>
              </a:defRPr>
            </a:lvl2pPr>
            <a:lvl3pPr indent="-228600" lvl="2" marL="1371600" algn="l">
              <a:lnSpc>
                <a:spcPct val="100000"/>
              </a:lnSpc>
              <a:spcBef>
                <a:spcPts val="0"/>
              </a:spcBef>
              <a:spcAft>
                <a:spcPts val="0"/>
              </a:spcAft>
              <a:buSzPts val="1400"/>
              <a:buNone/>
              <a:defRPr sz="3200">
                <a:solidFill>
                  <a:schemeClr val="dk1"/>
                </a:solidFill>
                <a:latin typeface="Oswald"/>
                <a:ea typeface="Oswald"/>
                <a:cs typeface="Oswald"/>
                <a:sym typeface="Oswald"/>
              </a:defRPr>
            </a:lvl3pPr>
            <a:lvl4pPr indent="-228600" lvl="3" marL="1828800" algn="l">
              <a:lnSpc>
                <a:spcPct val="100000"/>
              </a:lnSpc>
              <a:spcBef>
                <a:spcPts val="0"/>
              </a:spcBef>
              <a:spcAft>
                <a:spcPts val="0"/>
              </a:spcAft>
              <a:buSzPts val="1400"/>
              <a:buNone/>
              <a:defRPr sz="3200">
                <a:solidFill>
                  <a:schemeClr val="dk1"/>
                </a:solidFill>
                <a:latin typeface="Oswald"/>
                <a:ea typeface="Oswald"/>
                <a:cs typeface="Oswald"/>
                <a:sym typeface="Oswald"/>
              </a:defRPr>
            </a:lvl4pPr>
            <a:lvl5pPr indent="-228600" lvl="4" marL="2286000" algn="l">
              <a:lnSpc>
                <a:spcPct val="100000"/>
              </a:lnSpc>
              <a:spcBef>
                <a:spcPts val="0"/>
              </a:spcBef>
              <a:spcAft>
                <a:spcPts val="0"/>
              </a:spcAft>
              <a:buSzPts val="1400"/>
              <a:buNone/>
              <a:defRPr sz="3200">
                <a:solidFill>
                  <a:schemeClr val="dk1"/>
                </a:solidFill>
                <a:latin typeface="Oswald"/>
                <a:ea typeface="Oswald"/>
                <a:cs typeface="Oswald"/>
                <a:sym typeface="Oswald"/>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grpSp>
        <p:nvGrpSpPr>
          <p:cNvPr id="23" name="Google Shape;23;p24"/>
          <p:cNvGrpSpPr/>
          <p:nvPr/>
        </p:nvGrpSpPr>
        <p:grpSpPr>
          <a:xfrm>
            <a:off x="17133358" y="9187026"/>
            <a:ext cx="2211066" cy="1321398"/>
            <a:chOff x="17133358" y="9187026"/>
            <a:chExt cx="2211066" cy="1321398"/>
          </a:xfrm>
        </p:grpSpPr>
        <p:sp>
          <p:nvSpPr>
            <p:cNvPr id="24" name="Google Shape;24;p24"/>
            <p:cNvSpPr/>
            <p:nvPr/>
          </p:nvSpPr>
          <p:spPr>
            <a:xfrm>
              <a:off x="17247565" y="10010641"/>
              <a:ext cx="920115" cy="490220"/>
            </a:xfrm>
            <a:custGeom>
              <a:rect b="b" l="l" r="r" t="t"/>
              <a:pathLst>
                <a:path extrusionOk="0" h="490220" w="920115">
                  <a:moveTo>
                    <a:pt x="600659" y="0"/>
                  </a:moveTo>
                  <a:lnTo>
                    <a:pt x="504952" y="0"/>
                  </a:lnTo>
                  <a:lnTo>
                    <a:pt x="435457" y="312801"/>
                  </a:lnTo>
                  <a:lnTo>
                    <a:pt x="404622" y="182549"/>
                  </a:lnTo>
                  <a:lnTo>
                    <a:pt x="361403" y="0"/>
                  </a:lnTo>
                  <a:lnTo>
                    <a:pt x="256057" y="0"/>
                  </a:lnTo>
                  <a:lnTo>
                    <a:pt x="184543" y="313385"/>
                  </a:lnTo>
                  <a:lnTo>
                    <a:pt x="180784" y="297611"/>
                  </a:lnTo>
                  <a:lnTo>
                    <a:pt x="116928" y="0"/>
                  </a:lnTo>
                  <a:lnTo>
                    <a:pt x="0" y="0"/>
                  </a:lnTo>
                  <a:lnTo>
                    <a:pt x="119748" y="489826"/>
                  </a:lnTo>
                  <a:lnTo>
                    <a:pt x="230263" y="489826"/>
                  </a:lnTo>
                  <a:lnTo>
                    <a:pt x="270192" y="313385"/>
                  </a:lnTo>
                  <a:lnTo>
                    <a:pt x="299796" y="182549"/>
                  </a:lnTo>
                  <a:lnTo>
                    <a:pt x="372567" y="489826"/>
                  </a:lnTo>
                  <a:lnTo>
                    <a:pt x="482955" y="489826"/>
                  </a:lnTo>
                  <a:lnTo>
                    <a:pt x="525500" y="312801"/>
                  </a:lnTo>
                  <a:lnTo>
                    <a:pt x="600659" y="0"/>
                  </a:lnTo>
                  <a:close/>
                </a:path>
                <a:path extrusionOk="0" h="490220" w="920115">
                  <a:moveTo>
                    <a:pt x="919670" y="250380"/>
                  </a:moveTo>
                  <a:lnTo>
                    <a:pt x="917117" y="207733"/>
                  </a:lnTo>
                  <a:lnTo>
                    <a:pt x="903452" y="164274"/>
                  </a:lnTo>
                  <a:lnTo>
                    <a:pt x="874001" y="134416"/>
                  </a:lnTo>
                  <a:lnTo>
                    <a:pt x="830567" y="119113"/>
                  </a:lnTo>
                  <a:lnTo>
                    <a:pt x="813625" y="118084"/>
                  </a:lnTo>
                  <a:lnTo>
                    <a:pt x="786091" y="121005"/>
                  </a:lnTo>
                  <a:lnTo>
                    <a:pt x="762228" y="129705"/>
                  </a:lnTo>
                  <a:lnTo>
                    <a:pt x="742086" y="144132"/>
                  </a:lnTo>
                  <a:lnTo>
                    <a:pt x="725690" y="164249"/>
                  </a:lnTo>
                  <a:lnTo>
                    <a:pt x="725690" y="0"/>
                  </a:lnTo>
                  <a:lnTo>
                    <a:pt x="621360" y="0"/>
                  </a:lnTo>
                  <a:lnTo>
                    <a:pt x="621360" y="489826"/>
                  </a:lnTo>
                  <a:lnTo>
                    <a:pt x="725690" y="489826"/>
                  </a:lnTo>
                  <a:lnTo>
                    <a:pt x="725690" y="284734"/>
                  </a:lnTo>
                  <a:lnTo>
                    <a:pt x="726770" y="262610"/>
                  </a:lnTo>
                  <a:lnTo>
                    <a:pt x="742696" y="221716"/>
                  </a:lnTo>
                  <a:lnTo>
                    <a:pt x="777278" y="207137"/>
                  </a:lnTo>
                  <a:lnTo>
                    <a:pt x="785926" y="207137"/>
                  </a:lnTo>
                  <a:lnTo>
                    <a:pt x="810806" y="243814"/>
                  </a:lnTo>
                  <a:lnTo>
                    <a:pt x="812266" y="284734"/>
                  </a:lnTo>
                  <a:lnTo>
                    <a:pt x="812266" y="489826"/>
                  </a:lnTo>
                  <a:lnTo>
                    <a:pt x="919670" y="489826"/>
                  </a:lnTo>
                  <a:lnTo>
                    <a:pt x="919670" y="250380"/>
                  </a:lnTo>
                  <a:close/>
                </a:path>
              </a:pathLst>
            </a:custGeom>
            <a:solidFill>
              <a:srgbClr val="533F2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25" name="Google Shape;25;p24"/>
            <p:cNvPicPr preferRelativeResize="0"/>
            <p:nvPr/>
          </p:nvPicPr>
          <p:blipFill rotWithShape="1">
            <a:blip r:embed="rId2">
              <a:alphaModFix/>
            </a:blip>
            <a:srcRect b="0" l="0" r="0" t="0"/>
            <a:stretch/>
          </p:blipFill>
          <p:spPr>
            <a:xfrm>
              <a:off x="17133358" y="9187026"/>
              <a:ext cx="2211066" cy="1321398"/>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 Smaller Image">
  <p:cSld name="Content Slide - Smaller Image">
    <p:spTree>
      <p:nvGrpSpPr>
        <p:cNvPr id="26" name="Shape 26"/>
        <p:cNvGrpSpPr/>
        <p:nvPr/>
      </p:nvGrpSpPr>
      <p:grpSpPr>
        <a:xfrm>
          <a:off x="0" y="0"/>
          <a:ext cx="0" cy="0"/>
          <a:chOff x="0" y="0"/>
          <a:chExt cx="0" cy="0"/>
        </a:xfrm>
      </p:grpSpPr>
      <p:sp>
        <p:nvSpPr>
          <p:cNvPr id="27" name="Google Shape;27;p23"/>
          <p:cNvSpPr txBox="1"/>
          <p:nvPr>
            <p:ph type="title"/>
          </p:nvPr>
        </p:nvSpPr>
        <p:spPr>
          <a:xfrm>
            <a:off x="1631230" y="788036"/>
            <a:ext cx="8030209" cy="980439"/>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6250">
                <a:solidFill>
                  <a:schemeClr val="lt1"/>
                </a:solidFill>
                <a:latin typeface="Lora"/>
                <a:ea typeface="Lora"/>
                <a:cs typeface="Lora"/>
                <a:sym typeface="Lor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3"/>
          <p:cNvSpPr txBox="1"/>
          <p:nvPr>
            <p:ph idx="11" type="ftr"/>
          </p:nvPr>
        </p:nvSpPr>
        <p:spPr>
          <a:xfrm>
            <a:off x="6835394" y="10517696"/>
            <a:ext cx="6433312" cy="565467"/>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97908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9" name="Google Shape;29;p23"/>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97908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23"/>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31" name="Google Shape;31;p23"/>
          <p:cNvSpPr txBox="1"/>
          <p:nvPr>
            <p:ph idx="1" type="body"/>
          </p:nvPr>
        </p:nvSpPr>
        <p:spPr>
          <a:xfrm>
            <a:off x="13023850" y="2601150"/>
            <a:ext cx="6075044" cy="7464171"/>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2" name="Google Shape;32;p23"/>
          <p:cNvSpPr txBox="1"/>
          <p:nvPr>
            <p:ph idx="2" type="body"/>
          </p:nvPr>
        </p:nvSpPr>
        <p:spPr>
          <a:xfrm>
            <a:off x="992504" y="2601150"/>
            <a:ext cx="10964546" cy="7464171"/>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b="0"/>
            </a:lvl1pPr>
            <a:lvl2pPr indent="-228600" lvl="1" marL="914400" algn="l">
              <a:lnSpc>
                <a:spcPct val="100000"/>
              </a:lnSpc>
              <a:spcBef>
                <a:spcPts val="0"/>
              </a:spcBef>
              <a:spcAft>
                <a:spcPts val="0"/>
              </a:spcAft>
              <a:buSzPts val="1400"/>
              <a:buNone/>
              <a:defRPr sz="3200">
                <a:solidFill>
                  <a:schemeClr val="dk1"/>
                </a:solidFill>
                <a:latin typeface="Oswald"/>
                <a:ea typeface="Oswald"/>
                <a:cs typeface="Oswald"/>
                <a:sym typeface="Oswald"/>
              </a:defRPr>
            </a:lvl2pPr>
            <a:lvl3pPr indent="-228600" lvl="2" marL="1371600" algn="l">
              <a:lnSpc>
                <a:spcPct val="100000"/>
              </a:lnSpc>
              <a:spcBef>
                <a:spcPts val="0"/>
              </a:spcBef>
              <a:spcAft>
                <a:spcPts val="0"/>
              </a:spcAft>
              <a:buSzPts val="1400"/>
              <a:buNone/>
              <a:defRPr sz="3200">
                <a:solidFill>
                  <a:schemeClr val="dk1"/>
                </a:solidFill>
                <a:latin typeface="Oswald"/>
                <a:ea typeface="Oswald"/>
                <a:cs typeface="Oswald"/>
                <a:sym typeface="Oswald"/>
              </a:defRPr>
            </a:lvl3pPr>
            <a:lvl4pPr indent="-228600" lvl="3" marL="1828800" algn="l">
              <a:lnSpc>
                <a:spcPct val="100000"/>
              </a:lnSpc>
              <a:spcBef>
                <a:spcPts val="0"/>
              </a:spcBef>
              <a:spcAft>
                <a:spcPts val="0"/>
              </a:spcAft>
              <a:buSzPts val="1400"/>
              <a:buNone/>
              <a:defRPr sz="3200">
                <a:solidFill>
                  <a:schemeClr val="dk1"/>
                </a:solidFill>
                <a:latin typeface="Oswald"/>
                <a:ea typeface="Oswald"/>
                <a:cs typeface="Oswald"/>
                <a:sym typeface="Oswald"/>
              </a:defRPr>
            </a:lvl4pPr>
            <a:lvl5pPr indent="-228600" lvl="4" marL="2286000" algn="l">
              <a:lnSpc>
                <a:spcPct val="100000"/>
              </a:lnSpc>
              <a:spcBef>
                <a:spcPts val="0"/>
              </a:spcBef>
              <a:spcAft>
                <a:spcPts val="0"/>
              </a:spcAft>
              <a:buSzPts val="1400"/>
              <a:buNone/>
              <a:defRPr sz="3200">
                <a:solidFill>
                  <a:schemeClr val="dk1"/>
                </a:solidFill>
                <a:latin typeface="Oswald"/>
                <a:ea typeface="Oswald"/>
                <a:cs typeface="Oswald"/>
                <a:sym typeface="Oswald"/>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grpSp>
        <p:nvGrpSpPr>
          <p:cNvPr id="33" name="Google Shape;33;p23"/>
          <p:cNvGrpSpPr/>
          <p:nvPr/>
        </p:nvGrpSpPr>
        <p:grpSpPr>
          <a:xfrm>
            <a:off x="17133358" y="9187026"/>
            <a:ext cx="2211066" cy="1321398"/>
            <a:chOff x="17133358" y="9187026"/>
            <a:chExt cx="2211066" cy="1321398"/>
          </a:xfrm>
        </p:grpSpPr>
        <p:sp>
          <p:nvSpPr>
            <p:cNvPr id="34" name="Google Shape;34;p23"/>
            <p:cNvSpPr/>
            <p:nvPr/>
          </p:nvSpPr>
          <p:spPr>
            <a:xfrm>
              <a:off x="17247565" y="10010641"/>
              <a:ext cx="920115" cy="490220"/>
            </a:xfrm>
            <a:custGeom>
              <a:rect b="b" l="l" r="r" t="t"/>
              <a:pathLst>
                <a:path extrusionOk="0" h="490220" w="920115">
                  <a:moveTo>
                    <a:pt x="600659" y="0"/>
                  </a:moveTo>
                  <a:lnTo>
                    <a:pt x="504952" y="0"/>
                  </a:lnTo>
                  <a:lnTo>
                    <a:pt x="435457" y="312801"/>
                  </a:lnTo>
                  <a:lnTo>
                    <a:pt x="404622" y="182549"/>
                  </a:lnTo>
                  <a:lnTo>
                    <a:pt x="361403" y="0"/>
                  </a:lnTo>
                  <a:lnTo>
                    <a:pt x="256057" y="0"/>
                  </a:lnTo>
                  <a:lnTo>
                    <a:pt x="184543" y="313385"/>
                  </a:lnTo>
                  <a:lnTo>
                    <a:pt x="180784" y="297611"/>
                  </a:lnTo>
                  <a:lnTo>
                    <a:pt x="116928" y="0"/>
                  </a:lnTo>
                  <a:lnTo>
                    <a:pt x="0" y="0"/>
                  </a:lnTo>
                  <a:lnTo>
                    <a:pt x="119748" y="489826"/>
                  </a:lnTo>
                  <a:lnTo>
                    <a:pt x="230263" y="489826"/>
                  </a:lnTo>
                  <a:lnTo>
                    <a:pt x="270192" y="313385"/>
                  </a:lnTo>
                  <a:lnTo>
                    <a:pt x="299796" y="182549"/>
                  </a:lnTo>
                  <a:lnTo>
                    <a:pt x="372567" y="489826"/>
                  </a:lnTo>
                  <a:lnTo>
                    <a:pt x="482955" y="489826"/>
                  </a:lnTo>
                  <a:lnTo>
                    <a:pt x="525500" y="312801"/>
                  </a:lnTo>
                  <a:lnTo>
                    <a:pt x="600659" y="0"/>
                  </a:lnTo>
                  <a:close/>
                </a:path>
                <a:path extrusionOk="0" h="490220" w="920115">
                  <a:moveTo>
                    <a:pt x="919670" y="250380"/>
                  </a:moveTo>
                  <a:lnTo>
                    <a:pt x="917117" y="207733"/>
                  </a:lnTo>
                  <a:lnTo>
                    <a:pt x="903452" y="164274"/>
                  </a:lnTo>
                  <a:lnTo>
                    <a:pt x="874001" y="134416"/>
                  </a:lnTo>
                  <a:lnTo>
                    <a:pt x="830567" y="119113"/>
                  </a:lnTo>
                  <a:lnTo>
                    <a:pt x="813625" y="118084"/>
                  </a:lnTo>
                  <a:lnTo>
                    <a:pt x="786091" y="121005"/>
                  </a:lnTo>
                  <a:lnTo>
                    <a:pt x="762228" y="129705"/>
                  </a:lnTo>
                  <a:lnTo>
                    <a:pt x="742086" y="144132"/>
                  </a:lnTo>
                  <a:lnTo>
                    <a:pt x="725690" y="164249"/>
                  </a:lnTo>
                  <a:lnTo>
                    <a:pt x="725690" y="0"/>
                  </a:lnTo>
                  <a:lnTo>
                    <a:pt x="621360" y="0"/>
                  </a:lnTo>
                  <a:lnTo>
                    <a:pt x="621360" y="489826"/>
                  </a:lnTo>
                  <a:lnTo>
                    <a:pt x="725690" y="489826"/>
                  </a:lnTo>
                  <a:lnTo>
                    <a:pt x="725690" y="284734"/>
                  </a:lnTo>
                  <a:lnTo>
                    <a:pt x="726770" y="262610"/>
                  </a:lnTo>
                  <a:lnTo>
                    <a:pt x="742696" y="221716"/>
                  </a:lnTo>
                  <a:lnTo>
                    <a:pt x="777278" y="207137"/>
                  </a:lnTo>
                  <a:lnTo>
                    <a:pt x="785926" y="207137"/>
                  </a:lnTo>
                  <a:lnTo>
                    <a:pt x="810806" y="243814"/>
                  </a:lnTo>
                  <a:lnTo>
                    <a:pt x="812266" y="284734"/>
                  </a:lnTo>
                  <a:lnTo>
                    <a:pt x="812266" y="489826"/>
                  </a:lnTo>
                  <a:lnTo>
                    <a:pt x="919670" y="489826"/>
                  </a:lnTo>
                  <a:lnTo>
                    <a:pt x="919670" y="250380"/>
                  </a:lnTo>
                  <a:close/>
                </a:path>
              </a:pathLst>
            </a:custGeom>
            <a:solidFill>
              <a:srgbClr val="533F2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35" name="Google Shape;35;p23"/>
            <p:cNvPicPr preferRelativeResize="0"/>
            <p:nvPr/>
          </p:nvPicPr>
          <p:blipFill rotWithShape="1">
            <a:blip r:embed="rId2">
              <a:alphaModFix/>
            </a:blip>
            <a:srcRect b="0" l="0" r="0" t="0"/>
            <a:stretch/>
          </p:blipFill>
          <p:spPr>
            <a:xfrm>
              <a:off x="17133358" y="9187026"/>
              <a:ext cx="2211066" cy="1321398"/>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1"/>
          <p:cNvSpPr txBox="1"/>
          <p:nvPr>
            <p:ph type="title"/>
          </p:nvPr>
        </p:nvSpPr>
        <p:spPr>
          <a:xfrm>
            <a:off x="1631230" y="672678"/>
            <a:ext cx="8030209" cy="980439"/>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1" i="0" sz="6250" u="none" cap="none" strike="noStrike">
                <a:solidFill>
                  <a:schemeClr val="lt1"/>
                </a:solidFill>
                <a:latin typeface="Lora"/>
                <a:ea typeface="Lora"/>
                <a:cs typeface="Lora"/>
                <a:sym typeface="Lor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1"/>
          <p:cNvSpPr txBox="1"/>
          <p:nvPr>
            <p:ph idx="1" type="body"/>
          </p:nvPr>
        </p:nvSpPr>
        <p:spPr>
          <a:xfrm>
            <a:off x="992505" y="3830357"/>
            <a:ext cx="11023262" cy="569658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1" i="0" sz="3600" u="none" cap="none" strike="noStrike">
                <a:solidFill>
                  <a:srgbClr val="523E2D"/>
                </a:solidFill>
                <a:latin typeface="Oswald"/>
                <a:ea typeface="Oswald"/>
                <a:cs typeface="Oswald"/>
                <a:sym typeface="Oswald"/>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8" name="Google Shape;8;p21"/>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97908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 name="Google Shape;9;p21"/>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97908C"/>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2.jpg"/><Relationship Id="rId4" Type="http://schemas.openxmlformats.org/officeDocument/2006/relationships/image" Target="../media/image24.jpg"/><Relationship Id="rId5" Type="http://schemas.openxmlformats.org/officeDocument/2006/relationships/image" Target="../media/image2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5.jpg"/><Relationship Id="rId4" Type="http://schemas.openxmlformats.org/officeDocument/2006/relationships/image" Target="../media/image28.jpg"/><Relationship Id="rId5"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7.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8.jpg"/><Relationship Id="rId4" Type="http://schemas.openxmlformats.org/officeDocument/2006/relationships/image" Target="../media/image2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9.jp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0.jp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9" name="Shape 39"/>
        <p:cNvGrpSpPr/>
        <p:nvPr/>
      </p:nvGrpSpPr>
      <p:grpSpPr>
        <a:xfrm>
          <a:off x="0" y="0"/>
          <a:ext cx="0" cy="0"/>
          <a:chOff x="0" y="0"/>
          <a:chExt cx="0" cy="0"/>
        </a:xfrm>
      </p:grpSpPr>
      <p:pic>
        <p:nvPicPr>
          <p:cNvPr id="40" name="Google Shape;40;p1"/>
          <p:cNvPicPr preferRelativeResize="0"/>
          <p:nvPr/>
        </p:nvPicPr>
        <p:blipFill rotWithShape="1">
          <a:blip r:embed="rId3">
            <a:alphaModFix/>
          </a:blip>
          <a:srcRect b="0" l="0" r="0" t="0"/>
          <a:stretch/>
        </p:blipFill>
        <p:spPr>
          <a:xfrm>
            <a:off x="0" y="0"/>
            <a:ext cx="20104100" cy="11308556"/>
          </a:xfrm>
          <a:prstGeom prst="rect">
            <a:avLst/>
          </a:prstGeom>
          <a:noFill/>
          <a:ln>
            <a:noFill/>
          </a:ln>
        </p:spPr>
      </p:pic>
      <p:sp>
        <p:nvSpPr>
          <p:cNvPr id="41" name="Google Shape;41;p1"/>
          <p:cNvSpPr/>
          <p:nvPr/>
        </p:nvSpPr>
        <p:spPr>
          <a:xfrm>
            <a:off x="-8123" y="-2402"/>
            <a:ext cx="7592695" cy="2608934"/>
          </a:xfrm>
          <a:custGeom>
            <a:rect b="b" l="l" r="r" t="t"/>
            <a:pathLst>
              <a:path extrusionOk="0" h="1716404" w="7592695">
                <a:moveTo>
                  <a:pt x="7457299" y="0"/>
                </a:moveTo>
                <a:lnTo>
                  <a:pt x="0" y="0"/>
                </a:lnTo>
                <a:lnTo>
                  <a:pt x="0" y="1715958"/>
                </a:lnTo>
                <a:lnTo>
                  <a:pt x="7094095" y="1715958"/>
                </a:lnTo>
                <a:lnTo>
                  <a:pt x="7140767" y="1710557"/>
                </a:lnTo>
                <a:lnTo>
                  <a:pt x="7183881" y="1695100"/>
                </a:lnTo>
                <a:lnTo>
                  <a:pt x="7222056" y="1670704"/>
                </a:lnTo>
                <a:lnTo>
                  <a:pt x="7253908" y="1638487"/>
                </a:lnTo>
                <a:lnTo>
                  <a:pt x="7278052" y="1599567"/>
                </a:lnTo>
                <a:lnTo>
                  <a:pt x="7293105" y="1555062"/>
                </a:lnTo>
                <a:lnTo>
                  <a:pt x="7590803" y="165125"/>
                </a:lnTo>
                <a:lnTo>
                  <a:pt x="7592255" y="115319"/>
                </a:lnTo>
                <a:lnTo>
                  <a:pt x="7576708" y="70289"/>
                </a:lnTo>
                <a:lnTo>
                  <a:pt x="7547086" y="33649"/>
                </a:lnTo>
                <a:lnTo>
                  <a:pt x="7506308" y="9014"/>
                </a:lnTo>
                <a:lnTo>
                  <a:pt x="745729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 name="Google Shape;42;p1"/>
          <p:cNvSpPr txBox="1"/>
          <p:nvPr/>
        </p:nvSpPr>
        <p:spPr>
          <a:xfrm>
            <a:off x="5890725" y="3533775"/>
            <a:ext cx="13150800" cy="3567300"/>
          </a:xfrm>
          <a:prstGeom prst="rect">
            <a:avLst/>
          </a:prstGeom>
          <a:noFill/>
          <a:ln>
            <a:noFill/>
          </a:ln>
        </p:spPr>
        <p:txBody>
          <a:bodyPr anchorCtr="0" anchor="t" bIns="0" lIns="0" spcFirstLastPara="1" rIns="0" wrap="square" tIns="11425">
            <a:spAutoFit/>
          </a:bodyPr>
          <a:lstStyle/>
          <a:p>
            <a:pPr indent="0" lvl="0" marL="12700" marR="5080" rtl="0" algn="r">
              <a:lnSpc>
                <a:spcPct val="100000"/>
              </a:lnSpc>
              <a:spcBef>
                <a:spcPts val="0"/>
              </a:spcBef>
              <a:spcAft>
                <a:spcPts val="0"/>
              </a:spcAft>
              <a:buClr>
                <a:srgbClr val="000000"/>
              </a:buClr>
              <a:buSzPts val="11550"/>
              <a:buFont typeface="Arial"/>
              <a:buNone/>
            </a:pPr>
            <a:r>
              <a:rPr b="1" i="0" lang="en-US" sz="11550" u="none" cap="none" strike="noStrike">
                <a:solidFill>
                  <a:schemeClr val="lt1"/>
                </a:solidFill>
                <a:latin typeface="Lora"/>
                <a:ea typeface="Lora"/>
                <a:cs typeface="Lora"/>
                <a:sym typeface="Lora"/>
              </a:rPr>
              <a:t>Wheat Anatomy &amp; Plant Growth</a:t>
            </a:r>
            <a:endParaRPr b="0" i="0" sz="11550" u="none" cap="none" strike="noStrike">
              <a:solidFill>
                <a:schemeClr val="lt1"/>
              </a:solidFill>
              <a:latin typeface="Lora"/>
              <a:ea typeface="Lora"/>
              <a:cs typeface="Lora"/>
              <a:sym typeface="Lora"/>
            </a:endParaRPr>
          </a:p>
        </p:txBody>
      </p:sp>
      <p:pic>
        <p:nvPicPr>
          <p:cNvPr descr="A logo with text overlay&#10;&#10;AI-generated content may be incorrect." id="43" name="Google Shape;43;p1"/>
          <p:cNvPicPr preferRelativeResize="0"/>
          <p:nvPr/>
        </p:nvPicPr>
        <p:blipFill rotWithShape="1">
          <a:blip r:embed="rId4">
            <a:alphaModFix/>
          </a:blip>
          <a:srcRect b="0" l="0" r="0" t="0"/>
          <a:stretch/>
        </p:blipFill>
        <p:spPr>
          <a:xfrm>
            <a:off x="755650" y="-1355725"/>
            <a:ext cx="5740402" cy="48894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3" name="Shape 123"/>
        <p:cNvGrpSpPr/>
        <p:nvPr/>
      </p:nvGrpSpPr>
      <p:grpSpPr>
        <a:xfrm>
          <a:off x="0" y="0"/>
          <a:ext cx="0" cy="0"/>
          <a:chOff x="0" y="0"/>
          <a:chExt cx="0" cy="0"/>
        </a:xfrm>
      </p:grpSpPr>
      <p:pic>
        <p:nvPicPr>
          <p:cNvPr id="124" name="Google Shape;124;p10"/>
          <p:cNvPicPr preferRelativeResize="0"/>
          <p:nvPr/>
        </p:nvPicPr>
        <p:blipFill rotWithShape="1">
          <a:blip r:embed="rId3">
            <a:alphaModFix/>
          </a:blip>
          <a:srcRect b="0" l="0" r="0" t="0"/>
          <a:stretch/>
        </p:blipFill>
        <p:spPr>
          <a:xfrm>
            <a:off x="0" y="0"/>
            <a:ext cx="20104100" cy="11308556"/>
          </a:xfrm>
          <a:prstGeom prst="rect">
            <a:avLst/>
          </a:prstGeom>
          <a:noFill/>
          <a:ln>
            <a:noFill/>
          </a:ln>
        </p:spPr>
      </p:pic>
      <p:sp>
        <p:nvSpPr>
          <p:cNvPr id="125" name="Google Shape;125;p10"/>
          <p:cNvSpPr txBox="1"/>
          <p:nvPr>
            <p:ph type="ctrTitle"/>
          </p:nvPr>
        </p:nvSpPr>
        <p:spPr>
          <a:xfrm>
            <a:off x="3015615" y="3292118"/>
            <a:ext cx="14073000" cy="16932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a:t>The Wheat Kernel</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9" name="Shape 129"/>
        <p:cNvGrpSpPr/>
        <p:nvPr/>
      </p:nvGrpSpPr>
      <p:grpSpPr>
        <a:xfrm>
          <a:off x="0" y="0"/>
          <a:ext cx="0" cy="0"/>
          <a:chOff x="0" y="0"/>
          <a:chExt cx="0" cy="0"/>
        </a:xfrm>
      </p:grpSpPr>
      <p:grpSp>
        <p:nvGrpSpPr>
          <p:cNvPr id="130" name="Google Shape;130;g38a27d99b70_0_17"/>
          <p:cNvGrpSpPr/>
          <p:nvPr/>
        </p:nvGrpSpPr>
        <p:grpSpPr>
          <a:xfrm>
            <a:off x="10466" y="376950"/>
            <a:ext cx="20093859" cy="1716405"/>
            <a:chOff x="10466" y="376950"/>
            <a:chExt cx="20093859" cy="1716405"/>
          </a:xfrm>
        </p:grpSpPr>
        <p:sp>
          <p:nvSpPr>
            <p:cNvPr id="131" name="Google Shape;131;g38a27d99b70_0_17"/>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2" name="Google Shape;132;g38a27d99b70_0_17"/>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33" name="Google Shape;133;g38a27d99b70_0_17"/>
          <p:cNvSpPr txBox="1"/>
          <p:nvPr>
            <p:ph type="title"/>
          </p:nvPr>
        </p:nvSpPr>
        <p:spPr>
          <a:xfrm>
            <a:off x="1631224" y="788025"/>
            <a:ext cx="99807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Parts of the Wheat Kernel</a:t>
            </a:r>
            <a:endParaRPr/>
          </a:p>
        </p:txBody>
      </p:sp>
      <p:pic>
        <p:nvPicPr>
          <p:cNvPr id="134" name="Google Shape;134;g38a27d99b70_0_17" title="New Kernel Image.png"/>
          <p:cNvPicPr preferRelativeResize="0"/>
          <p:nvPr/>
        </p:nvPicPr>
        <p:blipFill rotWithShape="1">
          <a:blip r:embed="rId3">
            <a:alphaModFix/>
          </a:blip>
          <a:srcRect b="26911" l="0" r="0" t="0"/>
          <a:stretch/>
        </p:blipFill>
        <p:spPr>
          <a:xfrm>
            <a:off x="5412988" y="2245750"/>
            <a:ext cx="9288813" cy="90635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38" name="Shape 138"/>
        <p:cNvGrpSpPr/>
        <p:nvPr/>
      </p:nvGrpSpPr>
      <p:grpSpPr>
        <a:xfrm>
          <a:off x="0" y="0"/>
          <a:ext cx="0" cy="0"/>
          <a:chOff x="0" y="0"/>
          <a:chExt cx="0" cy="0"/>
        </a:xfrm>
      </p:grpSpPr>
      <p:grpSp>
        <p:nvGrpSpPr>
          <p:cNvPr id="139" name="Google Shape;139;g38a27d99b70_0_25"/>
          <p:cNvGrpSpPr/>
          <p:nvPr/>
        </p:nvGrpSpPr>
        <p:grpSpPr>
          <a:xfrm>
            <a:off x="10466" y="376950"/>
            <a:ext cx="20093859" cy="1716405"/>
            <a:chOff x="10466" y="376950"/>
            <a:chExt cx="20093859" cy="1716405"/>
          </a:xfrm>
        </p:grpSpPr>
        <p:sp>
          <p:nvSpPr>
            <p:cNvPr id="140" name="Google Shape;140;g38a27d99b70_0_25"/>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1" name="Google Shape;141;g38a27d99b70_0_25"/>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42" name="Google Shape;142;g38a27d99b70_0_25"/>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Parts of Wheat Kernel Vocabulary</a:t>
            </a:r>
            <a:endParaRPr/>
          </a:p>
        </p:txBody>
      </p:sp>
      <p:sp>
        <p:nvSpPr>
          <p:cNvPr id="143" name="Google Shape;143;g38a27d99b70_0_25"/>
          <p:cNvSpPr txBox="1"/>
          <p:nvPr>
            <p:ph idx="2" type="body"/>
          </p:nvPr>
        </p:nvSpPr>
        <p:spPr>
          <a:xfrm>
            <a:off x="1631225" y="2573150"/>
            <a:ext cx="10560900" cy="8311800"/>
          </a:xfrm>
          <a:prstGeom prst="rect">
            <a:avLst/>
          </a:prstGeom>
          <a:noFill/>
          <a:ln>
            <a:noFill/>
          </a:ln>
        </p:spPr>
        <p:txBody>
          <a:bodyPr anchorCtr="0" anchor="t" bIns="0" lIns="0" spcFirstLastPara="1" rIns="0" wrap="square" tIns="0">
            <a:spAutoFit/>
          </a:bodyPr>
          <a:lstStyle/>
          <a:p>
            <a:pPr indent="-317500" lvl="0" marL="457200" rtl="0" algn="l">
              <a:lnSpc>
                <a:spcPct val="100000"/>
              </a:lnSpc>
              <a:spcBef>
                <a:spcPts val="0"/>
              </a:spcBef>
              <a:spcAft>
                <a:spcPts val="0"/>
              </a:spcAft>
              <a:buSzPts val="1400"/>
              <a:buFont typeface="Oswald"/>
              <a:buChar char="●"/>
            </a:pPr>
            <a:r>
              <a:rPr b="1" lang="en-US">
                <a:latin typeface="Oswald"/>
                <a:ea typeface="Oswald"/>
                <a:cs typeface="Oswald"/>
                <a:sym typeface="Oswald"/>
              </a:rPr>
              <a:t>Bran: </a:t>
            </a:r>
            <a:r>
              <a:rPr lang="en-US">
                <a:latin typeface="Oswald"/>
                <a:ea typeface="Oswald"/>
                <a:cs typeface="Oswald"/>
                <a:sym typeface="Oswald"/>
              </a:rPr>
              <a:t>The outermost protective layer of the wheat kernel is rich in fiber and nutrients and makes up approx. 14.5% of the kernel weight. It is separated during milling to produce refined flour. The bran layers are included in whole wheat flour and can also be sold separately.</a:t>
            </a:r>
            <a:endParaRPr>
              <a:latin typeface="Oswald"/>
              <a:ea typeface="Oswald"/>
              <a:cs typeface="Oswald"/>
              <a:sym typeface="Oswald"/>
            </a:endParaRPr>
          </a:p>
          <a:p>
            <a:pPr indent="0" lvl="0" marL="0" rtl="0" algn="l">
              <a:lnSpc>
                <a:spcPct val="100000"/>
              </a:lnSpc>
              <a:spcBef>
                <a:spcPts val="0"/>
              </a:spcBef>
              <a:spcAft>
                <a:spcPts val="0"/>
              </a:spcAft>
              <a:buSzPts val="1400"/>
              <a:buNone/>
            </a:pPr>
            <a:r>
              <a:t/>
            </a: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b="1" lang="en-US">
                <a:latin typeface="Oswald"/>
                <a:ea typeface="Oswald"/>
                <a:cs typeface="Oswald"/>
                <a:sym typeface="Oswald"/>
              </a:rPr>
              <a:t>Endosperm: </a:t>
            </a:r>
            <a:r>
              <a:rPr lang="en-US">
                <a:latin typeface="Oswald"/>
                <a:ea typeface="Oswald"/>
                <a:cs typeface="Oswald"/>
                <a:sym typeface="Oswald"/>
              </a:rPr>
              <a:t>The starchy middle layer of the wheat kernel makes up approx. 83% of the weight. It is ground into flour and contains carbohydrates, protein and vitamins. White flour is composed of the endosperm. </a:t>
            </a:r>
            <a:br>
              <a:rPr lang="en-US">
                <a:latin typeface="Oswald"/>
                <a:ea typeface="Oswald"/>
                <a:cs typeface="Oswald"/>
                <a:sym typeface="Oswald"/>
              </a:rPr>
            </a:b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b="1" lang="en-US">
                <a:latin typeface="Oswald"/>
                <a:ea typeface="Oswald"/>
                <a:cs typeface="Oswald"/>
                <a:sym typeface="Oswald"/>
              </a:rPr>
              <a:t>Germ:</a:t>
            </a:r>
            <a:r>
              <a:rPr lang="en-US">
                <a:latin typeface="Oswald"/>
                <a:ea typeface="Oswald"/>
                <a:cs typeface="Oswald"/>
                <a:sym typeface="Oswald"/>
              </a:rPr>
              <a:t> The nutrient-dense embryo of the wheat plant makes up approx. 2.2% of the kernel weight. While it is important for plant growth, it is not included in enriched flour because it can limit shelf life due to high fat content.</a:t>
            </a:r>
            <a:endParaRPr/>
          </a:p>
        </p:txBody>
      </p:sp>
      <p:pic>
        <p:nvPicPr>
          <p:cNvPr id="144" name="Google Shape;144;g38a27d99b70_0_25" title="New Kernel Image.png"/>
          <p:cNvPicPr preferRelativeResize="0"/>
          <p:nvPr/>
        </p:nvPicPr>
        <p:blipFill rotWithShape="1">
          <a:blip r:embed="rId3">
            <a:alphaModFix/>
          </a:blip>
          <a:srcRect b="26911" l="0" r="0" t="0"/>
          <a:stretch/>
        </p:blipFill>
        <p:spPr>
          <a:xfrm>
            <a:off x="12656800" y="2768750"/>
            <a:ext cx="7021725" cy="6851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48" name="Shape 148"/>
        <p:cNvGrpSpPr/>
        <p:nvPr/>
      </p:nvGrpSpPr>
      <p:grpSpPr>
        <a:xfrm>
          <a:off x="0" y="0"/>
          <a:ext cx="0" cy="0"/>
          <a:chOff x="0" y="0"/>
          <a:chExt cx="0" cy="0"/>
        </a:xfrm>
      </p:grpSpPr>
      <p:grpSp>
        <p:nvGrpSpPr>
          <p:cNvPr id="149" name="Google Shape;149;g38db7b4c136_0_35"/>
          <p:cNvGrpSpPr/>
          <p:nvPr/>
        </p:nvGrpSpPr>
        <p:grpSpPr>
          <a:xfrm>
            <a:off x="10466" y="376950"/>
            <a:ext cx="20093859" cy="1716405"/>
            <a:chOff x="10466" y="376950"/>
            <a:chExt cx="20093859" cy="1716405"/>
          </a:xfrm>
        </p:grpSpPr>
        <p:sp>
          <p:nvSpPr>
            <p:cNvPr id="150" name="Google Shape;150;g38db7b4c136_0_35"/>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1" name="Google Shape;151;g38db7b4c136_0_35"/>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52" name="Google Shape;152;g38db7b4c136_0_35"/>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Protecting the Wheat Kernel</a:t>
            </a:r>
            <a:endParaRPr/>
          </a:p>
        </p:txBody>
      </p:sp>
      <p:sp>
        <p:nvSpPr>
          <p:cNvPr id="153" name="Google Shape;153;g38db7b4c136_0_35"/>
          <p:cNvSpPr txBox="1"/>
          <p:nvPr>
            <p:ph idx="2" type="body"/>
          </p:nvPr>
        </p:nvSpPr>
        <p:spPr>
          <a:xfrm>
            <a:off x="1631225" y="2573150"/>
            <a:ext cx="10301700" cy="6095400"/>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The kernel is not exposed prior to harvest. </a:t>
            </a:r>
            <a:br>
              <a:rPr lang="en-US">
                <a:latin typeface="Oswald"/>
                <a:ea typeface="Oswald"/>
                <a:cs typeface="Oswald"/>
                <a:sym typeface="Oswald"/>
              </a:rPr>
            </a:br>
            <a:r>
              <a:rPr lang="en-US">
                <a:latin typeface="Oswald"/>
                <a:ea typeface="Oswald"/>
                <a:cs typeface="Oswald"/>
                <a:sym typeface="Oswald"/>
              </a:rPr>
              <a:t> </a:t>
            </a: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The kernel is encased in the glume, which covers the kernel to protect it from the elements and keeps it attached to the head until harvest. </a:t>
            </a:r>
            <a:endParaRPr>
              <a:latin typeface="Oswald"/>
              <a:ea typeface="Oswald"/>
              <a:cs typeface="Oswald"/>
              <a:sym typeface="Oswald"/>
            </a:endParaRPr>
          </a:p>
          <a:p>
            <a:pPr indent="0" lvl="0" marL="0" rtl="0" algn="l">
              <a:lnSpc>
                <a:spcPct val="100000"/>
              </a:lnSpc>
              <a:spcBef>
                <a:spcPts val="0"/>
              </a:spcBef>
              <a:spcAft>
                <a:spcPts val="0"/>
              </a:spcAft>
              <a:buSzPts val="1400"/>
              <a:buNone/>
            </a:pPr>
            <a:r>
              <a:t/>
            </a: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During harvest, the threshing process separates the glumes from the kernels. </a:t>
            </a:r>
            <a:endParaRPr>
              <a:latin typeface="Oswald"/>
              <a:ea typeface="Oswald"/>
              <a:cs typeface="Oswald"/>
              <a:sym typeface="Oswald"/>
            </a:endParaRPr>
          </a:p>
          <a:p>
            <a:pPr indent="0" lvl="0" marL="0" rtl="0" algn="l">
              <a:lnSpc>
                <a:spcPct val="100000"/>
              </a:lnSpc>
              <a:spcBef>
                <a:spcPts val="0"/>
              </a:spcBef>
              <a:spcAft>
                <a:spcPts val="0"/>
              </a:spcAft>
              <a:buSzPts val="1400"/>
              <a:buNone/>
            </a:pPr>
            <a:r>
              <a:t/>
            </a: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The glume is not present in any type of flour, including whole wheat flour. </a:t>
            </a:r>
            <a:endParaRPr/>
          </a:p>
        </p:txBody>
      </p:sp>
      <p:pic>
        <p:nvPicPr>
          <p:cNvPr id="154" name="Google Shape;154;g38db7b4c136_0_35"/>
          <p:cNvPicPr preferRelativeResize="0"/>
          <p:nvPr/>
        </p:nvPicPr>
        <p:blipFill rotWithShape="1">
          <a:blip r:embed="rId3">
            <a:alphaModFix/>
          </a:blip>
          <a:srcRect b="0" l="0" r="0" t="0"/>
          <a:stretch/>
        </p:blipFill>
        <p:spPr>
          <a:xfrm>
            <a:off x="10472295" y="1989461"/>
            <a:ext cx="8598050" cy="931909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58" name="Shape 158"/>
        <p:cNvGrpSpPr/>
        <p:nvPr/>
      </p:nvGrpSpPr>
      <p:grpSpPr>
        <a:xfrm>
          <a:off x="0" y="0"/>
          <a:ext cx="0" cy="0"/>
          <a:chOff x="0" y="0"/>
          <a:chExt cx="0" cy="0"/>
        </a:xfrm>
      </p:grpSpPr>
      <p:pic>
        <p:nvPicPr>
          <p:cNvPr id="159" name="Google Shape;159;p11"/>
          <p:cNvPicPr preferRelativeResize="0"/>
          <p:nvPr/>
        </p:nvPicPr>
        <p:blipFill rotWithShape="1">
          <a:blip r:embed="rId3">
            <a:alphaModFix/>
          </a:blip>
          <a:srcRect b="0" l="0" r="0" t="0"/>
          <a:stretch/>
        </p:blipFill>
        <p:spPr>
          <a:xfrm>
            <a:off x="0" y="0"/>
            <a:ext cx="20104100" cy="11308556"/>
          </a:xfrm>
          <a:prstGeom prst="rect">
            <a:avLst/>
          </a:prstGeom>
          <a:noFill/>
          <a:ln>
            <a:noFill/>
          </a:ln>
        </p:spPr>
      </p:pic>
      <p:sp>
        <p:nvSpPr>
          <p:cNvPr id="160" name="Google Shape;160;p11"/>
          <p:cNvSpPr txBox="1"/>
          <p:nvPr>
            <p:ph type="ctrTitle"/>
          </p:nvPr>
        </p:nvSpPr>
        <p:spPr>
          <a:xfrm>
            <a:off x="3015615" y="3292118"/>
            <a:ext cx="14073000" cy="16932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a:t>Stages of Growth</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64" name="Shape 164"/>
        <p:cNvGrpSpPr/>
        <p:nvPr/>
      </p:nvGrpSpPr>
      <p:grpSpPr>
        <a:xfrm>
          <a:off x="0" y="0"/>
          <a:ext cx="0" cy="0"/>
          <a:chOff x="0" y="0"/>
          <a:chExt cx="0" cy="0"/>
        </a:xfrm>
      </p:grpSpPr>
      <p:grpSp>
        <p:nvGrpSpPr>
          <p:cNvPr id="165" name="Google Shape;165;g38a27d99b70_0_89"/>
          <p:cNvGrpSpPr/>
          <p:nvPr/>
        </p:nvGrpSpPr>
        <p:grpSpPr>
          <a:xfrm>
            <a:off x="10466" y="376950"/>
            <a:ext cx="20093859" cy="1716405"/>
            <a:chOff x="10466" y="376950"/>
            <a:chExt cx="20093859" cy="1716405"/>
          </a:xfrm>
        </p:grpSpPr>
        <p:sp>
          <p:nvSpPr>
            <p:cNvPr id="166" name="Google Shape;166;g38a27d99b70_0_89"/>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7" name="Google Shape;167;g38a27d99b70_0_89"/>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68" name="Google Shape;168;g38a27d99b70_0_89"/>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Timeline for Winter Wheat</a:t>
            </a:r>
            <a:endParaRPr/>
          </a:p>
        </p:txBody>
      </p:sp>
      <p:sp>
        <p:nvSpPr>
          <p:cNvPr id="169" name="Google Shape;169;g38a27d99b70_0_89"/>
          <p:cNvSpPr txBox="1"/>
          <p:nvPr>
            <p:ph idx="2" type="body"/>
          </p:nvPr>
        </p:nvSpPr>
        <p:spPr>
          <a:xfrm>
            <a:off x="1631225" y="2573150"/>
            <a:ext cx="11199600" cy="6711000"/>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Planting (September - December)</a:t>
            </a:r>
            <a:endParaRPr>
              <a:latin typeface="Oswald"/>
              <a:ea typeface="Oswald"/>
              <a:cs typeface="Oswald"/>
              <a:sym typeface="Oswald"/>
            </a:endParaRPr>
          </a:p>
          <a:p>
            <a:pPr indent="0" lvl="2" marL="914400" rtl="0" algn="l">
              <a:lnSpc>
                <a:spcPct val="100000"/>
              </a:lnSpc>
              <a:spcBef>
                <a:spcPts val="0"/>
              </a:spcBef>
              <a:spcAft>
                <a:spcPts val="0"/>
              </a:spcAft>
              <a:buSzPts val="1000"/>
              <a:buFont typeface="Oswald"/>
              <a:buNone/>
            </a:pPr>
            <a:r>
              <a:rPr lang="en-US">
                <a:solidFill>
                  <a:srgbClr val="523E2D"/>
                </a:solidFill>
              </a:rPr>
              <a:t>- Farmers plant winter wheat in late fall and try to plant as close to rainfall as possible to give the seed moisture to kickstart growth. </a:t>
            </a:r>
            <a:endParaRPr>
              <a:solidFill>
                <a:srgbClr val="523E2D"/>
              </a:solidFill>
            </a:endParaRPr>
          </a:p>
          <a:p>
            <a:pPr indent="0" lvl="2" marL="914400" rtl="0" algn="l">
              <a:lnSpc>
                <a:spcPct val="100000"/>
              </a:lnSpc>
              <a:spcBef>
                <a:spcPts val="0"/>
              </a:spcBef>
              <a:spcAft>
                <a:spcPts val="0"/>
              </a:spcAft>
              <a:buClr>
                <a:srgbClr val="523E2D"/>
              </a:buClr>
              <a:buSzPts val="3200"/>
              <a:buNone/>
            </a:pPr>
            <a:r>
              <a:rPr lang="en-US">
                <a:solidFill>
                  <a:srgbClr val="523E2D"/>
                </a:solidFill>
              </a:rPr>
              <a:t>- Farmers who use wheat to graze cattle will plant early in the fall.</a:t>
            </a:r>
            <a:endParaRPr>
              <a:solidFill>
                <a:srgbClr val="523E2D"/>
              </a:solidFill>
            </a:endParaRPr>
          </a:p>
          <a:p>
            <a:pPr indent="0" lvl="1" marL="457200" rtl="0" algn="l">
              <a:lnSpc>
                <a:spcPct val="100000"/>
              </a:lnSpc>
              <a:spcBef>
                <a:spcPts val="0"/>
              </a:spcBef>
              <a:spcAft>
                <a:spcPts val="0"/>
              </a:spcAft>
              <a:buClr>
                <a:srgbClr val="523E2D"/>
              </a:buClr>
              <a:buSzPts val="3600"/>
              <a:buNone/>
            </a:pPr>
            <a:r>
              <a:t/>
            </a:r>
            <a:endParaRPr sz="3600">
              <a:solidFill>
                <a:srgbClr val="523E2D"/>
              </a:solidFill>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Germination &amp; Emergence</a:t>
            </a:r>
            <a:endParaRPr>
              <a:latin typeface="Oswald"/>
              <a:ea typeface="Oswald"/>
              <a:cs typeface="Oswald"/>
              <a:sym typeface="Oswald"/>
            </a:endParaRPr>
          </a:p>
          <a:p>
            <a:pPr indent="0" lvl="0" marL="914400" rtl="0" algn="l">
              <a:lnSpc>
                <a:spcPct val="100000"/>
              </a:lnSpc>
              <a:spcBef>
                <a:spcPts val="0"/>
              </a:spcBef>
              <a:spcAft>
                <a:spcPts val="0"/>
              </a:spcAft>
              <a:buSzPts val="1400"/>
              <a:buNone/>
            </a:pPr>
            <a:r>
              <a:rPr lang="en-US" sz="3200">
                <a:latin typeface="Oswald"/>
                <a:ea typeface="Oswald"/>
                <a:cs typeface="Oswald"/>
                <a:sym typeface="Oswald"/>
              </a:rPr>
              <a:t>- The wheat seed will germinate as </a:t>
            </a:r>
            <a:r>
              <a:rPr lang="en-US" sz="3200"/>
              <a:t>seed absorbs water</a:t>
            </a:r>
            <a:r>
              <a:rPr lang="en-US" sz="3200">
                <a:latin typeface="Oswald"/>
                <a:ea typeface="Oswald"/>
                <a:cs typeface="Oswald"/>
                <a:sym typeface="Oswald"/>
              </a:rPr>
              <a:t> and emerge from the soil roughly </a:t>
            </a:r>
            <a:r>
              <a:rPr lang="en-US" sz="3200"/>
              <a:t>7-10 days</a:t>
            </a:r>
            <a:r>
              <a:rPr lang="en-US" sz="3200">
                <a:latin typeface="Oswald"/>
                <a:ea typeface="Oswald"/>
                <a:cs typeface="Oswald"/>
                <a:sym typeface="Oswald"/>
              </a:rPr>
              <a:t> after planting. </a:t>
            </a:r>
            <a:endParaRPr sz="3200">
              <a:latin typeface="Oswald"/>
              <a:ea typeface="Oswald"/>
              <a:cs typeface="Oswald"/>
              <a:sym typeface="Oswald"/>
            </a:endParaRPr>
          </a:p>
          <a:p>
            <a:pPr indent="0" lvl="0" marL="914400" rtl="0" algn="l">
              <a:lnSpc>
                <a:spcPct val="100000"/>
              </a:lnSpc>
              <a:spcBef>
                <a:spcPts val="0"/>
              </a:spcBef>
              <a:spcAft>
                <a:spcPts val="0"/>
              </a:spcAft>
              <a:buSzPts val="1400"/>
              <a:buNone/>
            </a:pPr>
            <a:r>
              <a:t/>
            </a: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Tillering</a:t>
            </a:r>
            <a:endParaRPr>
              <a:latin typeface="Oswald"/>
              <a:ea typeface="Oswald"/>
              <a:cs typeface="Oswald"/>
              <a:sym typeface="Oswald"/>
            </a:endParaRPr>
          </a:p>
          <a:p>
            <a:pPr indent="0" lvl="0" marL="914400" rtl="0" algn="l">
              <a:lnSpc>
                <a:spcPct val="100000"/>
              </a:lnSpc>
              <a:spcBef>
                <a:spcPts val="0"/>
              </a:spcBef>
              <a:spcAft>
                <a:spcPts val="0"/>
              </a:spcAft>
              <a:buSzPts val="1400"/>
              <a:buNone/>
            </a:pPr>
            <a:r>
              <a:rPr lang="en-US" sz="3200">
                <a:latin typeface="Oswald"/>
                <a:ea typeface="Oswald"/>
                <a:cs typeface="Oswald"/>
                <a:sym typeface="Oswald"/>
              </a:rPr>
              <a:t>- The wheat plant develops tillers, which are additional stems that grow from the main stem of the wheat plant. Tillers are essential for yield and helps the crop survive dormancy during the winter.</a:t>
            </a:r>
            <a:endParaRPr/>
          </a:p>
        </p:txBody>
      </p:sp>
      <p:pic>
        <p:nvPicPr>
          <p:cNvPr id="170" name="Google Shape;170;g38a27d99b70_0_89" title="DSC_0016.JPG"/>
          <p:cNvPicPr preferRelativeResize="0"/>
          <p:nvPr/>
        </p:nvPicPr>
        <p:blipFill rotWithShape="1">
          <a:blip r:embed="rId3">
            <a:alphaModFix/>
          </a:blip>
          <a:srcRect b="9950" l="0" r="0" t="10190"/>
          <a:stretch/>
        </p:blipFill>
        <p:spPr>
          <a:xfrm>
            <a:off x="13608350" y="2573150"/>
            <a:ext cx="5939350" cy="7116524"/>
          </a:xfrm>
          <a:prstGeom prst="rect">
            <a:avLst/>
          </a:prstGeom>
          <a:noFill/>
          <a:ln>
            <a:noFill/>
          </a:ln>
        </p:spPr>
      </p:pic>
      <p:sp>
        <p:nvSpPr>
          <p:cNvPr id="171" name="Google Shape;171;g38a27d99b70_0_89"/>
          <p:cNvSpPr txBox="1"/>
          <p:nvPr>
            <p:ph idx="2" type="body"/>
          </p:nvPr>
        </p:nvSpPr>
        <p:spPr>
          <a:xfrm>
            <a:off x="13608350" y="9902675"/>
            <a:ext cx="5939400" cy="4617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3000">
                <a:latin typeface="Oswald"/>
                <a:ea typeface="Oswald"/>
                <a:cs typeface="Oswald"/>
                <a:sym typeface="Oswald"/>
              </a:rPr>
              <a:t>Wheat in tillering stage.</a:t>
            </a:r>
            <a:endParaRPr sz="30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75" name="Shape 175"/>
        <p:cNvGrpSpPr/>
        <p:nvPr/>
      </p:nvGrpSpPr>
      <p:grpSpPr>
        <a:xfrm>
          <a:off x="0" y="0"/>
          <a:ext cx="0" cy="0"/>
          <a:chOff x="0" y="0"/>
          <a:chExt cx="0" cy="0"/>
        </a:xfrm>
      </p:grpSpPr>
      <p:grpSp>
        <p:nvGrpSpPr>
          <p:cNvPr id="176" name="Google Shape;176;g38a27d99b70_0_97"/>
          <p:cNvGrpSpPr/>
          <p:nvPr/>
        </p:nvGrpSpPr>
        <p:grpSpPr>
          <a:xfrm>
            <a:off x="10466" y="376950"/>
            <a:ext cx="20093859" cy="1716405"/>
            <a:chOff x="10466" y="376950"/>
            <a:chExt cx="20093859" cy="1716405"/>
          </a:xfrm>
        </p:grpSpPr>
        <p:sp>
          <p:nvSpPr>
            <p:cNvPr id="177" name="Google Shape;177;g38a27d99b70_0_97"/>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8" name="Google Shape;178;g38a27d99b70_0_97"/>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79" name="Google Shape;179;g38a27d99b70_0_97"/>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Timeline for Winter Wheat</a:t>
            </a:r>
            <a:endParaRPr/>
          </a:p>
        </p:txBody>
      </p:sp>
      <p:sp>
        <p:nvSpPr>
          <p:cNvPr id="180" name="Google Shape;180;g38a27d99b70_0_97"/>
          <p:cNvSpPr txBox="1"/>
          <p:nvPr>
            <p:ph idx="2" type="body"/>
          </p:nvPr>
        </p:nvSpPr>
        <p:spPr>
          <a:xfrm>
            <a:off x="1631225" y="2235950"/>
            <a:ext cx="12320100" cy="8804400"/>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Dormancy </a:t>
            </a:r>
            <a:endParaRPr>
              <a:latin typeface="Oswald"/>
              <a:ea typeface="Oswald"/>
              <a:cs typeface="Oswald"/>
              <a:sym typeface="Oswald"/>
            </a:endParaRPr>
          </a:p>
          <a:p>
            <a:pPr indent="0" lvl="2" marL="914400" rtl="0" algn="l">
              <a:lnSpc>
                <a:spcPct val="100000"/>
              </a:lnSpc>
              <a:spcBef>
                <a:spcPts val="0"/>
              </a:spcBef>
              <a:spcAft>
                <a:spcPts val="0"/>
              </a:spcAft>
              <a:buSzPts val="1000"/>
              <a:buFont typeface="Oswald"/>
              <a:buNone/>
            </a:pPr>
            <a:r>
              <a:rPr lang="en-US">
                <a:solidFill>
                  <a:srgbClr val="523E2D"/>
                </a:solidFill>
              </a:rPr>
              <a:t>- As temperatures drop</a:t>
            </a:r>
            <a:r>
              <a:rPr lang="en-US"/>
              <a:t> (around 32</a:t>
            </a:r>
            <a:r>
              <a:rPr lang="en-US">
                <a:latin typeface="Arial"/>
                <a:ea typeface="Arial"/>
                <a:cs typeface="Arial"/>
                <a:sym typeface="Arial"/>
              </a:rPr>
              <a:t>°</a:t>
            </a:r>
            <a:r>
              <a:rPr lang="en-US"/>
              <a:t>F),</a:t>
            </a:r>
            <a:r>
              <a:rPr lang="en-US">
                <a:solidFill>
                  <a:srgbClr val="523E2D"/>
                </a:solidFill>
              </a:rPr>
              <a:t> winter wheat goes dormant and growth stops above ground while the roots continue to develop underneath the soil. </a:t>
            </a:r>
            <a:endParaRPr>
              <a:solidFill>
                <a:srgbClr val="523E2D"/>
              </a:solidFill>
            </a:endParaRPr>
          </a:p>
          <a:p>
            <a:pPr indent="457200" lvl="2" marL="914400" rtl="0" algn="l">
              <a:lnSpc>
                <a:spcPct val="100000"/>
              </a:lnSpc>
              <a:spcBef>
                <a:spcPts val="0"/>
              </a:spcBef>
              <a:spcAft>
                <a:spcPts val="0"/>
              </a:spcAft>
              <a:buSzPts val="1000"/>
              <a:buFont typeface="Oswald"/>
              <a:buNone/>
            </a:pPr>
            <a:r>
              <a:rPr lang="en-US">
                <a:solidFill>
                  <a:srgbClr val="523E2D"/>
                </a:solidFill>
              </a:rPr>
              <a:t>- Most varieties need 3-6 weeks of temperatures between </a:t>
            </a:r>
            <a:r>
              <a:rPr lang="en-US"/>
              <a:t>32-45 </a:t>
            </a:r>
            <a:r>
              <a:rPr lang="en-US">
                <a:latin typeface="Arial"/>
                <a:ea typeface="Arial"/>
                <a:cs typeface="Arial"/>
                <a:sym typeface="Arial"/>
              </a:rPr>
              <a:t>°</a:t>
            </a:r>
            <a:r>
              <a:rPr lang="en-US"/>
              <a:t>F. This is called vernalization. </a:t>
            </a:r>
            <a:endParaRPr>
              <a:solidFill>
                <a:srgbClr val="523E2D"/>
              </a:solidFill>
            </a:endParaRPr>
          </a:p>
          <a:p>
            <a:pPr indent="0" lvl="1" marL="0" rtl="0" algn="l">
              <a:lnSpc>
                <a:spcPct val="100000"/>
              </a:lnSpc>
              <a:spcBef>
                <a:spcPts val="0"/>
              </a:spcBef>
              <a:spcAft>
                <a:spcPts val="0"/>
              </a:spcAft>
              <a:buClr>
                <a:srgbClr val="523E2D"/>
              </a:buClr>
              <a:buSzPts val="3600"/>
              <a:buNone/>
            </a:pPr>
            <a:r>
              <a:t/>
            </a:r>
            <a:endParaRPr sz="3600">
              <a:solidFill>
                <a:srgbClr val="523E2D"/>
              </a:solidFill>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Regrowth (Spring </a:t>
            </a:r>
            <a:r>
              <a:rPr lang="en-US"/>
              <a:t>“Green Up”)</a:t>
            </a:r>
            <a:endParaRPr>
              <a:latin typeface="Oswald"/>
              <a:ea typeface="Oswald"/>
              <a:cs typeface="Oswald"/>
              <a:sym typeface="Oswald"/>
            </a:endParaRPr>
          </a:p>
          <a:p>
            <a:pPr indent="0" lvl="0" marL="914400" rtl="0" algn="l">
              <a:lnSpc>
                <a:spcPct val="100000"/>
              </a:lnSpc>
              <a:spcBef>
                <a:spcPts val="0"/>
              </a:spcBef>
              <a:spcAft>
                <a:spcPts val="0"/>
              </a:spcAft>
              <a:buSzPts val="1400"/>
              <a:buNone/>
            </a:pPr>
            <a:r>
              <a:rPr lang="en-US" sz="3200">
                <a:latin typeface="Oswald"/>
                <a:ea typeface="Oswald"/>
                <a:cs typeface="Oswald"/>
                <a:sym typeface="Oswald"/>
              </a:rPr>
              <a:t>- When temperatures rise, active growth resumes. Tillering will start again, the stem will elongate and leaves will expand. </a:t>
            </a:r>
            <a:endParaRPr sz="3200">
              <a:latin typeface="Oswald"/>
              <a:ea typeface="Oswald"/>
              <a:cs typeface="Oswald"/>
              <a:sym typeface="Oswald"/>
            </a:endParaRPr>
          </a:p>
          <a:p>
            <a:pPr indent="0" lvl="0" marL="914400" rtl="0" algn="l">
              <a:lnSpc>
                <a:spcPct val="100000"/>
              </a:lnSpc>
              <a:spcBef>
                <a:spcPts val="0"/>
              </a:spcBef>
              <a:spcAft>
                <a:spcPts val="0"/>
              </a:spcAft>
              <a:buSzPts val="1400"/>
              <a:buNone/>
            </a:pPr>
            <a:r>
              <a:t/>
            </a: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Reproductive Stages</a:t>
            </a:r>
            <a:endParaRPr>
              <a:latin typeface="Oswald"/>
              <a:ea typeface="Oswald"/>
              <a:cs typeface="Oswald"/>
              <a:sym typeface="Oswald"/>
            </a:endParaRPr>
          </a:p>
          <a:p>
            <a:pPr indent="0" lvl="0" marL="914400" rtl="0" algn="l">
              <a:lnSpc>
                <a:spcPct val="100000"/>
              </a:lnSpc>
              <a:spcBef>
                <a:spcPts val="0"/>
              </a:spcBef>
              <a:spcAft>
                <a:spcPts val="0"/>
              </a:spcAft>
              <a:buSzPts val="1400"/>
              <a:buNone/>
            </a:pPr>
            <a:r>
              <a:rPr lang="en-US" sz="3200">
                <a:latin typeface="Oswald"/>
                <a:ea typeface="Oswald"/>
                <a:cs typeface="Oswald"/>
                <a:sym typeface="Oswald"/>
              </a:rPr>
              <a:t>- </a:t>
            </a:r>
            <a:r>
              <a:rPr lang="en-US" sz="3200">
                <a:solidFill>
                  <a:srgbClr val="523E2D"/>
                </a:solidFill>
                <a:latin typeface="Oswald"/>
                <a:ea typeface="Oswald"/>
                <a:cs typeface="Oswald"/>
                <a:sym typeface="Oswald"/>
              </a:rPr>
              <a:t>The wheat plant will head out, flower and the </a:t>
            </a:r>
            <a:r>
              <a:rPr lang="en-US" sz="3200">
                <a:solidFill>
                  <a:schemeClr val="dk1"/>
                </a:solidFill>
                <a:latin typeface="Oswald"/>
                <a:ea typeface="Oswald"/>
                <a:cs typeface="Oswald"/>
                <a:sym typeface="Oswald"/>
              </a:rPr>
              <a:t>kernels (the grain) will begin to fill and then harden. </a:t>
            </a:r>
            <a:endParaRPr sz="3200">
              <a:solidFill>
                <a:schemeClr val="dk1"/>
              </a:solidFill>
              <a:latin typeface="Oswald"/>
              <a:ea typeface="Oswald"/>
              <a:cs typeface="Oswald"/>
              <a:sym typeface="Oswald"/>
            </a:endParaRPr>
          </a:p>
          <a:p>
            <a:pPr indent="0" lvl="0" marL="914400" rtl="0" algn="l">
              <a:lnSpc>
                <a:spcPct val="100000"/>
              </a:lnSpc>
              <a:spcBef>
                <a:spcPts val="0"/>
              </a:spcBef>
              <a:spcAft>
                <a:spcPts val="0"/>
              </a:spcAft>
              <a:buSzPts val="1400"/>
              <a:buNone/>
            </a:pPr>
            <a:r>
              <a:t/>
            </a: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Maturation &amp; Harvest (April - June)</a:t>
            </a:r>
            <a:endParaRPr>
              <a:latin typeface="Oswald"/>
              <a:ea typeface="Oswald"/>
              <a:cs typeface="Oswald"/>
              <a:sym typeface="Oswald"/>
            </a:endParaRPr>
          </a:p>
          <a:p>
            <a:pPr indent="0" lvl="0" marL="914400" rtl="0" algn="l">
              <a:lnSpc>
                <a:spcPct val="100000"/>
              </a:lnSpc>
              <a:spcBef>
                <a:spcPts val="0"/>
              </a:spcBef>
              <a:spcAft>
                <a:spcPts val="0"/>
              </a:spcAft>
              <a:buSzPts val="1400"/>
              <a:buNone/>
            </a:pPr>
            <a:r>
              <a:rPr lang="en-US" sz="3200">
                <a:latin typeface="Oswald"/>
                <a:ea typeface="Oswald"/>
                <a:cs typeface="Oswald"/>
                <a:sym typeface="Oswald"/>
              </a:rPr>
              <a:t>- Kernels mature and then will dry out ahead of harvest.</a:t>
            </a:r>
            <a:endParaRPr/>
          </a:p>
        </p:txBody>
      </p:sp>
      <p:pic>
        <p:nvPicPr>
          <p:cNvPr id="181" name="Google Shape;181;g38a27d99b70_0_97" title="ACD68F3A-8049-4F19-B965-EE17C283110E_1_105_c.jpeg"/>
          <p:cNvPicPr preferRelativeResize="0"/>
          <p:nvPr/>
        </p:nvPicPr>
        <p:blipFill rotWithShape="1">
          <a:blip r:embed="rId3">
            <a:alphaModFix/>
          </a:blip>
          <a:srcRect b="14814" l="0" r="0" t="0"/>
          <a:stretch/>
        </p:blipFill>
        <p:spPr>
          <a:xfrm>
            <a:off x="14075300" y="2573151"/>
            <a:ext cx="5847974" cy="7472326"/>
          </a:xfrm>
          <a:prstGeom prst="rect">
            <a:avLst/>
          </a:prstGeom>
          <a:noFill/>
          <a:ln>
            <a:noFill/>
          </a:ln>
        </p:spPr>
      </p:pic>
      <p:sp>
        <p:nvSpPr>
          <p:cNvPr id="182" name="Google Shape;182;g38a27d99b70_0_97"/>
          <p:cNvSpPr txBox="1"/>
          <p:nvPr>
            <p:ph idx="2" type="body"/>
          </p:nvPr>
        </p:nvSpPr>
        <p:spPr>
          <a:xfrm>
            <a:off x="14075300" y="10230075"/>
            <a:ext cx="5847900" cy="4617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3000">
                <a:latin typeface="Oswald"/>
                <a:ea typeface="Oswald"/>
                <a:cs typeface="Oswald"/>
                <a:sym typeface="Oswald"/>
              </a:rPr>
              <a:t>Wheat drying out ahead of harvest.</a:t>
            </a:r>
            <a:endParaRPr sz="30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86" name="Shape 186"/>
        <p:cNvGrpSpPr/>
        <p:nvPr/>
      </p:nvGrpSpPr>
      <p:grpSpPr>
        <a:xfrm>
          <a:off x="0" y="0"/>
          <a:ext cx="0" cy="0"/>
          <a:chOff x="0" y="0"/>
          <a:chExt cx="0" cy="0"/>
        </a:xfrm>
      </p:grpSpPr>
      <p:grpSp>
        <p:nvGrpSpPr>
          <p:cNvPr id="187" name="Google Shape;187;g38a27d99b70_0_39"/>
          <p:cNvGrpSpPr/>
          <p:nvPr/>
        </p:nvGrpSpPr>
        <p:grpSpPr>
          <a:xfrm>
            <a:off x="10466" y="376950"/>
            <a:ext cx="20093859" cy="1716405"/>
            <a:chOff x="10466" y="376950"/>
            <a:chExt cx="20093859" cy="1716405"/>
          </a:xfrm>
        </p:grpSpPr>
        <p:sp>
          <p:nvSpPr>
            <p:cNvPr id="188" name="Google Shape;188;g38a27d99b70_0_39"/>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9" name="Google Shape;189;g38a27d99b70_0_39"/>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90" name="Google Shape;190;g38a27d99b70_0_39"/>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Measuring Wheat Growth</a:t>
            </a:r>
            <a:endParaRPr/>
          </a:p>
        </p:txBody>
      </p:sp>
      <p:sp>
        <p:nvSpPr>
          <p:cNvPr id="191" name="Google Shape;191;g38a27d99b70_0_39"/>
          <p:cNvSpPr txBox="1"/>
          <p:nvPr>
            <p:ph idx="2" type="body"/>
          </p:nvPr>
        </p:nvSpPr>
        <p:spPr>
          <a:xfrm>
            <a:off x="1631225" y="2573150"/>
            <a:ext cx="17136600" cy="8558100"/>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There are several scales used to measure the growth of wheat, but one of the most common in the U.S. is the Feekes scale. </a:t>
            </a:r>
            <a:br>
              <a:rPr lang="en-US">
                <a:latin typeface="Oswald"/>
                <a:ea typeface="Oswald"/>
                <a:cs typeface="Oswald"/>
                <a:sym typeface="Oswald"/>
              </a:rPr>
            </a:b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The Feekes scale has 11 stages that describe the plant’s development from emergence to maturity. The main stages are: </a:t>
            </a:r>
            <a:endParaRPr>
              <a:latin typeface="Oswald"/>
              <a:ea typeface="Oswald"/>
              <a:cs typeface="Oswald"/>
              <a:sym typeface="Oswald"/>
            </a:endParaRPr>
          </a:p>
          <a:p>
            <a:pPr indent="0" lvl="0" marL="914400" rtl="0" algn="l">
              <a:lnSpc>
                <a:spcPct val="100000"/>
              </a:lnSpc>
              <a:spcBef>
                <a:spcPts val="0"/>
              </a:spcBef>
              <a:spcAft>
                <a:spcPts val="0"/>
              </a:spcAft>
              <a:buSzPts val="1400"/>
              <a:buNone/>
            </a:pPr>
            <a:r>
              <a:rPr lang="en-US" sz="3200">
                <a:latin typeface="Oswald"/>
                <a:ea typeface="Oswald"/>
                <a:cs typeface="Oswald"/>
                <a:sym typeface="Oswald"/>
              </a:rPr>
              <a:t>- Tillering &amp; Leaf Development</a:t>
            </a:r>
            <a:endParaRPr sz="3200">
              <a:latin typeface="Oswald"/>
              <a:ea typeface="Oswald"/>
              <a:cs typeface="Oswald"/>
              <a:sym typeface="Oswald"/>
            </a:endParaRPr>
          </a:p>
          <a:p>
            <a:pPr indent="0" lvl="0" marL="914400" rtl="0" algn="l">
              <a:lnSpc>
                <a:spcPct val="100000"/>
              </a:lnSpc>
              <a:spcBef>
                <a:spcPts val="0"/>
              </a:spcBef>
              <a:spcAft>
                <a:spcPts val="0"/>
              </a:spcAft>
              <a:buSzPts val="1400"/>
              <a:buNone/>
            </a:pPr>
            <a:r>
              <a:rPr lang="en-US" sz="3200">
                <a:latin typeface="Oswald"/>
                <a:ea typeface="Oswald"/>
                <a:cs typeface="Oswald"/>
                <a:sym typeface="Oswald"/>
              </a:rPr>
              <a:t>- Stem Elongation</a:t>
            </a:r>
            <a:endParaRPr sz="3200">
              <a:latin typeface="Oswald"/>
              <a:ea typeface="Oswald"/>
              <a:cs typeface="Oswald"/>
              <a:sym typeface="Oswald"/>
            </a:endParaRPr>
          </a:p>
          <a:p>
            <a:pPr indent="0" lvl="0" marL="914400" rtl="0" algn="l">
              <a:lnSpc>
                <a:spcPct val="100000"/>
              </a:lnSpc>
              <a:spcBef>
                <a:spcPts val="0"/>
              </a:spcBef>
              <a:spcAft>
                <a:spcPts val="0"/>
              </a:spcAft>
              <a:buSzPts val="1400"/>
              <a:buNone/>
            </a:pPr>
            <a:r>
              <a:rPr lang="en-US" sz="3200">
                <a:latin typeface="Oswald"/>
                <a:ea typeface="Oswald"/>
                <a:cs typeface="Oswald"/>
                <a:sym typeface="Oswald"/>
              </a:rPr>
              <a:t>- Heading &amp; Flowering</a:t>
            </a:r>
            <a:br>
              <a:rPr lang="en-US" sz="3200">
                <a:latin typeface="Oswald"/>
                <a:ea typeface="Oswald"/>
                <a:cs typeface="Oswald"/>
                <a:sym typeface="Oswald"/>
              </a:rPr>
            </a:br>
            <a:r>
              <a:rPr lang="en-US" sz="3200">
                <a:latin typeface="Oswald"/>
                <a:ea typeface="Oswald"/>
                <a:cs typeface="Oswald"/>
                <a:sym typeface="Oswald"/>
              </a:rPr>
              <a:t>- Grain Filling</a:t>
            </a:r>
            <a:endParaRPr sz="3200">
              <a:latin typeface="Oswald"/>
              <a:ea typeface="Oswald"/>
              <a:cs typeface="Oswald"/>
              <a:sym typeface="Oswald"/>
            </a:endParaRPr>
          </a:p>
          <a:p>
            <a:pPr indent="0" lvl="0" marL="914400" rtl="0" algn="l">
              <a:lnSpc>
                <a:spcPct val="100000"/>
              </a:lnSpc>
              <a:spcBef>
                <a:spcPts val="0"/>
              </a:spcBef>
              <a:spcAft>
                <a:spcPts val="0"/>
              </a:spcAft>
              <a:buSzPts val="1400"/>
              <a:buNone/>
            </a:pPr>
            <a:r>
              <a:rPr lang="en-US" sz="3200">
                <a:latin typeface="Oswald"/>
                <a:ea typeface="Oswald"/>
                <a:cs typeface="Oswald"/>
                <a:sym typeface="Oswald"/>
              </a:rPr>
              <a:t>- Ripening</a:t>
            </a:r>
            <a:br>
              <a:rPr lang="en-US">
                <a:latin typeface="Oswald"/>
                <a:ea typeface="Oswald"/>
                <a:cs typeface="Oswald"/>
                <a:sym typeface="Oswald"/>
              </a:rPr>
            </a:br>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Farmers and scientists use scales to better understand crop development and to know when to apply inputs, such as fertilizer, to maximize yield. </a:t>
            </a:r>
            <a:endParaRPr>
              <a:latin typeface="Oswald"/>
              <a:ea typeface="Oswald"/>
              <a:cs typeface="Oswald"/>
              <a:sym typeface="Oswald"/>
            </a:endParaRPr>
          </a:p>
          <a:p>
            <a:pPr indent="0" lvl="0" marL="0" rtl="0" algn="l">
              <a:lnSpc>
                <a:spcPct val="100000"/>
              </a:lnSpc>
              <a:spcBef>
                <a:spcPts val="0"/>
              </a:spcBef>
              <a:spcAft>
                <a:spcPts val="0"/>
              </a:spcAft>
              <a:buNone/>
            </a:pPr>
            <a:r>
              <a:t/>
            </a:r>
            <a:endParaRPr/>
          </a:p>
          <a:p>
            <a:pPr indent="-571500" lvl="0" marL="571500" rtl="0" algn="l">
              <a:spcBef>
                <a:spcPts val="0"/>
              </a:spcBef>
              <a:spcAft>
                <a:spcPts val="0"/>
              </a:spcAft>
              <a:buClr>
                <a:srgbClr val="523E2D"/>
              </a:buClr>
              <a:buSzPts val="3600"/>
              <a:buChar char="•"/>
            </a:pPr>
            <a:r>
              <a:rPr lang="en-US"/>
              <a:t>Wheat has officially entered a level of growth once 50% of the primary </a:t>
            </a:r>
            <a:r>
              <a:rPr lang="en-US"/>
              <a:t>tillers</a:t>
            </a:r>
            <a:r>
              <a:rPr lang="en-US"/>
              <a:t> reach the new growth stage.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95" name="Shape 195"/>
        <p:cNvGrpSpPr/>
        <p:nvPr/>
      </p:nvGrpSpPr>
      <p:grpSpPr>
        <a:xfrm>
          <a:off x="0" y="0"/>
          <a:ext cx="0" cy="0"/>
          <a:chOff x="0" y="0"/>
          <a:chExt cx="0" cy="0"/>
        </a:xfrm>
      </p:grpSpPr>
      <p:grpSp>
        <p:nvGrpSpPr>
          <p:cNvPr id="196" name="Google Shape;196;g38a27d99b70_0_47"/>
          <p:cNvGrpSpPr/>
          <p:nvPr/>
        </p:nvGrpSpPr>
        <p:grpSpPr>
          <a:xfrm>
            <a:off x="10466" y="376950"/>
            <a:ext cx="20093859" cy="1716405"/>
            <a:chOff x="10466" y="376950"/>
            <a:chExt cx="20093859" cy="1716405"/>
          </a:xfrm>
        </p:grpSpPr>
        <p:sp>
          <p:nvSpPr>
            <p:cNvPr id="197" name="Google Shape;197;g38a27d99b70_0_47"/>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8" name="Google Shape;198;g38a27d99b70_0_47"/>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99" name="Google Shape;199;g38a27d99b70_0_47"/>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Feekes Scale of Wheat Development</a:t>
            </a:r>
            <a:endParaRPr/>
          </a:p>
        </p:txBody>
      </p:sp>
      <p:pic>
        <p:nvPicPr>
          <p:cNvPr id="200" name="Google Shape;200;g38a27d99b70_0_47" title="Screenshot 2025-10-09 at 1.26.41 PM.png"/>
          <p:cNvPicPr preferRelativeResize="0"/>
          <p:nvPr/>
        </p:nvPicPr>
        <p:blipFill rotWithShape="1">
          <a:blip r:embed="rId3">
            <a:alphaModFix/>
          </a:blip>
          <a:srcRect b="0" l="0" r="0" t="2401"/>
          <a:stretch/>
        </p:blipFill>
        <p:spPr>
          <a:xfrm>
            <a:off x="3338300" y="2113380"/>
            <a:ext cx="14053650" cy="8845851"/>
          </a:xfrm>
          <a:prstGeom prst="rect">
            <a:avLst/>
          </a:prstGeom>
          <a:noFill/>
          <a:ln>
            <a:noFill/>
          </a:ln>
        </p:spPr>
      </p:pic>
      <p:sp>
        <p:nvSpPr>
          <p:cNvPr id="201" name="Google Shape;201;g38a27d99b70_0_47"/>
          <p:cNvSpPr txBox="1"/>
          <p:nvPr>
            <p:ph idx="2" type="body"/>
          </p:nvPr>
        </p:nvSpPr>
        <p:spPr>
          <a:xfrm>
            <a:off x="11510900" y="10874714"/>
            <a:ext cx="8593200" cy="461700"/>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SzPts val="1400"/>
              <a:buNone/>
            </a:pPr>
            <a:r>
              <a:rPr lang="en-US" sz="3000">
                <a:latin typeface="Oswald"/>
                <a:ea typeface="Oswald"/>
                <a:cs typeface="Oswald"/>
                <a:sym typeface="Oswald"/>
              </a:rPr>
              <a:t>Photo courtesy of Texas A&amp;M AgriLife Extension</a:t>
            </a:r>
            <a:endParaRPr sz="30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05" name="Shape 205"/>
        <p:cNvGrpSpPr/>
        <p:nvPr/>
      </p:nvGrpSpPr>
      <p:grpSpPr>
        <a:xfrm>
          <a:off x="0" y="0"/>
          <a:ext cx="0" cy="0"/>
          <a:chOff x="0" y="0"/>
          <a:chExt cx="0" cy="0"/>
        </a:xfrm>
      </p:grpSpPr>
      <p:grpSp>
        <p:nvGrpSpPr>
          <p:cNvPr id="206" name="Google Shape;206;g38a27d99b70_0_68"/>
          <p:cNvGrpSpPr/>
          <p:nvPr/>
        </p:nvGrpSpPr>
        <p:grpSpPr>
          <a:xfrm>
            <a:off x="10466" y="376950"/>
            <a:ext cx="20093859" cy="1716405"/>
            <a:chOff x="10466" y="376950"/>
            <a:chExt cx="20093859" cy="1716405"/>
          </a:xfrm>
        </p:grpSpPr>
        <p:sp>
          <p:nvSpPr>
            <p:cNvPr id="207" name="Google Shape;207;g38a27d99b70_0_68"/>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8" name="Google Shape;208;g38a27d99b70_0_68"/>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09" name="Google Shape;209;g38a27d99b70_0_68"/>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Feekes Scale - Tillering</a:t>
            </a:r>
            <a:endParaRPr/>
          </a:p>
        </p:txBody>
      </p:sp>
      <p:sp>
        <p:nvSpPr>
          <p:cNvPr id="210" name="Google Shape;210;g38a27d99b70_0_68"/>
          <p:cNvSpPr txBox="1"/>
          <p:nvPr>
            <p:ph idx="2" type="body"/>
          </p:nvPr>
        </p:nvSpPr>
        <p:spPr>
          <a:xfrm>
            <a:off x="11510900" y="10698325"/>
            <a:ext cx="8593200" cy="461700"/>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SzPts val="1400"/>
              <a:buNone/>
            </a:pPr>
            <a:r>
              <a:rPr lang="en-US" sz="3000">
                <a:latin typeface="Oswald"/>
                <a:ea typeface="Oswald"/>
                <a:cs typeface="Oswald"/>
                <a:sym typeface="Oswald"/>
              </a:rPr>
              <a:t>Photo courtesy of Texas A&amp;M AgriLife Extension</a:t>
            </a:r>
            <a:endParaRPr sz="3000"/>
          </a:p>
        </p:txBody>
      </p:sp>
      <p:pic>
        <p:nvPicPr>
          <p:cNvPr id="211" name="Google Shape;211;g38a27d99b70_0_68" title="Screenshot 2025-10-09 at 1.26.41 PM.png"/>
          <p:cNvPicPr preferRelativeResize="0"/>
          <p:nvPr/>
        </p:nvPicPr>
        <p:blipFill rotWithShape="1">
          <a:blip r:embed="rId3">
            <a:alphaModFix/>
          </a:blip>
          <a:srcRect b="0" l="0" r="60594" t="36845"/>
          <a:stretch/>
        </p:blipFill>
        <p:spPr>
          <a:xfrm>
            <a:off x="11275800" y="2105000"/>
            <a:ext cx="8302450" cy="8581675"/>
          </a:xfrm>
          <a:prstGeom prst="rect">
            <a:avLst/>
          </a:prstGeom>
          <a:noFill/>
          <a:ln>
            <a:noFill/>
          </a:ln>
        </p:spPr>
      </p:pic>
      <p:sp>
        <p:nvSpPr>
          <p:cNvPr id="212" name="Google Shape;212;g38a27d99b70_0_68"/>
          <p:cNvSpPr txBox="1"/>
          <p:nvPr>
            <p:ph idx="2" type="body"/>
          </p:nvPr>
        </p:nvSpPr>
        <p:spPr>
          <a:xfrm>
            <a:off x="1631225" y="2573150"/>
            <a:ext cx="9468300" cy="8865900"/>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1 - The wheat plant emerges from the soil.</a:t>
            </a:r>
            <a:br>
              <a:rPr lang="en-US">
                <a:latin typeface="Oswald"/>
                <a:ea typeface="Oswald"/>
                <a:cs typeface="Oswald"/>
                <a:sym typeface="Oswald"/>
              </a:rPr>
            </a:b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2 - Tillers, which are additional stems that grow from the main stem of the wheat plant, begin to emerge. </a:t>
            </a:r>
            <a:br>
              <a:rPr lang="en-US">
                <a:latin typeface="Oswald"/>
                <a:ea typeface="Oswald"/>
                <a:cs typeface="Oswald"/>
                <a:sym typeface="Oswald"/>
              </a:rPr>
            </a:b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3 - Tillers become fully formed and leaves may twist spirally. </a:t>
            </a:r>
            <a:br>
              <a:rPr lang="en-US">
                <a:latin typeface="Oswald"/>
                <a:ea typeface="Oswald"/>
                <a:cs typeface="Oswald"/>
                <a:sym typeface="Oswald"/>
              </a:rPr>
            </a:b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4 - Most tillers are formed and the secondary root system begins to form while the leaves grow larger.</a:t>
            </a:r>
            <a:br>
              <a:rPr lang="en-US">
                <a:latin typeface="Oswald"/>
                <a:ea typeface="Oswald"/>
                <a:cs typeface="Oswald"/>
                <a:sym typeface="Oswald"/>
              </a:rPr>
            </a:b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5 - The wheat plant begins to stand up straighter and the head begins to develop. </a:t>
            </a:r>
            <a:endParaRPr>
              <a:latin typeface="Oswald"/>
              <a:ea typeface="Oswald"/>
              <a:cs typeface="Oswald"/>
              <a:sym typeface="Oswald"/>
            </a:endParaRPr>
          </a:p>
          <a:p>
            <a:pPr indent="0" lvl="0" marL="0" rtl="0" algn="l">
              <a:lnSpc>
                <a:spcPct val="100000"/>
              </a:lnSpc>
              <a:spcBef>
                <a:spcPts val="0"/>
              </a:spcBef>
              <a:spcAft>
                <a:spcPts val="0"/>
              </a:spcAft>
              <a:buSzPts val="1400"/>
              <a:buNone/>
            </a:pPr>
            <a:r>
              <a:t/>
            </a:r>
            <a:endParaRPr/>
          </a:p>
        </p:txBody>
      </p:sp>
      <p:sp>
        <p:nvSpPr>
          <p:cNvPr id="213" name="Google Shape;213;g38a27d99b70_0_68"/>
          <p:cNvSpPr/>
          <p:nvPr/>
        </p:nvSpPr>
        <p:spPr>
          <a:xfrm>
            <a:off x="19258675" y="2105000"/>
            <a:ext cx="628200" cy="299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7" name="Shape 47"/>
        <p:cNvGrpSpPr/>
        <p:nvPr/>
      </p:nvGrpSpPr>
      <p:grpSpPr>
        <a:xfrm>
          <a:off x="0" y="0"/>
          <a:ext cx="0" cy="0"/>
          <a:chOff x="0" y="0"/>
          <a:chExt cx="0" cy="0"/>
        </a:xfrm>
      </p:grpSpPr>
      <p:pic>
        <p:nvPicPr>
          <p:cNvPr id="48" name="Google Shape;48;g38db7b4c136_0_0"/>
          <p:cNvPicPr preferRelativeResize="0"/>
          <p:nvPr/>
        </p:nvPicPr>
        <p:blipFill rotWithShape="1">
          <a:blip r:embed="rId3">
            <a:alphaModFix/>
          </a:blip>
          <a:srcRect b="0" l="0" r="0" t="0"/>
          <a:stretch/>
        </p:blipFill>
        <p:spPr>
          <a:xfrm>
            <a:off x="0" y="0"/>
            <a:ext cx="20104099" cy="11308556"/>
          </a:xfrm>
          <a:prstGeom prst="rect">
            <a:avLst/>
          </a:prstGeom>
          <a:noFill/>
          <a:ln>
            <a:noFill/>
          </a:ln>
        </p:spPr>
      </p:pic>
      <p:sp>
        <p:nvSpPr>
          <p:cNvPr id="49" name="Google Shape;49;g38db7b4c136_0_0"/>
          <p:cNvSpPr txBox="1"/>
          <p:nvPr>
            <p:ph type="ctrTitle"/>
          </p:nvPr>
        </p:nvSpPr>
        <p:spPr>
          <a:xfrm>
            <a:off x="3015615" y="3292118"/>
            <a:ext cx="14073000" cy="33864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a:t>Fundamentals of Plant Growth</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17" name="Shape 217"/>
        <p:cNvGrpSpPr/>
        <p:nvPr/>
      </p:nvGrpSpPr>
      <p:grpSpPr>
        <a:xfrm>
          <a:off x="0" y="0"/>
          <a:ext cx="0" cy="0"/>
          <a:chOff x="0" y="0"/>
          <a:chExt cx="0" cy="0"/>
        </a:xfrm>
      </p:grpSpPr>
      <p:grpSp>
        <p:nvGrpSpPr>
          <p:cNvPr id="218" name="Google Shape;218;g3f7f0ed0a1f_0_0"/>
          <p:cNvGrpSpPr/>
          <p:nvPr/>
        </p:nvGrpSpPr>
        <p:grpSpPr>
          <a:xfrm>
            <a:off x="10466" y="376950"/>
            <a:ext cx="20093859" cy="1716405"/>
            <a:chOff x="10466" y="376950"/>
            <a:chExt cx="20093859" cy="1716405"/>
          </a:xfrm>
        </p:grpSpPr>
        <p:sp>
          <p:nvSpPr>
            <p:cNvPr id="219" name="Google Shape;219;g3f7f0ed0a1f_0_0"/>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0" name="Google Shape;220;g3f7f0ed0a1f_0_0"/>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21" name="Google Shape;221;g3f7f0ed0a1f_0_0"/>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Feekes Scale - Tillering</a:t>
            </a:r>
            <a:endParaRPr/>
          </a:p>
        </p:txBody>
      </p:sp>
      <p:sp>
        <p:nvSpPr>
          <p:cNvPr id="222" name="Google Shape;222;g3f7f0ed0a1f_0_0"/>
          <p:cNvSpPr/>
          <p:nvPr/>
        </p:nvSpPr>
        <p:spPr>
          <a:xfrm>
            <a:off x="19258675" y="2105000"/>
            <a:ext cx="628200" cy="299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swald"/>
              <a:ea typeface="Oswald"/>
              <a:cs typeface="Oswald"/>
              <a:sym typeface="Oswald"/>
            </a:endParaRPr>
          </a:p>
        </p:txBody>
      </p:sp>
      <p:sp>
        <p:nvSpPr>
          <p:cNvPr id="223" name="Google Shape;223;g3f7f0ed0a1f_0_0"/>
          <p:cNvSpPr txBox="1"/>
          <p:nvPr/>
        </p:nvSpPr>
        <p:spPr>
          <a:xfrm>
            <a:off x="538000" y="9237150"/>
            <a:ext cx="6087600" cy="133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523E2D"/>
                </a:solidFill>
                <a:latin typeface="Oswald"/>
                <a:ea typeface="Oswald"/>
                <a:cs typeface="Oswald"/>
                <a:sym typeface="Oswald"/>
              </a:rPr>
              <a:t>Stage 1 - The wheat plant emerges from the soil. </a:t>
            </a:r>
            <a:endParaRPr sz="3000">
              <a:solidFill>
                <a:srgbClr val="523E2D"/>
              </a:solidFill>
              <a:latin typeface="Oswald"/>
              <a:ea typeface="Oswald"/>
              <a:cs typeface="Oswald"/>
              <a:sym typeface="Oswald"/>
            </a:endParaRPr>
          </a:p>
          <a:p>
            <a:pPr indent="0" lvl="0" marL="0" rtl="0" algn="l">
              <a:spcBef>
                <a:spcPts val="0"/>
              </a:spcBef>
              <a:spcAft>
                <a:spcPts val="0"/>
              </a:spcAft>
              <a:buNone/>
            </a:pPr>
            <a:r>
              <a:rPr lang="en-US" sz="3000">
                <a:solidFill>
                  <a:srgbClr val="523E2D"/>
                </a:solidFill>
                <a:latin typeface="Oswald"/>
                <a:ea typeface="Oswald"/>
                <a:cs typeface="Oswald"/>
                <a:sym typeface="Oswald"/>
              </a:rPr>
              <a:t>Photo courtesy of Brandon Gerrish. </a:t>
            </a:r>
            <a:endParaRPr sz="3000">
              <a:solidFill>
                <a:srgbClr val="523E2D"/>
              </a:solidFill>
              <a:latin typeface="Oswald"/>
              <a:ea typeface="Oswald"/>
              <a:cs typeface="Oswald"/>
              <a:sym typeface="Oswald"/>
            </a:endParaRPr>
          </a:p>
        </p:txBody>
      </p:sp>
      <p:sp>
        <p:nvSpPr>
          <p:cNvPr id="224" name="Google Shape;224;g3f7f0ed0a1f_0_0"/>
          <p:cNvSpPr txBox="1"/>
          <p:nvPr/>
        </p:nvSpPr>
        <p:spPr>
          <a:xfrm>
            <a:off x="7013600" y="9237150"/>
            <a:ext cx="6087600" cy="133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523E2D"/>
                </a:solidFill>
                <a:latin typeface="Oswald"/>
                <a:ea typeface="Oswald"/>
                <a:cs typeface="Oswald"/>
                <a:sym typeface="Oswald"/>
              </a:rPr>
              <a:t>Stage 2 - Tillers, which are additional stems that grow from the main stem of the wheat plant, begin to emerge. </a:t>
            </a:r>
            <a:endParaRPr sz="3000">
              <a:solidFill>
                <a:srgbClr val="523E2D"/>
              </a:solidFill>
              <a:latin typeface="Oswald"/>
              <a:ea typeface="Oswald"/>
              <a:cs typeface="Oswald"/>
              <a:sym typeface="Oswald"/>
            </a:endParaRPr>
          </a:p>
          <a:p>
            <a:pPr indent="0" lvl="0" marL="0" rtl="0" algn="l">
              <a:spcBef>
                <a:spcPts val="0"/>
              </a:spcBef>
              <a:spcAft>
                <a:spcPts val="0"/>
              </a:spcAft>
              <a:buNone/>
            </a:pPr>
            <a:r>
              <a:rPr lang="en-US" sz="3000">
                <a:solidFill>
                  <a:srgbClr val="523E2D"/>
                </a:solidFill>
                <a:latin typeface="Oswald"/>
                <a:ea typeface="Oswald"/>
                <a:cs typeface="Oswald"/>
                <a:sym typeface="Oswald"/>
              </a:rPr>
              <a:t>Photo courtesy of Brandon Gerrish. </a:t>
            </a:r>
            <a:endParaRPr sz="3000">
              <a:solidFill>
                <a:srgbClr val="523E2D"/>
              </a:solidFill>
              <a:latin typeface="Oswald"/>
              <a:ea typeface="Oswald"/>
              <a:cs typeface="Oswald"/>
              <a:sym typeface="Oswald"/>
            </a:endParaRPr>
          </a:p>
        </p:txBody>
      </p:sp>
      <p:pic>
        <p:nvPicPr>
          <p:cNvPr id="225" name="Google Shape;225;g3f7f0ed0a1f_0_0" title="2 Leaf.JPG"/>
          <p:cNvPicPr preferRelativeResize="0"/>
          <p:nvPr/>
        </p:nvPicPr>
        <p:blipFill rotWithShape="1">
          <a:blip r:embed="rId3">
            <a:alphaModFix/>
          </a:blip>
          <a:srcRect b="8080" l="0" r="0" t="0"/>
          <a:stretch/>
        </p:blipFill>
        <p:spPr>
          <a:xfrm>
            <a:off x="7438163" y="2536550"/>
            <a:ext cx="4858499" cy="6700600"/>
          </a:xfrm>
          <a:prstGeom prst="rect">
            <a:avLst/>
          </a:prstGeom>
          <a:noFill/>
          <a:ln>
            <a:noFill/>
          </a:ln>
        </p:spPr>
      </p:pic>
      <p:pic>
        <p:nvPicPr>
          <p:cNvPr id="226" name="Google Shape;226;g3f7f0ed0a1f_0_0" title="Feekes 3.JPG"/>
          <p:cNvPicPr preferRelativeResize="0"/>
          <p:nvPr/>
        </p:nvPicPr>
        <p:blipFill rotWithShape="1">
          <a:blip r:embed="rId4">
            <a:alphaModFix/>
          </a:blip>
          <a:srcRect b="0" l="36890" r="14138" t="10330"/>
          <a:stretch/>
        </p:blipFill>
        <p:spPr>
          <a:xfrm>
            <a:off x="14103750" y="2328962"/>
            <a:ext cx="4858501" cy="6672584"/>
          </a:xfrm>
          <a:prstGeom prst="rect">
            <a:avLst/>
          </a:prstGeom>
          <a:noFill/>
          <a:ln>
            <a:noFill/>
          </a:ln>
        </p:spPr>
      </p:pic>
      <p:sp>
        <p:nvSpPr>
          <p:cNvPr id="227" name="Google Shape;227;g3f7f0ed0a1f_0_0"/>
          <p:cNvSpPr txBox="1"/>
          <p:nvPr/>
        </p:nvSpPr>
        <p:spPr>
          <a:xfrm>
            <a:off x="13489200" y="9237150"/>
            <a:ext cx="6087600" cy="133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523E2D"/>
                </a:solidFill>
                <a:latin typeface="Oswald"/>
                <a:ea typeface="Oswald"/>
                <a:cs typeface="Oswald"/>
                <a:sym typeface="Oswald"/>
              </a:rPr>
              <a:t>Stage 3 - Tillers become fully formed and leaves may twist spirally. </a:t>
            </a:r>
            <a:endParaRPr sz="3000">
              <a:solidFill>
                <a:srgbClr val="523E2D"/>
              </a:solidFill>
              <a:latin typeface="Oswald"/>
              <a:ea typeface="Oswald"/>
              <a:cs typeface="Oswald"/>
              <a:sym typeface="Oswald"/>
            </a:endParaRPr>
          </a:p>
        </p:txBody>
      </p:sp>
      <p:pic>
        <p:nvPicPr>
          <p:cNvPr id="228" name="Google Shape;228;g3f7f0ed0a1f_0_0" title="Feekes 1_1.JPG"/>
          <p:cNvPicPr preferRelativeResize="0"/>
          <p:nvPr/>
        </p:nvPicPr>
        <p:blipFill>
          <a:blip r:embed="rId5">
            <a:alphaModFix/>
          </a:blip>
          <a:stretch>
            <a:fillRect/>
          </a:stretch>
        </p:blipFill>
        <p:spPr>
          <a:xfrm>
            <a:off x="1027305" y="2550549"/>
            <a:ext cx="4447313" cy="66725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32" name="Shape 232"/>
        <p:cNvGrpSpPr/>
        <p:nvPr/>
      </p:nvGrpSpPr>
      <p:grpSpPr>
        <a:xfrm>
          <a:off x="0" y="0"/>
          <a:ext cx="0" cy="0"/>
          <a:chOff x="0" y="0"/>
          <a:chExt cx="0" cy="0"/>
        </a:xfrm>
      </p:grpSpPr>
      <p:grpSp>
        <p:nvGrpSpPr>
          <p:cNvPr id="233" name="Google Shape;233;g3f7f0ed0a1f_0_22"/>
          <p:cNvGrpSpPr/>
          <p:nvPr/>
        </p:nvGrpSpPr>
        <p:grpSpPr>
          <a:xfrm>
            <a:off x="10466" y="376950"/>
            <a:ext cx="20093859" cy="1716405"/>
            <a:chOff x="10466" y="376950"/>
            <a:chExt cx="20093859" cy="1716405"/>
          </a:xfrm>
        </p:grpSpPr>
        <p:sp>
          <p:nvSpPr>
            <p:cNvPr id="234" name="Google Shape;234;g3f7f0ed0a1f_0_22"/>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5" name="Google Shape;235;g3f7f0ed0a1f_0_22"/>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36" name="Google Shape;236;g3f7f0ed0a1f_0_22"/>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Feekes Scale - Tillering</a:t>
            </a:r>
            <a:endParaRPr/>
          </a:p>
        </p:txBody>
      </p:sp>
      <p:sp>
        <p:nvSpPr>
          <p:cNvPr id="237" name="Google Shape;237;g3f7f0ed0a1f_0_22"/>
          <p:cNvSpPr/>
          <p:nvPr/>
        </p:nvSpPr>
        <p:spPr>
          <a:xfrm>
            <a:off x="19258675" y="2105000"/>
            <a:ext cx="628200" cy="299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swald"/>
              <a:ea typeface="Oswald"/>
              <a:cs typeface="Oswald"/>
              <a:sym typeface="Oswald"/>
            </a:endParaRPr>
          </a:p>
        </p:txBody>
      </p:sp>
      <p:sp>
        <p:nvSpPr>
          <p:cNvPr id="238" name="Google Shape;238;g3f7f0ed0a1f_0_22"/>
          <p:cNvSpPr txBox="1"/>
          <p:nvPr/>
        </p:nvSpPr>
        <p:spPr>
          <a:xfrm>
            <a:off x="1631225" y="3306000"/>
            <a:ext cx="6087600" cy="242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600">
                <a:solidFill>
                  <a:srgbClr val="523E2D"/>
                </a:solidFill>
                <a:latin typeface="Oswald"/>
                <a:ea typeface="Oswald"/>
                <a:cs typeface="Oswald"/>
                <a:sym typeface="Oswald"/>
              </a:rPr>
              <a:t>Stage 4 - Most tillers are formed and the secondary root system begins to form while the leaves grow larger.</a:t>
            </a:r>
            <a:endParaRPr sz="3600">
              <a:solidFill>
                <a:srgbClr val="523E2D"/>
              </a:solidFill>
              <a:latin typeface="Oswald"/>
              <a:ea typeface="Oswald"/>
              <a:cs typeface="Oswald"/>
              <a:sym typeface="Oswald"/>
            </a:endParaRPr>
          </a:p>
        </p:txBody>
      </p:sp>
      <p:sp>
        <p:nvSpPr>
          <p:cNvPr id="239" name="Google Shape;239;g3f7f0ed0a1f_0_22"/>
          <p:cNvSpPr txBox="1"/>
          <p:nvPr/>
        </p:nvSpPr>
        <p:spPr>
          <a:xfrm>
            <a:off x="1631225" y="6192675"/>
            <a:ext cx="6087600" cy="206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600">
                <a:solidFill>
                  <a:srgbClr val="523E2D"/>
                </a:solidFill>
                <a:latin typeface="Oswald"/>
                <a:ea typeface="Oswald"/>
                <a:cs typeface="Oswald"/>
                <a:sym typeface="Oswald"/>
              </a:rPr>
              <a:t>Stage 5 - The wheat plant begins to stand up straighter and the head begins to develop. </a:t>
            </a:r>
            <a:endParaRPr sz="3600">
              <a:solidFill>
                <a:srgbClr val="523E2D"/>
              </a:solidFill>
              <a:latin typeface="Oswald"/>
              <a:ea typeface="Oswald"/>
              <a:cs typeface="Oswald"/>
              <a:sym typeface="Oswald"/>
            </a:endParaRPr>
          </a:p>
        </p:txBody>
      </p:sp>
      <p:pic>
        <p:nvPicPr>
          <p:cNvPr id="240" name="Google Shape;240;g3f7f0ed0a1f_0_22" title="Feekes 4&amp;5.jpg"/>
          <p:cNvPicPr preferRelativeResize="0"/>
          <p:nvPr/>
        </p:nvPicPr>
        <p:blipFill>
          <a:blip r:embed="rId3">
            <a:alphaModFix/>
          </a:blip>
          <a:stretch>
            <a:fillRect/>
          </a:stretch>
        </p:blipFill>
        <p:spPr>
          <a:xfrm>
            <a:off x="9333025" y="2404105"/>
            <a:ext cx="9576294" cy="7182221"/>
          </a:xfrm>
          <a:prstGeom prst="rect">
            <a:avLst/>
          </a:prstGeom>
          <a:noFill/>
          <a:ln>
            <a:noFill/>
          </a:ln>
        </p:spPr>
      </p:pic>
      <p:sp>
        <p:nvSpPr>
          <p:cNvPr id="241" name="Google Shape;241;g3f7f0ed0a1f_0_22"/>
          <p:cNvSpPr txBox="1"/>
          <p:nvPr/>
        </p:nvSpPr>
        <p:spPr>
          <a:xfrm>
            <a:off x="9333032" y="9783725"/>
            <a:ext cx="9576300" cy="1330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US" sz="3000">
                <a:solidFill>
                  <a:srgbClr val="523E2D"/>
                </a:solidFill>
                <a:latin typeface="Oswald"/>
                <a:ea typeface="Oswald"/>
                <a:cs typeface="Oswald"/>
                <a:sym typeface="Oswald"/>
              </a:rPr>
              <a:t>It is very difficult to see the difference between Feekes 4 and 5 without extensive analysis.</a:t>
            </a:r>
            <a:endParaRPr i="1" sz="3000">
              <a:solidFill>
                <a:srgbClr val="523E2D"/>
              </a:solidFill>
              <a:latin typeface="Oswald"/>
              <a:ea typeface="Oswald"/>
              <a:cs typeface="Oswald"/>
              <a:sym typeface="Oswa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45" name="Shape 245"/>
        <p:cNvGrpSpPr/>
        <p:nvPr/>
      </p:nvGrpSpPr>
      <p:grpSpPr>
        <a:xfrm>
          <a:off x="0" y="0"/>
          <a:ext cx="0" cy="0"/>
          <a:chOff x="0" y="0"/>
          <a:chExt cx="0" cy="0"/>
        </a:xfrm>
      </p:grpSpPr>
      <p:grpSp>
        <p:nvGrpSpPr>
          <p:cNvPr id="246" name="Google Shape;246;g38a27d99b70_0_79"/>
          <p:cNvGrpSpPr/>
          <p:nvPr/>
        </p:nvGrpSpPr>
        <p:grpSpPr>
          <a:xfrm>
            <a:off x="10466" y="376950"/>
            <a:ext cx="20093859" cy="1716405"/>
            <a:chOff x="10466" y="376950"/>
            <a:chExt cx="20093859" cy="1716405"/>
          </a:xfrm>
        </p:grpSpPr>
        <p:sp>
          <p:nvSpPr>
            <p:cNvPr id="247" name="Google Shape;247;g38a27d99b70_0_79"/>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8" name="Google Shape;248;g38a27d99b70_0_79"/>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49" name="Google Shape;249;g38a27d99b70_0_79"/>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Feekes Scale - Stem </a:t>
            </a:r>
            <a:r>
              <a:rPr lang="en-US"/>
              <a:t>Extension</a:t>
            </a:r>
            <a:endParaRPr/>
          </a:p>
        </p:txBody>
      </p:sp>
      <p:sp>
        <p:nvSpPr>
          <p:cNvPr id="250" name="Google Shape;250;g38a27d99b70_0_79"/>
          <p:cNvSpPr txBox="1"/>
          <p:nvPr>
            <p:ph idx="2" type="body"/>
          </p:nvPr>
        </p:nvSpPr>
        <p:spPr>
          <a:xfrm>
            <a:off x="1631225" y="2573150"/>
            <a:ext cx="11675400" cy="8188800"/>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6 - The first node, which is a bump or joint in the stem, can be seen above the soil and no more </a:t>
            </a:r>
            <a:r>
              <a:rPr lang="en-US"/>
              <a:t>tillers</a:t>
            </a:r>
            <a:r>
              <a:rPr lang="en-US">
                <a:latin typeface="Oswald"/>
                <a:ea typeface="Oswald"/>
                <a:cs typeface="Oswald"/>
                <a:sym typeface="Oswald"/>
              </a:rPr>
              <a:t> will grow.</a:t>
            </a:r>
            <a:br>
              <a:rPr lang="en-US">
                <a:latin typeface="Oswald"/>
                <a:ea typeface="Oswald"/>
                <a:cs typeface="Oswald"/>
                <a:sym typeface="Oswald"/>
              </a:rPr>
            </a:b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7 - The next node appears higher up on the stem.</a:t>
            </a:r>
            <a:br>
              <a:rPr lang="en-US">
                <a:latin typeface="Oswald"/>
                <a:ea typeface="Oswald"/>
                <a:cs typeface="Oswald"/>
                <a:sym typeface="Oswald"/>
              </a:rPr>
            </a:b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8 - The last leaf, known as the flag leaf, unfolds. The flag leaf is usually larger than other leaves and is near the top of the plant. </a:t>
            </a:r>
            <a:endParaRPr>
              <a:latin typeface="Oswald"/>
              <a:ea typeface="Oswald"/>
              <a:cs typeface="Oswald"/>
              <a:sym typeface="Oswald"/>
            </a:endParaRPr>
          </a:p>
          <a:p>
            <a:pPr indent="-228600" lvl="1" marL="914400" rtl="0" algn="l">
              <a:lnSpc>
                <a:spcPct val="100000"/>
              </a:lnSpc>
              <a:spcBef>
                <a:spcPts val="0"/>
              </a:spcBef>
              <a:spcAft>
                <a:spcPts val="0"/>
              </a:spcAft>
              <a:buClr>
                <a:srgbClr val="523E2D"/>
              </a:buClr>
              <a:buSzPts val="3600"/>
              <a:buNone/>
            </a:pPr>
            <a:r>
              <a:rPr lang="en-US"/>
              <a:t>- This can be confirmed with a knife to split the leaf sheath above the highest node. </a:t>
            </a:r>
            <a:br>
              <a:rPr lang="en-US">
                <a:latin typeface="Oswald"/>
                <a:ea typeface="Oswald"/>
                <a:cs typeface="Oswald"/>
                <a:sym typeface="Oswald"/>
              </a:rPr>
            </a:b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9 - The flag leaf fully unfolds. </a:t>
            </a:r>
            <a:br>
              <a:rPr lang="en-US">
                <a:latin typeface="Oswald"/>
                <a:ea typeface="Oswald"/>
                <a:cs typeface="Oswald"/>
                <a:sym typeface="Oswald"/>
              </a:rPr>
            </a:b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10 - The head, which contains the kernels, swells inside the “boot” (the flag leaf sheath, which connects the flag leaf to the stem). </a:t>
            </a:r>
            <a:endParaRPr/>
          </a:p>
        </p:txBody>
      </p:sp>
      <p:pic>
        <p:nvPicPr>
          <p:cNvPr id="251" name="Google Shape;251;g38a27d99b70_0_79" title="Screenshot 2025-10-09 at 1.26.41 PM.png"/>
          <p:cNvPicPr preferRelativeResize="0"/>
          <p:nvPr/>
        </p:nvPicPr>
        <p:blipFill rotWithShape="1">
          <a:blip r:embed="rId3">
            <a:alphaModFix/>
          </a:blip>
          <a:srcRect b="0" l="38926" r="26905" t="2401"/>
          <a:stretch/>
        </p:blipFill>
        <p:spPr>
          <a:xfrm>
            <a:off x="14690800" y="2091948"/>
            <a:ext cx="4802201" cy="8845851"/>
          </a:xfrm>
          <a:prstGeom prst="rect">
            <a:avLst/>
          </a:prstGeom>
          <a:noFill/>
          <a:ln>
            <a:noFill/>
          </a:ln>
        </p:spPr>
      </p:pic>
      <p:sp>
        <p:nvSpPr>
          <p:cNvPr id="252" name="Google Shape;252;g38a27d99b70_0_79"/>
          <p:cNvSpPr txBox="1"/>
          <p:nvPr>
            <p:ph idx="2" type="body"/>
          </p:nvPr>
        </p:nvSpPr>
        <p:spPr>
          <a:xfrm>
            <a:off x="11510900" y="10825683"/>
            <a:ext cx="8593200" cy="461700"/>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SzPts val="1400"/>
              <a:buNone/>
            </a:pPr>
            <a:r>
              <a:rPr lang="en-US" sz="3000">
                <a:latin typeface="Oswald"/>
                <a:ea typeface="Oswald"/>
                <a:cs typeface="Oswald"/>
                <a:sym typeface="Oswald"/>
              </a:rPr>
              <a:t>Photo courtesy of Texas A&amp;M AgriLife Extension</a:t>
            </a:r>
            <a:endParaRPr sz="30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56" name="Shape 256"/>
        <p:cNvGrpSpPr/>
        <p:nvPr/>
      </p:nvGrpSpPr>
      <p:grpSpPr>
        <a:xfrm>
          <a:off x="0" y="0"/>
          <a:ext cx="0" cy="0"/>
          <a:chOff x="0" y="0"/>
          <a:chExt cx="0" cy="0"/>
        </a:xfrm>
      </p:grpSpPr>
      <p:grpSp>
        <p:nvGrpSpPr>
          <p:cNvPr id="257" name="Google Shape;257;g3f7f0ed0a1f_0_41"/>
          <p:cNvGrpSpPr/>
          <p:nvPr/>
        </p:nvGrpSpPr>
        <p:grpSpPr>
          <a:xfrm>
            <a:off x="10466" y="376950"/>
            <a:ext cx="20093859" cy="1716405"/>
            <a:chOff x="10466" y="376950"/>
            <a:chExt cx="20093859" cy="1716405"/>
          </a:xfrm>
        </p:grpSpPr>
        <p:sp>
          <p:nvSpPr>
            <p:cNvPr id="258" name="Google Shape;258;g3f7f0ed0a1f_0_41"/>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9" name="Google Shape;259;g3f7f0ed0a1f_0_41"/>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60" name="Google Shape;260;g3f7f0ed0a1f_0_41"/>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Feekes Scale - </a:t>
            </a:r>
            <a:r>
              <a:rPr lang="en-US"/>
              <a:t>Stem Extension</a:t>
            </a:r>
            <a:endParaRPr/>
          </a:p>
        </p:txBody>
      </p:sp>
      <p:sp>
        <p:nvSpPr>
          <p:cNvPr id="261" name="Google Shape;261;g3f7f0ed0a1f_0_41"/>
          <p:cNvSpPr/>
          <p:nvPr/>
        </p:nvSpPr>
        <p:spPr>
          <a:xfrm>
            <a:off x="19258675" y="2105000"/>
            <a:ext cx="628200" cy="299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swald"/>
              <a:ea typeface="Oswald"/>
              <a:cs typeface="Oswald"/>
              <a:sym typeface="Oswald"/>
            </a:endParaRPr>
          </a:p>
        </p:txBody>
      </p:sp>
      <p:sp>
        <p:nvSpPr>
          <p:cNvPr id="262" name="Google Shape;262;g3f7f0ed0a1f_0_41"/>
          <p:cNvSpPr txBox="1"/>
          <p:nvPr/>
        </p:nvSpPr>
        <p:spPr>
          <a:xfrm>
            <a:off x="538000" y="9237150"/>
            <a:ext cx="6087600" cy="2072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523E2D"/>
                </a:solidFill>
                <a:latin typeface="Oswald"/>
                <a:ea typeface="Oswald"/>
                <a:cs typeface="Oswald"/>
                <a:sym typeface="Oswald"/>
              </a:rPr>
              <a:t>Stage 6 - The first node, which is a bump or joint in the stem, can be seen above the soil and no more tillers will grow. </a:t>
            </a:r>
            <a:endParaRPr sz="3000">
              <a:solidFill>
                <a:srgbClr val="523E2D"/>
              </a:solidFill>
              <a:latin typeface="Oswald"/>
              <a:ea typeface="Oswald"/>
              <a:cs typeface="Oswald"/>
              <a:sym typeface="Oswald"/>
            </a:endParaRPr>
          </a:p>
          <a:p>
            <a:pPr indent="0" lvl="0" marL="0" rtl="0" algn="l">
              <a:spcBef>
                <a:spcPts val="0"/>
              </a:spcBef>
              <a:spcAft>
                <a:spcPts val="0"/>
              </a:spcAft>
              <a:buNone/>
            </a:pPr>
            <a:r>
              <a:rPr lang="en-US" sz="3000">
                <a:solidFill>
                  <a:srgbClr val="523E2D"/>
                </a:solidFill>
                <a:latin typeface="Oswald"/>
                <a:ea typeface="Oswald"/>
                <a:cs typeface="Oswald"/>
                <a:sym typeface="Oswald"/>
              </a:rPr>
              <a:t>Photo courtesy of Paul Pierce.</a:t>
            </a:r>
            <a:endParaRPr sz="3000">
              <a:solidFill>
                <a:srgbClr val="523E2D"/>
              </a:solidFill>
              <a:latin typeface="Oswald"/>
              <a:ea typeface="Oswald"/>
              <a:cs typeface="Oswald"/>
              <a:sym typeface="Oswald"/>
            </a:endParaRPr>
          </a:p>
        </p:txBody>
      </p:sp>
      <p:sp>
        <p:nvSpPr>
          <p:cNvPr id="263" name="Google Shape;263;g3f7f0ed0a1f_0_41"/>
          <p:cNvSpPr txBox="1"/>
          <p:nvPr/>
        </p:nvSpPr>
        <p:spPr>
          <a:xfrm>
            <a:off x="7013600" y="9237150"/>
            <a:ext cx="6087600" cy="133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523E2D"/>
                </a:solidFill>
                <a:latin typeface="Oswald"/>
                <a:ea typeface="Oswald"/>
                <a:cs typeface="Oswald"/>
                <a:sym typeface="Oswald"/>
              </a:rPr>
              <a:t>Stage 7 - The next node appears higher up on the stem.</a:t>
            </a:r>
            <a:endParaRPr sz="3000">
              <a:solidFill>
                <a:srgbClr val="523E2D"/>
              </a:solidFill>
              <a:latin typeface="Oswald"/>
              <a:ea typeface="Oswald"/>
              <a:cs typeface="Oswald"/>
              <a:sym typeface="Oswald"/>
            </a:endParaRPr>
          </a:p>
          <a:p>
            <a:pPr indent="0" lvl="0" marL="0" rtl="0" algn="l">
              <a:spcBef>
                <a:spcPts val="0"/>
              </a:spcBef>
              <a:spcAft>
                <a:spcPts val="0"/>
              </a:spcAft>
              <a:buNone/>
            </a:pPr>
            <a:r>
              <a:rPr lang="en-US" sz="3000">
                <a:solidFill>
                  <a:srgbClr val="523E2D"/>
                </a:solidFill>
                <a:latin typeface="Oswald"/>
                <a:ea typeface="Oswald"/>
                <a:cs typeface="Oswald"/>
                <a:sym typeface="Oswald"/>
              </a:rPr>
              <a:t>Photo courtesy of Calvin Trostle.</a:t>
            </a:r>
            <a:endParaRPr sz="3000">
              <a:solidFill>
                <a:srgbClr val="523E2D"/>
              </a:solidFill>
              <a:latin typeface="Oswald"/>
              <a:ea typeface="Oswald"/>
              <a:cs typeface="Oswald"/>
              <a:sym typeface="Oswald"/>
            </a:endParaRPr>
          </a:p>
        </p:txBody>
      </p:sp>
      <p:sp>
        <p:nvSpPr>
          <p:cNvPr id="264" name="Google Shape;264;g3f7f0ed0a1f_0_41"/>
          <p:cNvSpPr txBox="1"/>
          <p:nvPr/>
        </p:nvSpPr>
        <p:spPr>
          <a:xfrm>
            <a:off x="13489200" y="9237150"/>
            <a:ext cx="6087600" cy="133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523E2D"/>
                </a:solidFill>
                <a:latin typeface="Oswald"/>
                <a:ea typeface="Oswald"/>
                <a:cs typeface="Oswald"/>
                <a:sym typeface="Oswald"/>
              </a:rPr>
              <a:t>Stage 8 - The last leaf, known as the flag leaf, unfolds. The flag leaf is usually larger than other leaves and is near the top of the plant. </a:t>
            </a:r>
            <a:r>
              <a:rPr lang="en-US" sz="3000">
                <a:solidFill>
                  <a:srgbClr val="523E2D"/>
                </a:solidFill>
                <a:latin typeface="Oswald"/>
                <a:ea typeface="Oswald"/>
                <a:cs typeface="Oswald"/>
                <a:sym typeface="Oswald"/>
              </a:rPr>
              <a:t>Photo courtesy of Jourdan Bell.</a:t>
            </a:r>
            <a:endParaRPr sz="3000">
              <a:solidFill>
                <a:srgbClr val="523E2D"/>
              </a:solidFill>
              <a:latin typeface="Oswald"/>
              <a:ea typeface="Oswald"/>
              <a:cs typeface="Oswald"/>
              <a:sym typeface="Oswald"/>
            </a:endParaRPr>
          </a:p>
        </p:txBody>
      </p:sp>
      <p:pic>
        <p:nvPicPr>
          <p:cNvPr id="265" name="Google Shape;265;g3f7f0ed0a1f_0_41" title="Feekes 7.jpg"/>
          <p:cNvPicPr preferRelativeResize="0"/>
          <p:nvPr/>
        </p:nvPicPr>
        <p:blipFill rotWithShape="1">
          <a:blip r:embed="rId3">
            <a:alphaModFix/>
          </a:blip>
          <a:srcRect b="0" l="11078" r="583" t="35724"/>
          <a:stretch/>
        </p:blipFill>
        <p:spPr>
          <a:xfrm rot="5400000">
            <a:off x="6690500" y="3206187"/>
            <a:ext cx="6733800" cy="4918125"/>
          </a:xfrm>
          <a:prstGeom prst="rect">
            <a:avLst/>
          </a:prstGeom>
          <a:noFill/>
          <a:ln>
            <a:noFill/>
          </a:ln>
        </p:spPr>
      </p:pic>
      <p:pic>
        <p:nvPicPr>
          <p:cNvPr id="266" name="Google Shape;266;g3f7f0ed0a1f_0_41" title="Feekes 8.jpeg"/>
          <p:cNvPicPr preferRelativeResize="0"/>
          <p:nvPr/>
        </p:nvPicPr>
        <p:blipFill>
          <a:blip r:embed="rId4">
            <a:alphaModFix/>
          </a:blip>
          <a:stretch>
            <a:fillRect/>
          </a:stretch>
        </p:blipFill>
        <p:spPr>
          <a:xfrm>
            <a:off x="13968375" y="2245755"/>
            <a:ext cx="5129245" cy="6838994"/>
          </a:xfrm>
          <a:prstGeom prst="rect">
            <a:avLst/>
          </a:prstGeom>
          <a:noFill/>
          <a:ln>
            <a:noFill/>
          </a:ln>
        </p:spPr>
      </p:pic>
      <p:pic>
        <p:nvPicPr>
          <p:cNvPr id="267" name="Google Shape;267;g3f7f0ed0a1f_0_41" title="Feekes 6.png"/>
          <p:cNvPicPr preferRelativeResize="0"/>
          <p:nvPr/>
        </p:nvPicPr>
        <p:blipFill>
          <a:blip r:embed="rId5">
            <a:alphaModFix/>
          </a:blip>
          <a:stretch>
            <a:fillRect/>
          </a:stretch>
        </p:blipFill>
        <p:spPr>
          <a:xfrm>
            <a:off x="723800" y="2298349"/>
            <a:ext cx="4918125" cy="656528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71" name="Shape 271"/>
        <p:cNvGrpSpPr/>
        <p:nvPr/>
      </p:nvGrpSpPr>
      <p:grpSpPr>
        <a:xfrm>
          <a:off x="0" y="0"/>
          <a:ext cx="0" cy="0"/>
          <a:chOff x="0" y="0"/>
          <a:chExt cx="0" cy="0"/>
        </a:xfrm>
      </p:grpSpPr>
      <p:grpSp>
        <p:nvGrpSpPr>
          <p:cNvPr id="272" name="Google Shape;272;g3f7f0ed0a1f_0_59"/>
          <p:cNvGrpSpPr/>
          <p:nvPr/>
        </p:nvGrpSpPr>
        <p:grpSpPr>
          <a:xfrm>
            <a:off x="10466" y="376950"/>
            <a:ext cx="20093859" cy="1716405"/>
            <a:chOff x="10466" y="376950"/>
            <a:chExt cx="20093859" cy="1716405"/>
          </a:xfrm>
        </p:grpSpPr>
        <p:sp>
          <p:nvSpPr>
            <p:cNvPr id="273" name="Google Shape;273;g3f7f0ed0a1f_0_59"/>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4" name="Google Shape;274;g3f7f0ed0a1f_0_59"/>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75" name="Google Shape;275;g3f7f0ed0a1f_0_59"/>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Feekes Scale - </a:t>
            </a:r>
            <a:r>
              <a:rPr lang="en-US"/>
              <a:t>Stem Extension</a:t>
            </a:r>
            <a:endParaRPr/>
          </a:p>
        </p:txBody>
      </p:sp>
      <p:sp>
        <p:nvSpPr>
          <p:cNvPr id="276" name="Google Shape;276;g3f7f0ed0a1f_0_59"/>
          <p:cNvSpPr/>
          <p:nvPr/>
        </p:nvSpPr>
        <p:spPr>
          <a:xfrm>
            <a:off x="19258675" y="2105000"/>
            <a:ext cx="628200" cy="299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swald"/>
              <a:ea typeface="Oswald"/>
              <a:cs typeface="Oswald"/>
              <a:sym typeface="Oswald"/>
            </a:endParaRPr>
          </a:p>
        </p:txBody>
      </p:sp>
      <p:sp>
        <p:nvSpPr>
          <p:cNvPr id="277" name="Google Shape;277;g3f7f0ed0a1f_0_59"/>
          <p:cNvSpPr txBox="1"/>
          <p:nvPr/>
        </p:nvSpPr>
        <p:spPr>
          <a:xfrm>
            <a:off x="1631225" y="3306000"/>
            <a:ext cx="6087600" cy="242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600">
                <a:solidFill>
                  <a:srgbClr val="523E2D"/>
                </a:solidFill>
                <a:latin typeface="Oswald"/>
                <a:ea typeface="Oswald"/>
                <a:cs typeface="Oswald"/>
                <a:sym typeface="Oswald"/>
              </a:rPr>
              <a:t>Stage 9 - The flag leaf fully unfolds.</a:t>
            </a:r>
            <a:endParaRPr sz="3600">
              <a:solidFill>
                <a:srgbClr val="523E2D"/>
              </a:solidFill>
              <a:latin typeface="Oswald"/>
              <a:ea typeface="Oswald"/>
              <a:cs typeface="Oswald"/>
              <a:sym typeface="Oswald"/>
            </a:endParaRPr>
          </a:p>
        </p:txBody>
      </p:sp>
      <p:sp>
        <p:nvSpPr>
          <p:cNvPr id="278" name="Google Shape;278;g3f7f0ed0a1f_0_59"/>
          <p:cNvSpPr txBox="1"/>
          <p:nvPr/>
        </p:nvSpPr>
        <p:spPr>
          <a:xfrm>
            <a:off x="1631225" y="4572000"/>
            <a:ext cx="6087600" cy="259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600">
                <a:solidFill>
                  <a:srgbClr val="523E2D"/>
                </a:solidFill>
                <a:latin typeface="Oswald"/>
                <a:ea typeface="Oswald"/>
                <a:cs typeface="Oswald"/>
                <a:sym typeface="Oswald"/>
              </a:rPr>
              <a:t>Stage 10 - The head, which contains the kernels, swells inside the “boot.”</a:t>
            </a:r>
            <a:endParaRPr sz="3600">
              <a:solidFill>
                <a:srgbClr val="523E2D"/>
              </a:solidFill>
              <a:latin typeface="Oswald"/>
              <a:ea typeface="Oswald"/>
              <a:cs typeface="Oswald"/>
              <a:sym typeface="Oswald"/>
            </a:endParaRPr>
          </a:p>
        </p:txBody>
      </p:sp>
      <p:sp>
        <p:nvSpPr>
          <p:cNvPr id="279" name="Google Shape;279;g3f7f0ed0a1f_0_59"/>
          <p:cNvSpPr txBox="1"/>
          <p:nvPr/>
        </p:nvSpPr>
        <p:spPr>
          <a:xfrm>
            <a:off x="9333032" y="9783725"/>
            <a:ext cx="9576300" cy="1330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US" sz="3000">
                <a:solidFill>
                  <a:srgbClr val="523E2D"/>
                </a:solidFill>
                <a:latin typeface="Oswald"/>
                <a:ea typeface="Oswald"/>
                <a:cs typeface="Oswald"/>
                <a:sym typeface="Oswald"/>
              </a:rPr>
              <a:t>Photo courtesy of Jourdan Bell.</a:t>
            </a:r>
            <a:endParaRPr i="1" sz="3000">
              <a:solidFill>
                <a:srgbClr val="523E2D"/>
              </a:solidFill>
              <a:latin typeface="Oswald"/>
              <a:ea typeface="Oswald"/>
              <a:cs typeface="Oswald"/>
              <a:sym typeface="Oswald"/>
            </a:endParaRPr>
          </a:p>
        </p:txBody>
      </p:sp>
      <p:pic>
        <p:nvPicPr>
          <p:cNvPr id="280" name="Google Shape;280;g3f7f0ed0a1f_0_59" title="Feekes 9&amp;10 Labeled.png"/>
          <p:cNvPicPr preferRelativeResize="0"/>
          <p:nvPr/>
        </p:nvPicPr>
        <p:blipFill>
          <a:blip r:embed="rId3">
            <a:alphaModFix/>
          </a:blip>
          <a:stretch>
            <a:fillRect/>
          </a:stretch>
        </p:blipFill>
        <p:spPr>
          <a:xfrm>
            <a:off x="9197463" y="2245755"/>
            <a:ext cx="9847424" cy="738556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84" name="Shape 284"/>
        <p:cNvGrpSpPr/>
        <p:nvPr/>
      </p:nvGrpSpPr>
      <p:grpSpPr>
        <a:xfrm>
          <a:off x="0" y="0"/>
          <a:ext cx="0" cy="0"/>
          <a:chOff x="0" y="0"/>
          <a:chExt cx="0" cy="0"/>
        </a:xfrm>
      </p:grpSpPr>
      <p:grpSp>
        <p:nvGrpSpPr>
          <p:cNvPr id="285" name="Google Shape;285;g38bba6cff07_0_31"/>
          <p:cNvGrpSpPr/>
          <p:nvPr/>
        </p:nvGrpSpPr>
        <p:grpSpPr>
          <a:xfrm>
            <a:off x="10466" y="376950"/>
            <a:ext cx="20093859" cy="1716405"/>
            <a:chOff x="10466" y="376950"/>
            <a:chExt cx="20093859" cy="1716405"/>
          </a:xfrm>
        </p:grpSpPr>
        <p:sp>
          <p:nvSpPr>
            <p:cNvPr id="286" name="Google Shape;286;g38bba6cff07_0_31"/>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7" name="Google Shape;287;g38bba6cff07_0_31"/>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88" name="Google Shape;288;g38bba6cff07_0_31"/>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Feekes Scale - Heading</a:t>
            </a:r>
            <a:endParaRPr/>
          </a:p>
        </p:txBody>
      </p:sp>
      <p:sp>
        <p:nvSpPr>
          <p:cNvPr id="289" name="Google Shape;289;g38bba6cff07_0_31"/>
          <p:cNvSpPr txBox="1"/>
          <p:nvPr>
            <p:ph idx="2" type="body"/>
          </p:nvPr>
        </p:nvSpPr>
        <p:spPr>
          <a:xfrm>
            <a:off x="1631225" y="2573150"/>
            <a:ext cx="11404500" cy="8311800"/>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10.1 - The very tip of the beard, also known as the awn, begin to poke out.</a:t>
            </a:r>
            <a:br>
              <a:rPr lang="en-US">
                <a:latin typeface="Oswald"/>
                <a:ea typeface="Oswald"/>
                <a:cs typeface="Oswald"/>
                <a:sym typeface="Oswald"/>
              </a:rPr>
            </a:b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10.3 - Half of the head is visible. </a:t>
            </a:r>
            <a:br>
              <a:rPr lang="en-US">
                <a:latin typeface="Oswald"/>
                <a:ea typeface="Oswald"/>
                <a:cs typeface="Oswald"/>
                <a:sym typeface="Oswald"/>
              </a:rPr>
            </a:b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10.5 - The head fully emerges.</a:t>
            </a:r>
            <a:br>
              <a:rPr lang="en-US">
                <a:latin typeface="Oswald"/>
                <a:ea typeface="Oswald"/>
                <a:cs typeface="Oswald"/>
                <a:sym typeface="Oswald"/>
              </a:rPr>
            </a:br>
            <a:r>
              <a:rPr lang="en-US">
                <a:latin typeface="Oswald"/>
                <a:ea typeface="Oswald"/>
                <a:cs typeface="Oswald"/>
                <a:sym typeface="Oswald"/>
              </a:rPr>
              <a:t> </a:t>
            </a: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10.5.1- Flowering (tiny yellow flowers) begin in the middle of the head.</a:t>
            </a:r>
            <a:br>
              <a:rPr lang="en-US">
                <a:latin typeface="Oswald"/>
                <a:ea typeface="Oswald"/>
                <a:cs typeface="Oswald"/>
                <a:sym typeface="Oswald"/>
              </a:rPr>
            </a:b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10.5.2 - Flowering is complete at the top of the head.</a:t>
            </a:r>
            <a:br>
              <a:rPr lang="en-US">
                <a:latin typeface="Oswald"/>
                <a:ea typeface="Oswald"/>
                <a:cs typeface="Oswald"/>
                <a:sym typeface="Oswald"/>
              </a:rPr>
            </a:b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10.5.3 - Flowering finishes at the bottom of the head.</a:t>
            </a:r>
            <a:endParaRPr>
              <a:latin typeface="Oswald"/>
              <a:ea typeface="Oswald"/>
              <a:cs typeface="Oswald"/>
              <a:sym typeface="Oswald"/>
            </a:endParaRPr>
          </a:p>
          <a:p>
            <a:pPr indent="0" lvl="0" marL="0" rtl="0" algn="l">
              <a:lnSpc>
                <a:spcPct val="100000"/>
              </a:lnSpc>
              <a:spcBef>
                <a:spcPts val="0"/>
              </a:spcBef>
              <a:spcAft>
                <a:spcPts val="0"/>
              </a:spcAft>
              <a:buSzPts val="1400"/>
              <a:buNone/>
            </a:pPr>
            <a:r>
              <a:t/>
            </a: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10.5.2 - The wheat kernels are “watery ripe.”</a:t>
            </a:r>
            <a:endParaRPr/>
          </a:p>
        </p:txBody>
      </p:sp>
      <p:pic>
        <p:nvPicPr>
          <p:cNvPr id="290" name="Google Shape;290;g38bba6cff07_0_31" title="Screenshot 2025-10-09 at 1.26.41 PM.png"/>
          <p:cNvPicPr preferRelativeResize="0"/>
          <p:nvPr/>
        </p:nvPicPr>
        <p:blipFill rotWithShape="1">
          <a:blip r:embed="rId3">
            <a:alphaModFix/>
          </a:blip>
          <a:srcRect b="0" l="72894" r="12346" t="2401"/>
          <a:stretch/>
        </p:blipFill>
        <p:spPr>
          <a:xfrm>
            <a:off x="16565000" y="2093350"/>
            <a:ext cx="2074350" cy="8845851"/>
          </a:xfrm>
          <a:prstGeom prst="rect">
            <a:avLst/>
          </a:prstGeom>
          <a:noFill/>
          <a:ln>
            <a:noFill/>
          </a:ln>
        </p:spPr>
      </p:pic>
      <p:sp>
        <p:nvSpPr>
          <p:cNvPr id="291" name="Google Shape;291;g38bba6cff07_0_31"/>
          <p:cNvSpPr txBox="1"/>
          <p:nvPr>
            <p:ph idx="2" type="body"/>
          </p:nvPr>
        </p:nvSpPr>
        <p:spPr>
          <a:xfrm>
            <a:off x="11510900" y="10847650"/>
            <a:ext cx="8593200" cy="461700"/>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SzPts val="1400"/>
              <a:buNone/>
            </a:pPr>
            <a:r>
              <a:rPr lang="en-US" sz="3000">
                <a:latin typeface="Oswald"/>
                <a:ea typeface="Oswald"/>
                <a:cs typeface="Oswald"/>
                <a:sym typeface="Oswald"/>
              </a:rPr>
              <a:t>Photo courtesy of Texas A&amp;M AgriLife Extension</a:t>
            </a:r>
            <a:endParaRPr sz="30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95" name="Shape 295"/>
        <p:cNvGrpSpPr/>
        <p:nvPr/>
      </p:nvGrpSpPr>
      <p:grpSpPr>
        <a:xfrm>
          <a:off x="0" y="0"/>
          <a:ext cx="0" cy="0"/>
          <a:chOff x="0" y="0"/>
          <a:chExt cx="0" cy="0"/>
        </a:xfrm>
      </p:grpSpPr>
      <p:grpSp>
        <p:nvGrpSpPr>
          <p:cNvPr id="296" name="Google Shape;296;g3f7f0ed0a1f_0_74"/>
          <p:cNvGrpSpPr/>
          <p:nvPr/>
        </p:nvGrpSpPr>
        <p:grpSpPr>
          <a:xfrm>
            <a:off x="10466" y="376950"/>
            <a:ext cx="20093859" cy="1716405"/>
            <a:chOff x="10466" y="376950"/>
            <a:chExt cx="20093859" cy="1716405"/>
          </a:xfrm>
        </p:grpSpPr>
        <p:sp>
          <p:nvSpPr>
            <p:cNvPr id="297" name="Google Shape;297;g3f7f0ed0a1f_0_74"/>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98" name="Google Shape;298;g3f7f0ed0a1f_0_74"/>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99" name="Google Shape;299;g3f7f0ed0a1f_0_74"/>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Feekes Scale - Heading</a:t>
            </a:r>
            <a:endParaRPr/>
          </a:p>
        </p:txBody>
      </p:sp>
      <p:sp>
        <p:nvSpPr>
          <p:cNvPr id="300" name="Google Shape;300;g3f7f0ed0a1f_0_74"/>
          <p:cNvSpPr/>
          <p:nvPr/>
        </p:nvSpPr>
        <p:spPr>
          <a:xfrm>
            <a:off x="19258675" y="2105000"/>
            <a:ext cx="628200" cy="299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swald"/>
              <a:ea typeface="Oswald"/>
              <a:cs typeface="Oswald"/>
              <a:sym typeface="Oswald"/>
            </a:endParaRPr>
          </a:p>
        </p:txBody>
      </p:sp>
      <p:sp>
        <p:nvSpPr>
          <p:cNvPr id="301" name="Google Shape;301;g3f7f0ed0a1f_0_74"/>
          <p:cNvSpPr txBox="1"/>
          <p:nvPr/>
        </p:nvSpPr>
        <p:spPr>
          <a:xfrm>
            <a:off x="1631225" y="5733350"/>
            <a:ext cx="6942600" cy="259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600">
                <a:solidFill>
                  <a:srgbClr val="523E2D"/>
                </a:solidFill>
                <a:latin typeface="Oswald"/>
                <a:ea typeface="Oswald"/>
                <a:cs typeface="Oswald"/>
                <a:sym typeface="Oswald"/>
              </a:rPr>
              <a:t>Stage 10.5 - The head fully emerges.</a:t>
            </a:r>
            <a:endParaRPr sz="3600">
              <a:solidFill>
                <a:srgbClr val="523E2D"/>
              </a:solidFill>
              <a:latin typeface="Oswald"/>
              <a:ea typeface="Oswald"/>
              <a:cs typeface="Oswald"/>
              <a:sym typeface="Oswald"/>
            </a:endParaRPr>
          </a:p>
        </p:txBody>
      </p:sp>
      <p:pic>
        <p:nvPicPr>
          <p:cNvPr id="302" name="Google Shape;302;g3f7f0ed0a1f_0_74" title="Feekes 10.5.jpeg"/>
          <p:cNvPicPr preferRelativeResize="0"/>
          <p:nvPr/>
        </p:nvPicPr>
        <p:blipFill>
          <a:blip r:embed="rId3">
            <a:alphaModFix/>
          </a:blip>
          <a:stretch>
            <a:fillRect/>
          </a:stretch>
        </p:blipFill>
        <p:spPr>
          <a:xfrm>
            <a:off x="8704825" y="3030175"/>
            <a:ext cx="10553851" cy="703591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06" name="Shape 306"/>
        <p:cNvGrpSpPr/>
        <p:nvPr/>
      </p:nvGrpSpPr>
      <p:grpSpPr>
        <a:xfrm>
          <a:off x="0" y="0"/>
          <a:ext cx="0" cy="0"/>
          <a:chOff x="0" y="0"/>
          <a:chExt cx="0" cy="0"/>
        </a:xfrm>
      </p:grpSpPr>
      <p:grpSp>
        <p:nvGrpSpPr>
          <p:cNvPr id="307" name="Google Shape;307;g3b45c7a86f7_1_0"/>
          <p:cNvGrpSpPr/>
          <p:nvPr/>
        </p:nvGrpSpPr>
        <p:grpSpPr>
          <a:xfrm>
            <a:off x="10466" y="376950"/>
            <a:ext cx="20093859" cy="1716405"/>
            <a:chOff x="10466" y="376950"/>
            <a:chExt cx="20093859" cy="1716405"/>
          </a:xfrm>
        </p:grpSpPr>
        <p:sp>
          <p:nvSpPr>
            <p:cNvPr id="308" name="Google Shape;308;g3b45c7a86f7_1_0"/>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09" name="Google Shape;309;g3b45c7a86f7_1_0"/>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310" name="Google Shape;310;g3b45c7a86f7_1_0"/>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Feekes Scale - Ripening</a:t>
            </a:r>
            <a:endParaRPr/>
          </a:p>
        </p:txBody>
      </p:sp>
      <p:pic>
        <p:nvPicPr>
          <p:cNvPr id="311" name="Google Shape;311;g3b45c7a86f7_1_0" title="Screenshot 2025-10-09 at 1.26.41 PM.png"/>
          <p:cNvPicPr preferRelativeResize="0"/>
          <p:nvPr/>
        </p:nvPicPr>
        <p:blipFill rotWithShape="1">
          <a:blip r:embed="rId3">
            <a:alphaModFix/>
          </a:blip>
          <a:srcRect b="0" l="87048" r="2034" t="2401"/>
          <a:stretch/>
        </p:blipFill>
        <p:spPr>
          <a:xfrm>
            <a:off x="17564600" y="2093350"/>
            <a:ext cx="1534425" cy="8845851"/>
          </a:xfrm>
          <a:prstGeom prst="rect">
            <a:avLst/>
          </a:prstGeom>
          <a:noFill/>
          <a:ln>
            <a:noFill/>
          </a:ln>
        </p:spPr>
      </p:pic>
      <p:sp>
        <p:nvSpPr>
          <p:cNvPr id="312" name="Google Shape;312;g3b45c7a86f7_1_0"/>
          <p:cNvSpPr txBox="1"/>
          <p:nvPr>
            <p:ph idx="2" type="body"/>
          </p:nvPr>
        </p:nvSpPr>
        <p:spPr>
          <a:xfrm>
            <a:off x="11510900" y="10857557"/>
            <a:ext cx="8593200" cy="461700"/>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SzPts val="1400"/>
              <a:buNone/>
            </a:pPr>
            <a:r>
              <a:rPr lang="en-US" sz="3000">
                <a:latin typeface="Oswald"/>
                <a:ea typeface="Oswald"/>
                <a:cs typeface="Oswald"/>
                <a:sym typeface="Oswald"/>
              </a:rPr>
              <a:t>Photo courtesy of Texas A&amp;M AgriLife Extension</a:t>
            </a:r>
            <a:endParaRPr sz="3000"/>
          </a:p>
        </p:txBody>
      </p:sp>
      <p:sp>
        <p:nvSpPr>
          <p:cNvPr id="313" name="Google Shape;313;g3b45c7a86f7_1_0"/>
          <p:cNvSpPr txBox="1"/>
          <p:nvPr>
            <p:ph idx="2" type="body"/>
          </p:nvPr>
        </p:nvSpPr>
        <p:spPr>
          <a:xfrm>
            <a:off x="1631225" y="2573150"/>
            <a:ext cx="11404500" cy="6649500"/>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11.1 Milky Ripe- The kernels are filled with milky, white fluid.</a:t>
            </a:r>
            <a:br>
              <a:rPr lang="en-US">
                <a:latin typeface="Oswald"/>
                <a:ea typeface="Oswald"/>
                <a:cs typeface="Oswald"/>
                <a:sym typeface="Oswald"/>
              </a:rPr>
            </a:b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11.2 Mealy Ripe - The kernels are soft like dough if pressed. </a:t>
            </a:r>
            <a:endParaRPr>
              <a:latin typeface="Oswald"/>
              <a:ea typeface="Oswald"/>
              <a:cs typeface="Oswald"/>
              <a:sym typeface="Oswald"/>
            </a:endParaRPr>
          </a:p>
          <a:p>
            <a:pPr indent="0" lvl="0" marL="0" rtl="0" algn="l">
              <a:lnSpc>
                <a:spcPct val="100000"/>
              </a:lnSpc>
              <a:spcBef>
                <a:spcPts val="0"/>
              </a:spcBef>
              <a:spcAft>
                <a:spcPts val="0"/>
              </a:spcAft>
              <a:buSzPts val="1400"/>
              <a:buNone/>
            </a:pPr>
            <a:r>
              <a:t/>
            </a: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11.3 Kernel Hard - The kernels harden and cannot be smashed with a thumbnail. This means the plant is almost ready for harvest.</a:t>
            </a:r>
            <a:br>
              <a:rPr lang="en-US">
                <a:latin typeface="Oswald"/>
                <a:ea typeface="Oswald"/>
                <a:cs typeface="Oswald"/>
                <a:sym typeface="Oswald"/>
              </a:rPr>
            </a:br>
            <a:r>
              <a:rPr lang="en-US">
                <a:latin typeface="Oswald"/>
                <a:ea typeface="Oswald"/>
                <a:cs typeface="Oswald"/>
                <a:sym typeface="Oswald"/>
              </a:rPr>
              <a:t> </a:t>
            </a: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lang="en-US">
                <a:latin typeface="Oswald"/>
                <a:ea typeface="Oswald"/>
                <a:cs typeface="Oswald"/>
                <a:sym typeface="Oswald"/>
              </a:rPr>
              <a:t>Stage 11.4 Harvest Ready - The wheat kernels are dry (about 15% moisture) and the plant turns golden brown.</a:t>
            </a:r>
            <a:br>
              <a:rPr lang="en-US">
                <a:latin typeface="Oswald"/>
                <a:ea typeface="Oswald"/>
                <a:cs typeface="Oswald"/>
                <a:sym typeface="Oswald"/>
              </a:rPr>
            </a:b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17" name="Shape 317"/>
        <p:cNvGrpSpPr/>
        <p:nvPr/>
      </p:nvGrpSpPr>
      <p:grpSpPr>
        <a:xfrm>
          <a:off x="0" y="0"/>
          <a:ext cx="0" cy="0"/>
          <a:chOff x="0" y="0"/>
          <a:chExt cx="0" cy="0"/>
        </a:xfrm>
      </p:grpSpPr>
      <p:grpSp>
        <p:nvGrpSpPr>
          <p:cNvPr id="318" name="Google Shape;318;g3f7f0ed0a1f_0_106"/>
          <p:cNvGrpSpPr/>
          <p:nvPr/>
        </p:nvGrpSpPr>
        <p:grpSpPr>
          <a:xfrm>
            <a:off x="10466" y="376950"/>
            <a:ext cx="20093859" cy="1716405"/>
            <a:chOff x="10466" y="376950"/>
            <a:chExt cx="20093859" cy="1716405"/>
          </a:xfrm>
        </p:grpSpPr>
        <p:sp>
          <p:nvSpPr>
            <p:cNvPr id="319" name="Google Shape;319;g3f7f0ed0a1f_0_106"/>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0" name="Google Shape;320;g3f7f0ed0a1f_0_106"/>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321" name="Google Shape;321;g3f7f0ed0a1f_0_106"/>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Feekes Scale - Ripening</a:t>
            </a:r>
            <a:endParaRPr/>
          </a:p>
        </p:txBody>
      </p:sp>
      <p:sp>
        <p:nvSpPr>
          <p:cNvPr id="322" name="Google Shape;322;g3f7f0ed0a1f_0_106"/>
          <p:cNvSpPr/>
          <p:nvPr/>
        </p:nvSpPr>
        <p:spPr>
          <a:xfrm>
            <a:off x="19258675" y="2105000"/>
            <a:ext cx="628200" cy="299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swald"/>
              <a:ea typeface="Oswald"/>
              <a:cs typeface="Oswald"/>
              <a:sym typeface="Oswald"/>
            </a:endParaRPr>
          </a:p>
        </p:txBody>
      </p:sp>
      <p:sp>
        <p:nvSpPr>
          <p:cNvPr id="323" name="Google Shape;323;g3f7f0ed0a1f_0_106"/>
          <p:cNvSpPr txBox="1"/>
          <p:nvPr/>
        </p:nvSpPr>
        <p:spPr>
          <a:xfrm>
            <a:off x="2804975" y="9662525"/>
            <a:ext cx="6087600" cy="133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523E2D"/>
                </a:solidFill>
                <a:latin typeface="Oswald"/>
                <a:ea typeface="Oswald"/>
                <a:cs typeface="Oswald"/>
                <a:sym typeface="Oswald"/>
              </a:rPr>
              <a:t>Stage 11.2 - If pressed, the kernels feel soft like dough.</a:t>
            </a:r>
            <a:endParaRPr sz="3000">
              <a:solidFill>
                <a:srgbClr val="523E2D"/>
              </a:solidFill>
              <a:latin typeface="Oswald"/>
              <a:ea typeface="Oswald"/>
              <a:cs typeface="Oswald"/>
              <a:sym typeface="Oswald"/>
            </a:endParaRPr>
          </a:p>
        </p:txBody>
      </p:sp>
      <p:sp>
        <p:nvSpPr>
          <p:cNvPr id="324" name="Google Shape;324;g3f7f0ed0a1f_0_106"/>
          <p:cNvSpPr txBox="1"/>
          <p:nvPr/>
        </p:nvSpPr>
        <p:spPr>
          <a:xfrm>
            <a:off x="11247700" y="9662522"/>
            <a:ext cx="6087600" cy="133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000">
                <a:solidFill>
                  <a:srgbClr val="523E2D"/>
                </a:solidFill>
                <a:latin typeface="Oswald"/>
                <a:ea typeface="Oswald"/>
                <a:cs typeface="Oswald"/>
                <a:sym typeface="Oswald"/>
              </a:rPr>
              <a:t>Stage 11.4 - The wheat kernels are dry and the plant turns golden brown.</a:t>
            </a:r>
            <a:endParaRPr sz="3000">
              <a:solidFill>
                <a:srgbClr val="523E2D"/>
              </a:solidFill>
              <a:latin typeface="Oswald"/>
              <a:ea typeface="Oswald"/>
              <a:cs typeface="Oswald"/>
              <a:sym typeface="Oswald"/>
            </a:endParaRPr>
          </a:p>
        </p:txBody>
      </p:sp>
      <p:pic>
        <p:nvPicPr>
          <p:cNvPr id="325" name="Google Shape;325;g3f7f0ed0a1f_0_106" title="Feekes 11.4.jpeg"/>
          <p:cNvPicPr preferRelativeResize="0"/>
          <p:nvPr/>
        </p:nvPicPr>
        <p:blipFill rotWithShape="1">
          <a:blip r:embed="rId3">
            <a:alphaModFix/>
          </a:blip>
          <a:srcRect b="14215" l="27814" r="27698" t="0"/>
          <a:stretch/>
        </p:blipFill>
        <p:spPr>
          <a:xfrm>
            <a:off x="11251325" y="2305350"/>
            <a:ext cx="5572174" cy="7163001"/>
          </a:xfrm>
          <a:prstGeom prst="rect">
            <a:avLst/>
          </a:prstGeom>
          <a:noFill/>
          <a:ln>
            <a:noFill/>
          </a:ln>
        </p:spPr>
      </p:pic>
      <p:pic>
        <p:nvPicPr>
          <p:cNvPr id="326" name="Google Shape;326;g3f7f0ed0a1f_0_106" title="Feekes 11.?.jpg"/>
          <p:cNvPicPr preferRelativeResize="0"/>
          <p:nvPr/>
        </p:nvPicPr>
        <p:blipFill>
          <a:blip r:embed="rId4">
            <a:alphaModFix/>
          </a:blip>
          <a:stretch>
            <a:fillRect/>
          </a:stretch>
        </p:blipFill>
        <p:spPr>
          <a:xfrm>
            <a:off x="3461699" y="2296435"/>
            <a:ext cx="4774163" cy="716299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30" name="Shape 330"/>
        <p:cNvGrpSpPr/>
        <p:nvPr/>
      </p:nvGrpSpPr>
      <p:grpSpPr>
        <a:xfrm>
          <a:off x="0" y="0"/>
          <a:ext cx="0" cy="0"/>
          <a:chOff x="0" y="0"/>
          <a:chExt cx="0" cy="0"/>
        </a:xfrm>
      </p:grpSpPr>
      <p:pic>
        <p:nvPicPr>
          <p:cNvPr id="331" name="Google Shape;331;p18"/>
          <p:cNvPicPr preferRelativeResize="0"/>
          <p:nvPr/>
        </p:nvPicPr>
        <p:blipFill rotWithShape="1">
          <a:blip r:embed="rId3">
            <a:alphaModFix/>
          </a:blip>
          <a:srcRect b="0" l="0" r="0" t="0"/>
          <a:stretch/>
        </p:blipFill>
        <p:spPr>
          <a:xfrm>
            <a:off x="0" y="0"/>
            <a:ext cx="20104100" cy="11308556"/>
          </a:xfrm>
          <a:prstGeom prst="rect">
            <a:avLst/>
          </a:prstGeom>
          <a:noFill/>
          <a:ln>
            <a:noFill/>
          </a:ln>
        </p:spPr>
      </p:pic>
      <p:grpSp>
        <p:nvGrpSpPr>
          <p:cNvPr id="332" name="Google Shape;332;p18"/>
          <p:cNvGrpSpPr/>
          <p:nvPr/>
        </p:nvGrpSpPr>
        <p:grpSpPr>
          <a:xfrm>
            <a:off x="17133358" y="9187026"/>
            <a:ext cx="2211066" cy="1321398"/>
            <a:chOff x="17133358" y="9187026"/>
            <a:chExt cx="2211066" cy="1321398"/>
          </a:xfrm>
        </p:grpSpPr>
        <p:sp>
          <p:nvSpPr>
            <p:cNvPr id="333" name="Google Shape;333;p18"/>
            <p:cNvSpPr/>
            <p:nvPr/>
          </p:nvSpPr>
          <p:spPr>
            <a:xfrm>
              <a:off x="17247565" y="10010641"/>
              <a:ext cx="920115" cy="490220"/>
            </a:xfrm>
            <a:custGeom>
              <a:rect b="b" l="l" r="r" t="t"/>
              <a:pathLst>
                <a:path extrusionOk="0" h="490220" w="920115">
                  <a:moveTo>
                    <a:pt x="600659" y="0"/>
                  </a:moveTo>
                  <a:lnTo>
                    <a:pt x="504952" y="0"/>
                  </a:lnTo>
                  <a:lnTo>
                    <a:pt x="435457" y="312801"/>
                  </a:lnTo>
                  <a:lnTo>
                    <a:pt x="404622" y="182549"/>
                  </a:lnTo>
                  <a:lnTo>
                    <a:pt x="361403" y="0"/>
                  </a:lnTo>
                  <a:lnTo>
                    <a:pt x="256057" y="0"/>
                  </a:lnTo>
                  <a:lnTo>
                    <a:pt x="184543" y="313385"/>
                  </a:lnTo>
                  <a:lnTo>
                    <a:pt x="180784" y="297611"/>
                  </a:lnTo>
                  <a:lnTo>
                    <a:pt x="116928" y="0"/>
                  </a:lnTo>
                  <a:lnTo>
                    <a:pt x="0" y="0"/>
                  </a:lnTo>
                  <a:lnTo>
                    <a:pt x="119748" y="489826"/>
                  </a:lnTo>
                  <a:lnTo>
                    <a:pt x="230263" y="489826"/>
                  </a:lnTo>
                  <a:lnTo>
                    <a:pt x="270192" y="313385"/>
                  </a:lnTo>
                  <a:lnTo>
                    <a:pt x="299796" y="182549"/>
                  </a:lnTo>
                  <a:lnTo>
                    <a:pt x="372567" y="489826"/>
                  </a:lnTo>
                  <a:lnTo>
                    <a:pt x="482955" y="489826"/>
                  </a:lnTo>
                  <a:lnTo>
                    <a:pt x="525500" y="312801"/>
                  </a:lnTo>
                  <a:lnTo>
                    <a:pt x="600659" y="0"/>
                  </a:lnTo>
                  <a:close/>
                </a:path>
                <a:path extrusionOk="0" h="490220" w="920115">
                  <a:moveTo>
                    <a:pt x="919670" y="250380"/>
                  </a:moveTo>
                  <a:lnTo>
                    <a:pt x="917117" y="207733"/>
                  </a:lnTo>
                  <a:lnTo>
                    <a:pt x="903452" y="164274"/>
                  </a:lnTo>
                  <a:lnTo>
                    <a:pt x="874001" y="134416"/>
                  </a:lnTo>
                  <a:lnTo>
                    <a:pt x="830567" y="119113"/>
                  </a:lnTo>
                  <a:lnTo>
                    <a:pt x="813625" y="118084"/>
                  </a:lnTo>
                  <a:lnTo>
                    <a:pt x="786091" y="121005"/>
                  </a:lnTo>
                  <a:lnTo>
                    <a:pt x="762228" y="129705"/>
                  </a:lnTo>
                  <a:lnTo>
                    <a:pt x="742086" y="144132"/>
                  </a:lnTo>
                  <a:lnTo>
                    <a:pt x="725690" y="164249"/>
                  </a:lnTo>
                  <a:lnTo>
                    <a:pt x="725690" y="0"/>
                  </a:lnTo>
                  <a:lnTo>
                    <a:pt x="621360" y="0"/>
                  </a:lnTo>
                  <a:lnTo>
                    <a:pt x="621360" y="489826"/>
                  </a:lnTo>
                  <a:lnTo>
                    <a:pt x="725690" y="489826"/>
                  </a:lnTo>
                  <a:lnTo>
                    <a:pt x="725690" y="284734"/>
                  </a:lnTo>
                  <a:lnTo>
                    <a:pt x="726770" y="262610"/>
                  </a:lnTo>
                  <a:lnTo>
                    <a:pt x="742696" y="221716"/>
                  </a:lnTo>
                  <a:lnTo>
                    <a:pt x="777278" y="207137"/>
                  </a:lnTo>
                  <a:lnTo>
                    <a:pt x="785926" y="207137"/>
                  </a:lnTo>
                  <a:lnTo>
                    <a:pt x="810806" y="243814"/>
                  </a:lnTo>
                  <a:lnTo>
                    <a:pt x="812266" y="284734"/>
                  </a:lnTo>
                  <a:lnTo>
                    <a:pt x="812266" y="489826"/>
                  </a:lnTo>
                  <a:lnTo>
                    <a:pt x="919670" y="489826"/>
                  </a:lnTo>
                  <a:lnTo>
                    <a:pt x="919670" y="25038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334" name="Google Shape;334;p18"/>
            <p:cNvPicPr preferRelativeResize="0"/>
            <p:nvPr/>
          </p:nvPicPr>
          <p:blipFill rotWithShape="1">
            <a:blip r:embed="rId4">
              <a:alphaModFix/>
            </a:blip>
            <a:srcRect b="0" l="0" r="0" t="0"/>
            <a:stretch/>
          </p:blipFill>
          <p:spPr>
            <a:xfrm>
              <a:off x="17133358" y="9187026"/>
              <a:ext cx="2211066" cy="1321398"/>
            </a:xfrm>
            <a:prstGeom prst="rect">
              <a:avLst/>
            </a:prstGeom>
            <a:noFill/>
            <a:ln>
              <a:noFill/>
            </a:ln>
          </p:spPr>
        </p:pic>
      </p:grpSp>
      <p:sp>
        <p:nvSpPr>
          <p:cNvPr id="335" name="Google Shape;335;p18"/>
          <p:cNvSpPr txBox="1"/>
          <p:nvPr/>
        </p:nvSpPr>
        <p:spPr>
          <a:xfrm>
            <a:off x="6546850" y="320675"/>
            <a:ext cx="7440300" cy="1789500"/>
          </a:xfrm>
          <a:prstGeom prst="rect">
            <a:avLst/>
          </a:prstGeom>
          <a:noFill/>
          <a:ln>
            <a:noFill/>
          </a:ln>
        </p:spPr>
        <p:txBody>
          <a:bodyPr anchorCtr="0" anchor="t" bIns="0" lIns="0" spcFirstLastPara="1" rIns="0" wrap="square" tIns="11425">
            <a:spAutoFit/>
          </a:bodyPr>
          <a:lstStyle/>
          <a:p>
            <a:pPr indent="0" lvl="0" marL="12700" marR="0" rtl="0" algn="l">
              <a:lnSpc>
                <a:spcPct val="100000"/>
              </a:lnSpc>
              <a:spcBef>
                <a:spcPts val="0"/>
              </a:spcBef>
              <a:spcAft>
                <a:spcPts val="0"/>
              </a:spcAft>
              <a:buClr>
                <a:srgbClr val="000000"/>
              </a:buClr>
              <a:buSzPts val="11550"/>
              <a:buFont typeface="Arial"/>
              <a:buNone/>
            </a:pPr>
            <a:r>
              <a:rPr b="1" i="0" lang="en-US" sz="11550" u="none" cap="none" strike="noStrike">
                <a:solidFill>
                  <a:srgbClr val="FFFFFF"/>
                </a:solidFill>
                <a:latin typeface="Lora"/>
                <a:ea typeface="Lora"/>
                <a:cs typeface="Lora"/>
                <a:sym typeface="Lora"/>
              </a:rPr>
              <a:t>Sources:</a:t>
            </a:r>
            <a:endParaRPr b="0" i="0" sz="11550" u="none" cap="none" strike="noStrike">
              <a:solidFill>
                <a:srgbClr val="000000"/>
              </a:solidFill>
              <a:latin typeface="Lora"/>
              <a:ea typeface="Lora"/>
              <a:cs typeface="Lora"/>
              <a:sym typeface="Lora"/>
            </a:endParaRPr>
          </a:p>
        </p:txBody>
      </p:sp>
      <p:sp>
        <p:nvSpPr>
          <p:cNvPr id="336" name="Google Shape;336;p18"/>
          <p:cNvSpPr txBox="1"/>
          <p:nvPr/>
        </p:nvSpPr>
        <p:spPr>
          <a:xfrm>
            <a:off x="908050" y="2451075"/>
            <a:ext cx="15954600" cy="8311800"/>
          </a:xfrm>
          <a:prstGeom prst="rect">
            <a:avLst/>
          </a:prstGeom>
          <a:noFill/>
          <a:ln>
            <a:noFill/>
          </a:ln>
        </p:spPr>
        <p:txBody>
          <a:bodyPr anchorCtr="0" anchor="t" bIns="0" lIns="0" spcFirstLastPara="1" rIns="0" wrap="square" tIns="0">
            <a:spAutoFit/>
          </a:bodyPr>
          <a:lstStyle/>
          <a:p>
            <a:pPr indent="-419100" lvl="0" marL="457200" marR="0" rtl="0" algn="l">
              <a:lnSpc>
                <a:spcPct val="100000"/>
              </a:lnSpc>
              <a:spcBef>
                <a:spcPts val="0"/>
              </a:spcBef>
              <a:spcAft>
                <a:spcPts val="0"/>
              </a:spcAft>
              <a:buClr>
                <a:schemeClr val="lt1"/>
              </a:buClr>
              <a:buSzPts val="3000"/>
              <a:buFont typeface="Oswald"/>
              <a:buChar char="●"/>
            </a:pPr>
            <a:r>
              <a:rPr b="1" i="0" lang="en-US" sz="3000" u="none" cap="none" strike="noStrike">
                <a:solidFill>
                  <a:schemeClr val="lt1"/>
                </a:solidFill>
                <a:latin typeface="Oswald"/>
                <a:ea typeface="Oswald"/>
                <a:cs typeface="Oswald"/>
                <a:sym typeface="Oswald"/>
              </a:rPr>
              <a:t>Texas A&amp;M AgriLife Extension </a:t>
            </a:r>
            <a:endParaRPr b="1" i="0" sz="3000" u="none" cap="none" strike="noStrike">
              <a:solidFill>
                <a:schemeClr val="lt1"/>
              </a:solidFill>
              <a:latin typeface="Oswald"/>
              <a:ea typeface="Oswald"/>
              <a:cs typeface="Oswald"/>
              <a:sym typeface="Oswald"/>
            </a:endParaRPr>
          </a:p>
          <a:p>
            <a:pPr indent="-419100" lvl="1" marL="914400" marR="0" rtl="0" algn="l">
              <a:lnSpc>
                <a:spcPct val="100000"/>
              </a:lnSpc>
              <a:spcBef>
                <a:spcPts val="0"/>
              </a:spcBef>
              <a:spcAft>
                <a:spcPts val="0"/>
              </a:spcAft>
              <a:buClr>
                <a:schemeClr val="lt1"/>
              </a:buClr>
              <a:buSzPts val="3000"/>
              <a:buFont typeface="Oswald"/>
              <a:buChar char="○"/>
            </a:pPr>
            <a:r>
              <a:rPr b="0" i="0" lang="en-US" sz="3000" u="none" cap="none" strike="noStrike">
                <a:solidFill>
                  <a:schemeClr val="lt1"/>
                </a:solidFill>
                <a:latin typeface="Oswald"/>
                <a:ea typeface="Oswald"/>
                <a:cs typeface="Oswald"/>
                <a:sym typeface="Oswald"/>
              </a:rPr>
              <a:t>https://agrilifeextension.tamu.edu/library/gardening/essential-nutrients-for-plants/</a:t>
            </a:r>
            <a:endParaRPr b="0" i="0" sz="3000" u="none" cap="none" strike="noStrike">
              <a:solidFill>
                <a:schemeClr val="lt1"/>
              </a:solidFill>
              <a:latin typeface="Oswald"/>
              <a:ea typeface="Oswald"/>
              <a:cs typeface="Oswald"/>
              <a:sym typeface="Oswald"/>
            </a:endParaRPr>
          </a:p>
          <a:p>
            <a:pPr indent="-419100" lvl="0" marL="457200" marR="0" rtl="0" algn="l">
              <a:lnSpc>
                <a:spcPct val="100000"/>
              </a:lnSpc>
              <a:spcBef>
                <a:spcPts val="0"/>
              </a:spcBef>
              <a:spcAft>
                <a:spcPts val="0"/>
              </a:spcAft>
              <a:buClr>
                <a:schemeClr val="lt1"/>
              </a:buClr>
              <a:buSzPts val="3000"/>
              <a:buFont typeface="Oswald"/>
              <a:buChar char="●"/>
            </a:pPr>
            <a:r>
              <a:rPr b="1" i="0" lang="en-US" sz="3000" u="none" cap="none" strike="noStrike">
                <a:solidFill>
                  <a:schemeClr val="lt1"/>
                </a:solidFill>
                <a:latin typeface="Oswald"/>
                <a:ea typeface="Oswald"/>
                <a:cs typeface="Oswald"/>
                <a:sym typeface="Oswald"/>
              </a:rPr>
              <a:t>National Geographic Education</a:t>
            </a:r>
            <a:endParaRPr b="1" i="0" sz="3000" u="none" cap="none" strike="noStrike">
              <a:solidFill>
                <a:schemeClr val="lt1"/>
              </a:solidFill>
              <a:latin typeface="Oswald"/>
              <a:ea typeface="Oswald"/>
              <a:cs typeface="Oswald"/>
              <a:sym typeface="Oswald"/>
            </a:endParaRPr>
          </a:p>
          <a:p>
            <a:pPr indent="-419100" lvl="1" marL="914400" marR="0" rtl="0" algn="l">
              <a:lnSpc>
                <a:spcPct val="100000"/>
              </a:lnSpc>
              <a:spcBef>
                <a:spcPts val="0"/>
              </a:spcBef>
              <a:spcAft>
                <a:spcPts val="0"/>
              </a:spcAft>
              <a:buClr>
                <a:schemeClr val="lt1"/>
              </a:buClr>
              <a:buSzPts val="3000"/>
              <a:buFont typeface="Oswald"/>
              <a:buChar char="○"/>
            </a:pPr>
            <a:r>
              <a:rPr b="0" i="0" lang="en-US" sz="3000" u="none" cap="none" strike="noStrike">
                <a:solidFill>
                  <a:schemeClr val="lt1"/>
                </a:solidFill>
                <a:latin typeface="Oswald"/>
                <a:ea typeface="Oswald"/>
                <a:cs typeface="Oswald"/>
                <a:sym typeface="Oswald"/>
              </a:rPr>
              <a:t>https://education.nationalgeographic.org/resource/photosynthesis/</a:t>
            </a:r>
            <a:endParaRPr b="0" i="0" sz="3000" u="none" cap="none" strike="noStrike">
              <a:solidFill>
                <a:schemeClr val="lt1"/>
              </a:solidFill>
              <a:latin typeface="Oswald"/>
              <a:ea typeface="Oswald"/>
              <a:cs typeface="Oswald"/>
              <a:sym typeface="Oswald"/>
            </a:endParaRPr>
          </a:p>
          <a:p>
            <a:pPr indent="-419100" lvl="0" marL="457200" marR="0" rtl="0" algn="l">
              <a:lnSpc>
                <a:spcPct val="100000"/>
              </a:lnSpc>
              <a:spcBef>
                <a:spcPts val="0"/>
              </a:spcBef>
              <a:spcAft>
                <a:spcPts val="0"/>
              </a:spcAft>
              <a:buClr>
                <a:schemeClr val="lt1"/>
              </a:buClr>
              <a:buSzPts val="3000"/>
              <a:buFont typeface="Oswald"/>
              <a:buChar char="●"/>
            </a:pPr>
            <a:r>
              <a:rPr b="1" i="0" lang="en-US" sz="3000" u="none" cap="none" strike="noStrike">
                <a:solidFill>
                  <a:schemeClr val="lt1"/>
                </a:solidFill>
                <a:latin typeface="Oswald"/>
                <a:ea typeface="Oswald"/>
                <a:cs typeface="Oswald"/>
                <a:sym typeface="Oswald"/>
              </a:rPr>
              <a:t>Texas A&amp;M AgriLife Extension</a:t>
            </a:r>
            <a:endParaRPr b="1" i="0" sz="3000" u="none" cap="none" strike="noStrike">
              <a:solidFill>
                <a:schemeClr val="lt1"/>
              </a:solidFill>
              <a:latin typeface="Oswald"/>
              <a:ea typeface="Oswald"/>
              <a:cs typeface="Oswald"/>
              <a:sym typeface="Oswald"/>
            </a:endParaRPr>
          </a:p>
          <a:p>
            <a:pPr indent="-419100" lvl="1" marL="914400" marR="0" rtl="0" algn="l">
              <a:lnSpc>
                <a:spcPct val="100000"/>
              </a:lnSpc>
              <a:spcBef>
                <a:spcPts val="0"/>
              </a:spcBef>
              <a:spcAft>
                <a:spcPts val="0"/>
              </a:spcAft>
              <a:buClr>
                <a:schemeClr val="lt1"/>
              </a:buClr>
              <a:buSzPts val="3000"/>
              <a:buFont typeface="Oswald"/>
              <a:buChar char="○"/>
            </a:pPr>
            <a:r>
              <a:rPr b="0" i="0" lang="en-US" sz="3000" u="none" cap="none" strike="noStrike">
                <a:solidFill>
                  <a:schemeClr val="lt1"/>
                </a:solidFill>
                <a:latin typeface="Oswald"/>
                <a:ea typeface="Oswald"/>
                <a:cs typeface="Oswald"/>
                <a:sym typeface="Oswald"/>
              </a:rPr>
              <a:t>https://agrilifeextension.tamu.edu/library/gardening/essential-nutrients-for-plants/</a:t>
            </a:r>
            <a:endParaRPr b="0" i="0" sz="3000" u="none" cap="none" strike="noStrike">
              <a:solidFill>
                <a:schemeClr val="lt1"/>
              </a:solidFill>
              <a:latin typeface="Oswald"/>
              <a:ea typeface="Oswald"/>
              <a:cs typeface="Oswald"/>
              <a:sym typeface="Oswald"/>
            </a:endParaRPr>
          </a:p>
          <a:p>
            <a:pPr indent="-419100" lvl="0" marL="457200" marR="0" rtl="0" algn="l">
              <a:lnSpc>
                <a:spcPct val="100000"/>
              </a:lnSpc>
              <a:spcBef>
                <a:spcPts val="0"/>
              </a:spcBef>
              <a:spcAft>
                <a:spcPts val="0"/>
              </a:spcAft>
              <a:buClr>
                <a:schemeClr val="lt1"/>
              </a:buClr>
              <a:buSzPts val="3000"/>
              <a:buFont typeface="Oswald"/>
              <a:buChar char="●"/>
            </a:pPr>
            <a:r>
              <a:rPr b="1" i="0" lang="en-US" sz="3000" u="none" cap="none" strike="noStrike">
                <a:solidFill>
                  <a:schemeClr val="lt1"/>
                </a:solidFill>
                <a:latin typeface="Oswald"/>
                <a:ea typeface="Oswald"/>
                <a:cs typeface="Oswald"/>
                <a:sym typeface="Oswald"/>
              </a:rPr>
              <a:t>Texas A&amp;M AgriLife Extension</a:t>
            </a:r>
            <a:endParaRPr b="1" i="0" sz="3000" u="none" cap="none" strike="noStrike">
              <a:solidFill>
                <a:schemeClr val="lt1"/>
              </a:solidFill>
              <a:latin typeface="Oswald"/>
              <a:ea typeface="Oswald"/>
              <a:cs typeface="Oswald"/>
              <a:sym typeface="Oswald"/>
            </a:endParaRPr>
          </a:p>
          <a:p>
            <a:pPr indent="-419100" lvl="1" marL="914400" marR="0" rtl="0" algn="l">
              <a:lnSpc>
                <a:spcPct val="100000"/>
              </a:lnSpc>
              <a:spcBef>
                <a:spcPts val="0"/>
              </a:spcBef>
              <a:spcAft>
                <a:spcPts val="0"/>
              </a:spcAft>
              <a:buClr>
                <a:schemeClr val="lt1"/>
              </a:buClr>
              <a:buSzPts val="3000"/>
              <a:buFont typeface="Oswald"/>
              <a:buChar char="○"/>
            </a:pPr>
            <a:r>
              <a:rPr b="0" i="0" lang="en-US" sz="3000" u="none" cap="none" strike="noStrike">
                <a:solidFill>
                  <a:schemeClr val="lt1"/>
                </a:solidFill>
                <a:latin typeface="Oswald"/>
                <a:ea typeface="Oswald"/>
                <a:cs typeface="Oswald"/>
                <a:sym typeface="Oswald"/>
              </a:rPr>
              <a:t>https://pathtotheplate.tamu.edu/youth/food/wheat/ </a:t>
            </a:r>
            <a:endParaRPr b="0" i="0" sz="3000" u="none" cap="none" strike="noStrike">
              <a:solidFill>
                <a:schemeClr val="lt1"/>
              </a:solidFill>
              <a:latin typeface="Oswald"/>
              <a:ea typeface="Oswald"/>
              <a:cs typeface="Oswald"/>
              <a:sym typeface="Oswald"/>
            </a:endParaRPr>
          </a:p>
          <a:p>
            <a:pPr indent="-419100" lvl="0" marL="457200" marR="0" rtl="0" algn="l">
              <a:lnSpc>
                <a:spcPct val="100000"/>
              </a:lnSpc>
              <a:spcBef>
                <a:spcPts val="0"/>
              </a:spcBef>
              <a:spcAft>
                <a:spcPts val="0"/>
              </a:spcAft>
              <a:buClr>
                <a:schemeClr val="lt1"/>
              </a:buClr>
              <a:buSzPts val="3000"/>
              <a:buFont typeface="Oswald"/>
              <a:buChar char="●"/>
            </a:pPr>
            <a:r>
              <a:rPr b="1" i="0" lang="en-US" sz="3000" u="none" cap="none" strike="noStrike">
                <a:solidFill>
                  <a:schemeClr val="lt1"/>
                </a:solidFill>
                <a:latin typeface="Oswald"/>
                <a:ea typeface="Oswald"/>
                <a:cs typeface="Oswald"/>
                <a:sym typeface="Oswald"/>
              </a:rPr>
              <a:t>Eat Wheat</a:t>
            </a:r>
            <a:endParaRPr b="1" i="0" sz="3000" u="none" cap="none" strike="noStrike">
              <a:solidFill>
                <a:schemeClr val="lt1"/>
              </a:solidFill>
              <a:latin typeface="Oswald"/>
              <a:ea typeface="Oswald"/>
              <a:cs typeface="Oswald"/>
              <a:sym typeface="Oswald"/>
            </a:endParaRPr>
          </a:p>
          <a:p>
            <a:pPr indent="-419100" lvl="1" marL="914400" marR="0" rtl="0" algn="l">
              <a:lnSpc>
                <a:spcPct val="100000"/>
              </a:lnSpc>
              <a:spcBef>
                <a:spcPts val="0"/>
              </a:spcBef>
              <a:spcAft>
                <a:spcPts val="0"/>
              </a:spcAft>
              <a:buClr>
                <a:schemeClr val="lt1"/>
              </a:buClr>
              <a:buSzPts val="3000"/>
              <a:buFont typeface="Oswald"/>
              <a:buChar char="○"/>
            </a:pPr>
            <a:r>
              <a:rPr b="0" i="0" lang="en-US" sz="3000" u="none" cap="none" strike="noStrike">
                <a:solidFill>
                  <a:schemeClr val="lt1"/>
                </a:solidFill>
                <a:latin typeface="Oswald"/>
                <a:ea typeface="Oswald"/>
                <a:cs typeface="Oswald"/>
                <a:sym typeface="Oswald"/>
              </a:rPr>
              <a:t>https://eatwheat.org/learn/wheat-kernels/</a:t>
            </a:r>
            <a:endParaRPr b="0" i="0" sz="3000" u="none" cap="none" strike="noStrike">
              <a:solidFill>
                <a:schemeClr val="lt1"/>
              </a:solidFill>
              <a:latin typeface="Oswald"/>
              <a:ea typeface="Oswald"/>
              <a:cs typeface="Oswald"/>
              <a:sym typeface="Oswald"/>
            </a:endParaRPr>
          </a:p>
          <a:p>
            <a:pPr indent="-419100" lvl="0" marL="457200" marR="0" rtl="0" algn="l">
              <a:lnSpc>
                <a:spcPct val="100000"/>
              </a:lnSpc>
              <a:spcBef>
                <a:spcPts val="0"/>
              </a:spcBef>
              <a:spcAft>
                <a:spcPts val="0"/>
              </a:spcAft>
              <a:buClr>
                <a:schemeClr val="lt1"/>
              </a:buClr>
              <a:buSzPts val="3000"/>
              <a:buFont typeface="Oswald"/>
              <a:buChar char="●"/>
            </a:pPr>
            <a:r>
              <a:rPr b="1" i="0" lang="en-US" sz="3000" u="none" cap="none" strike="noStrike">
                <a:solidFill>
                  <a:schemeClr val="lt1"/>
                </a:solidFill>
                <a:latin typeface="Oswald"/>
                <a:ea typeface="Oswald"/>
                <a:cs typeface="Oswald"/>
                <a:sym typeface="Oswald"/>
              </a:rPr>
              <a:t>Oklahoma State Extension </a:t>
            </a:r>
            <a:endParaRPr b="1" i="0" sz="3000" u="none" cap="none" strike="noStrike">
              <a:solidFill>
                <a:schemeClr val="lt1"/>
              </a:solidFill>
              <a:latin typeface="Oswald"/>
              <a:ea typeface="Oswald"/>
              <a:cs typeface="Oswald"/>
              <a:sym typeface="Oswald"/>
            </a:endParaRPr>
          </a:p>
          <a:p>
            <a:pPr indent="-419100" lvl="1" marL="914400" marR="0" rtl="0" algn="l">
              <a:lnSpc>
                <a:spcPct val="100000"/>
              </a:lnSpc>
              <a:spcBef>
                <a:spcPts val="0"/>
              </a:spcBef>
              <a:spcAft>
                <a:spcPts val="0"/>
              </a:spcAft>
              <a:buClr>
                <a:schemeClr val="lt1"/>
              </a:buClr>
              <a:buSzPts val="3000"/>
              <a:buFont typeface="Oswald"/>
              <a:buChar char="○"/>
            </a:pPr>
            <a:r>
              <a:rPr b="0" i="0" lang="en-US" sz="3000" u="none" cap="none" strike="noStrike">
                <a:solidFill>
                  <a:schemeClr val="lt1"/>
                </a:solidFill>
                <a:latin typeface="Oswald"/>
                <a:ea typeface="Oswald"/>
                <a:cs typeface="Oswald"/>
                <a:sym typeface="Oswald"/>
              </a:rPr>
              <a:t>https://extension.okstate.edu/fact-sheets/glyphosate-use-as-a-pre-harvest-treatment-not-a-risk-to-food-safety.html</a:t>
            </a:r>
            <a:endParaRPr b="0" i="0" sz="3000" u="none" cap="none" strike="noStrike">
              <a:solidFill>
                <a:schemeClr val="lt1"/>
              </a:solidFill>
              <a:latin typeface="Oswald"/>
              <a:ea typeface="Oswald"/>
              <a:cs typeface="Oswald"/>
              <a:sym typeface="Oswald"/>
            </a:endParaRPr>
          </a:p>
          <a:p>
            <a:pPr indent="-419100" lvl="0" marL="457200" marR="0" rtl="0" algn="l">
              <a:lnSpc>
                <a:spcPct val="100000"/>
              </a:lnSpc>
              <a:spcBef>
                <a:spcPts val="0"/>
              </a:spcBef>
              <a:spcAft>
                <a:spcPts val="0"/>
              </a:spcAft>
              <a:buClr>
                <a:schemeClr val="lt1"/>
              </a:buClr>
              <a:buSzPts val="3000"/>
              <a:buFont typeface="Oswald"/>
              <a:buChar char="●"/>
            </a:pPr>
            <a:r>
              <a:rPr b="1" i="0" lang="en-US" sz="3000" u="none" cap="none" strike="noStrike">
                <a:solidFill>
                  <a:schemeClr val="lt1"/>
                </a:solidFill>
                <a:latin typeface="Oswald"/>
                <a:ea typeface="Oswald"/>
                <a:cs typeface="Oswald"/>
                <a:sym typeface="Oswald"/>
              </a:rPr>
              <a:t>Texas A&amp;M AgriLife Extension </a:t>
            </a:r>
            <a:endParaRPr b="1" i="0" sz="3000" u="none" cap="none" strike="noStrike">
              <a:solidFill>
                <a:schemeClr val="lt1"/>
              </a:solidFill>
              <a:latin typeface="Oswald"/>
              <a:ea typeface="Oswald"/>
              <a:cs typeface="Oswald"/>
              <a:sym typeface="Oswald"/>
            </a:endParaRPr>
          </a:p>
          <a:p>
            <a:pPr indent="-419100" lvl="1" marL="914400" marR="0" rtl="0" algn="l">
              <a:lnSpc>
                <a:spcPct val="100000"/>
              </a:lnSpc>
              <a:spcBef>
                <a:spcPts val="0"/>
              </a:spcBef>
              <a:spcAft>
                <a:spcPts val="0"/>
              </a:spcAft>
              <a:buClr>
                <a:schemeClr val="lt1"/>
              </a:buClr>
              <a:buSzPts val="3000"/>
              <a:buFont typeface="Oswald"/>
              <a:buChar char="○"/>
            </a:pPr>
            <a:r>
              <a:rPr b="0" i="0" lang="en-US" sz="3000" u="none" cap="none" strike="noStrike">
                <a:solidFill>
                  <a:schemeClr val="lt1"/>
                </a:solidFill>
                <a:latin typeface="Oswald"/>
                <a:ea typeface="Oswald"/>
                <a:cs typeface="Oswald"/>
                <a:sym typeface="Oswald"/>
              </a:rPr>
              <a:t>https://texaswheat.org/wp-content/uploads/2018/05/07-30-17WinterWheatMgmtCalendar-ESC-048.pdf </a:t>
            </a:r>
            <a:endParaRPr b="0" i="0" sz="3000" u="none" cap="none" strike="noStrike">
              <a:solidFill>
                <a:schemeClr val="lt1"/>
              </a:solidFill>
              <a:latin typeface="Oswald"/>
              <a:ea typeface="Oswald"/>
              <a:cs typeface="Oswald"/>
              <a:sym typeface="Oswald"/>
            </a:endParaRPr>
          </a:p>
          <a:p>
            <a:pPr indent="-419100" lvl="0" marL="457200" marR="0" rtl="0" algn="l">
              <a:lnSpc>
                <a:spcPct val="100000"/>
              </a:lnSpc>
              <a:spcBef>
                <a:spcPts val="0"/>
              </a:spcBef>
              <a:spcAft>
                <a:spcPts val="0"/>
              </a:spcAft>
              <a:buClr>
                <a:schemeClr val="lt1"/>
              </a:buClr>
              <a:buSzPts val="3000"/>
              <a:buFont typeface="Oswald"/>
              <a:buChar char="●"/>
            </a:pPr>
            <a:r>
              <a:rPr b="1" i="0" lang="en-US" sz="3000" u="none" cap="none" strike="noStrike">
                <a:solidFill>
                  <a:schemeClr val="lt1"/>
                </a:solidFill>
                <a:latin typeface="Oswald"/>
                <a:ea typeface="Oswald"/>
                <a:cs typeface="Oswald"/>
                <a:sym typeface="Oswald"/>
              </a:rPr>
              <a:t>Texas A&amp;M Agricultural Extension Service</a:t>
            </a:r>
            <a:endParaRPr b="1" i="0" sz="3000" u="none" cap="none" strike="noStrike">
              <a:solidFill>
                <a:schemeClr val="lt1"/>
              </a:solidFill>
              <a:latin typeface="Oswald"/>
              <a:ea typeface="Oswald"/>
              <a:cs typeface="Oswald"/>
              <a:sym typeface="Oswald"/>
            </a:endParaRPr>
          </a:p>
          <a:p>
            <a:pPr indent="-419100" lvl="1" marL="914400" marR="0" rtl="0" algn="l">
              <a:lnSpc>
                <a:spcPct val="100000"/>
              </a:lnSpc>
              <a:spcBef>
                <a:spcPts val="0"/>
              </a:spcBef>
              <a:spcAft>
                <a:spcPts val="0"/>
              </a:spcAft>
              <a:buClr>
                <a:schemeClr val="lt1"/>
              </a:buClr>
              <a:buSzPts val="3000"/>
              <a:buFont typeface="Oswald"/>
              <a:buChar char="○"/>
            </a:pPr>
            <a:r>
              <a:rPr b="0" i="0" lang="en-US" sz="3000" u="none" cap="none" strike="noStrike">
                <a:solidFill>
                  <a:schemeClr val="lt1"/>
                </a:solidFill>
                <a:latin typeface="Oswald"/>
                <a:ea typeface="Oswald"/>
                <a:cs typeface="Oswald"/>
                <a:sym typeface="Oswald"/>
              </a:rPr>
              <a:t>https://varietytesting.tamu.edu/wp-content/uploads/sites/17/legacy-files/wheat/docs/mime-5.pdf</a:t>
            </a:r>
            <a:endParaRPr b="0" i="0" sz="3000" u="none" cap="none" strike="noStrike">
              <a:solidFill>
                <a:schemeClr val="lt1"/>
              </a:solidFill>
              <a:latin typeface="Oswald"/>
              <a:ea typeface="Oswald"/>
              <a:cs typeface="Oswald"/>
              <a:sym typeface="Oswald"/>
            </a:endParaRPr>
          </a:p>
          <a:p>
            <a:pPr indent="0" lvl="0" marL="457200" marR="0" rtl="0" algn="l">
              <a:lnSpc>
                <a:spcPct val="100000"/>
              </a:lnSpc>
              <a:spcBef>
                <a:spcPts val="0"/>
              </a:spcBef>
              <a:spcAft>
                <a:spcPts val="0"/>
              </a:spcAft>
              <a:buClr>
                <a:srgbClr val="000000"/>
              </a:buClr>
              <a:buSzPts val="3000"/>
              <a:buFont typeface="Arial"/>
              <a:buNone/>
            </a:pPr>
            <a:r>
              <a:t/>
            </a:r>
            <a:endParaRPr b="1" i="0" sz="3000" u="none" cap="none" strike="noStrike">
              <a:solidFill>
                <a:schemeClr val="lt1"/>
              </a:solidFill>
              <a:latin typeface="Oswald"/>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3" name="Shape 53"/>
        <p:cNvGrpSpPr/>
        <p:nvPr/>
      </p:nvGrpSpPr>
      <p:grpSpPr>
        <a:xfrm>
          <a:off x="0" y="0"/>
          <a:ext cx="0" cy="0"/>
          <a:chOff x="0" y="0"/>
          <a:chExt cx="0" cy="0"/>
        </a:xfrm>
      </p:grpSpPr>
      <p:grpSp>
        <p:nvGrpSpPr>
          <p:cNvPr id="54" name="Google Shape;54;g38db7b4c136_0_5"/>
          <p:cNvGrpSpPr/>
          <p:nvPr/>
        </p:nvGrpSpPr>
        <p:grpSpPr>
          <a:xfrm>
            <a:off x="10466" y="376950"/>
            <a:ext cx="20093859" cy="1716405"/>
            <a:chOff x="10466" y="376950"/>
            <a:chExt cx="20093859" cy="1716405"/>
          </a:xfrm>
        </p:grpSpPr>
        <p:sp>
          <p:nvSpPr>
            <p:cNvPr id="55" name="Google Shape;55;g38db7b4c136_0_5"/>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 name="Google Shape;56;g38db7b4c136_0_5"/>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57" name="Google Shape;57;g38db7b4c136_0_5"/>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Primary Elements of Plant Growth</a:t>
            </a:r>
            <a:endParaRPr/>
          </a:p>
        </p:txBody>
      </p:sp>
      <p:sp>
        <p:nvSpPr>
          <p:cNvPr id="58" name="Google Shape;58;g38db7b4c136_0_5"/>
          <p:cNvSpPr txBox="1"/>
          <p:nvPr>
            <p:ph idx="2" type="body"/>
          </p:nvPr>
        </p:nvSpPr>
        <p:spPr>
          <a:xfrm>
            <a:off x="1631225" y="2573150"/>
            <a:ext cx="11199600" cy="6403200"/>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chemeClr val="dk1"/>
              </a:buClr>
              <a:buSzPts val="3600"/>
              <a:buChar char="•"/>
            </a:pPr>
            <a:r>
              <a:rPr lang="en-US">
                <a:solidFill>
                  <a:schemeClr val="dk1"/>
                </a:solidFill>
                <a:latin typeface="Oswald"/>
                <a:ea typeface="Oswald"/>
                <a:cs typeface="Oswald"/>
                <a:sym typeface="Oswald"/>
              </a:rPr>
              <a:t>Sunlight</a:t>
            </a:r>
            <a:endParaRPr>
              <a:solidFill>
                <a:schemeClr val="dk1"/>
              </a:solidFill>
              <a:latin typeface="Oswald"/>
              <a:ea typeface="Oswald"/>
              <a:cs typeface="Oswald"/>
              <a:sym typeface="Oswald"/>
            </a:endParaRPr>
          </a:p>
          <a:p>
            <a:pPr indent="0" lvl="1" marL="457200" rtl="0" algn="l">
              <a:lnSpc>
                <a:spcPct val="100000"/>
              </a:lnSpc>
              <a:spcBef>
                <a:spcPts val="0"/>
              </a:spcBef>
              <a:spcAft>
                <a:spcPts val="0"/>
              </a:spcAft>
              <a:buClr>
                <a:schemeClr val="dk1"/>
              </a:buClr>
              <a:buSzPts val="1400"/>
              <a:buFont typeface="Oswald"/>
              <a:buNone/>
            </a:pPr>
            <a:r>
              <a:rPr lang="en-US"/>
              <a:t>- Plants use sunlight for photosynthesis, which converts carbon dioxide and water into energy the plant needs to grow.</a:t>
            </a:r>
            <a:endParaRPr>
              <a:solidFill>
                <a:schemeClr val="dk1"/>
              </a:solidFill>
              <a:latin typeface="Oswald"/>
              <a:ea typeface="Oswald"/>
              <a:cs typeface="Oswald"/>
              <a:sym typeface="Oswald"/>
            </a:endParaRPr>
          </a:p>
          <a:p>
            <a:pPr indent="0" lvl="0" marL="0" rtl="0" algn="l">
              <a:lnSpc>
                <a:spcPct val="100000"/>
              </a:lnSpc>
              <a:spcBef>
                <a:spcPts val="0"/>
              </a:spcBef>
              <a:spcAft>
                <a:spcPts val="0"/>
              </a:spcAft>
              <a:buSzPts val="1400"/>
              <a:buNone/>
            </a:pPr>
            <a:r>
              <a:t/>
            </a:r>
            <a:endParaRPr>
              <a:solidFill>
                <a:schemeClr val="dk1"/>
              </a:solidFill>
              <a:latin typeface="Oswald"/>
              <a:ea typeface="Oswald"/>
              <a:cs typeface="Oswald"/>
              <a:sym typeface="Oswald"/>
            </a:endParaRPr>
          </a:p>
          <a:p>
            <a:pPr indent="-571500" lvl="0" marL="571500" rtl="0" algn="l">
              <a:lnSpc>
                <a:spcPct val="100000"/>
              </a:lnSpc>
              <a:spcBef>
                <a:spcPts val="0"/>
              </a:spcBef>
              <a:spcAft>
                <a:spcPts val="0"/>
              </a:spcAft>
              <a:buClr>
                <a:schemeClr val="dk1"/>
              </a:buClr>
              <a:buSzPts val="3600"/>
              <a:buChar char="•"/>
            </a:pPr>
            <a:r>
              <a:rPr lang="en-US">
                <a:solidFill>
                  <a:schemeClr val="dk1"/>
                </a:solidFill>
                <a:latin typeface="Oswald"/>
                <a:ea typeface="Oswald"/>
                <a:cs typeface="Oswald"/>
                <a:sym typeface="Oswald"/>
              </a:rPr>
              <a:t>Water</a:t>
            </a:r>
            <a:endParaRPr>
              <a:solidFill>
                <a:schemeClr val="dk1"/>
              </a:solidFill>
              <a:latin typeface="Oswald"/>
              <a:ea typeface="Oswald"/>
              <a:cs typeface="Oswald"/>
              <a:sym typeface="Oswald"/>
            </a:endParaRPr>
          </a:p>
          <a:p>
            <a:pPr indent="0" lvl="1" marL="457200" rtl="0" algn="l">
              <a:lnSpc>
                <a:spcPct val="100000"/>
              </a:lnSpc>
              <a:spcBef>
                <a:spcPts val="0"/>
              </a:spcBef>
              <a:spcAft>
                <a:spcPts val="0"/>
              </a:spcAft>
              <a:buClr>
                <a:schemeClr val="dk1"/>
              </a:buClr>
              <a:buSzPts val="1400"/>
              <a:buFont typeface="Oswald"/>
              <a:buNone/>
            </a:pPr>
            <a:r>
              <a:rPr lang="en-US"/>
              <a:t>- Plants use water for photosynthesis and to transport nutrients.</a:t>
            </a:r>
            <a:endParaRPr>
              <a:solidFill>
                <a:schemeClr val="dk1"/>
              </a:solidFill>
              <a:latin typeface="Oswald"/>
              <a:ea typeface="Oswald"/>
              <a:cs typeface="Oswald"/>
              <a:sym typeface="Oswald"/>
            </a:endParaRPr>
          </a:p>
          <a:p>
            <a:pPr indent="0" lvl="0" marL="0" rtl="0" algn="l">
              <a:lnSpc>
                <a:spcPct val="100000"/>
              </a:lnSpc>
              <a:spcBef>
                <a:spcPts val="0"/>
              </a:spcBef>
              <a:spcAft>
                <a:spcPts val="0"/>
              </a:spcAft>
              <a:buSzPts val="1400"/>
              <a:buNone/>
            </a:pPr>
            <a:r>
              <a:t/>
            </a:r>
            <a:endParaRPr>
              <a:solidFill>
                <a:schemeClr val="dk1"/>
              </a:solidFill>
              <a:latin typeface="Oswald"/>
              <a:ea typeface="Oswald"/>
              <a:cs typeface="Oswald"/>
              <a:sym typeface="Oswald"/>
            </a:endParaRPr>
          </a:p>
          <a:p>
            <a:pPr indent="-571500" lvl="0" marL="571500" rtl="0" algn="l">
              <a:lnSpc>
                <a:spcPct val="100000"/>
              </a:lnSpc>
              <a:spcBef>
                <a:spcPts val="0"/>
              </a:spcBef>
              <a:spcAft>
                <a:spcPts val="0"/>
              </a:spcAft>
              <a:buClr>
                <a:schemeClr val="dk1"/>
              </a:buClr>
              <a:buSzPts val="3600"/>
              <a:buChar char="•"/>
            </a:pPr>
            <a:r>
              <a:rPr lang="en-US">
                <a:solidFill>
                  <a:schemeClr val="dk1"/>
                </a:solidFill>
                <a:latin typeface="Oswald"/>
                <a:ea typeface="Oswald"/>
                <a:cs typeface="Oswald"/>
                <a:sym typeface="Oswald"/>
              </a:rPr>
              <a:t>Air </a:t>
            </a:r>
            <a:endParaRPr>
              <a:solidFill>
                <a:schemeClr val="dk1"/>
              </a:solidFill>
              <a:latin typeface="Oswald"/>
              <a:ea typeface="Oswald"/>
              <a:cs typeface="Oswald"/>
              <a:sym typeface="Oswald"/>
            </a:endParaRPr>
          </a:p>
          <a:p>
            <a:pPr indent="-317500" lvl="0" marL="457200" rtl="0" algn="l">
              <a:lnSpc>
                <a:spcPct val="100000"/>
              </a:lnSpc>
              <a:spcBef>
                <a:spcPts val="0"/>
              </a:spcBef>
              <a:spcAft>
                <a:spcPts val="0"/>
              </a:spcAft>
              <a:buClr>
                <a:schemeClr val="dk1"/>
              </a:buClr>
              <a:buSzPts val="1400"/>
              <a:buFont typeface="Oswald"/>
              <a:buChar char="-"/>
            </a:pPr>
            <a:r>
              <a:rPr lang="en-US" sz="3200">
                <a:solidFill>
                  <a:schemeClr val="dk1"/>
                </a:solidFill>
                <a:latin typeface="Oswald"/>
                <a:ea typeface="Oswald"/>
                <a:cs typeface="Oswald"/>
                <a:sym typeface="Oswald"/>
              </a:rPr>
              <a:t>- Plants need carbon dioxide for photosynthesis. </a:t>
            </a:r>
            <a:endParaRPr>
              <a:solidFill>
                <a:schemeClr val="dk1"/>
              </a:solidFill>
              <a:latin typeface="Oswald"/>
              <a:ea typeface="Oswald"/>
              <a:cs typeface="Oswald"/>
              <a:sym typeface="Oswald"/>
            </a:endParaRPr>
          </a:p>
          <a:p>
            <a:pPr indent="0" lvl="1" marL="457200" rtl="0" algn="l">
              <a:lnSpc>
                <a:spcPct val="100000"/>
              </a:lnSpc>
              <a:spcBef>
                <a:spcPts val="0"/>
              </a:spcBef>
              <a:spcAft>
                <a:spcPts val="0"/>
              </a:spcAft>
              <a:buClr>
                <a:schemeClr val="dk1"/>
              </a:buClr>
              <a:buSzPts val="3600"/>
              <a:buNone/>
            </a:pPr>
            <a:r>
              <a:t/>
            </a:r>
            <a:endParaRPr>
              <a:solidFill>
                <a:schemeClr val="dk1"/>
              </a:solidFill>
              <a:latin typeface="Oswald"/>
              <a:ea typeface="Oswald"/>
              <a:cs typeface="Oswald"/>
              <a:sym typeface="Oswald"/>
            </a:endParaRPr>
          </a:p>
          <a:p>
            <a:pPr indent="0" lvl="0" marL="0" rtl="0" algn="l">
              <a:lnSpc>
                <a:spcPct val="100000"/>
              </a:lnSpc>
              <a:spcBef>
                <a:spcPts val="0"/>
              </a:spcBef>
              <a:spcAft>
                <a:spcPts val="0"/>
              </a:spcAft>
              <a:buSzPts val="1400"/>
              <a:buNone/>
            </a:pPr>
            <a:r>
              <a:t/>
            </a:r>
            <a:endParaRPr>
              <a:solidFill>
                <a:schemeClr val="dk1"/>
              </a:solidFill>
              <a:latin typeface="Oswald"/>
              <a:ea typeface="Oswald"/>
              <a:cs typeface="Oswald"/>
              <a:sym typeface="Oswald"/>
            </a:endParaRPr>
          </a:p>
          <a:p>
            <a:pPr indent="0" lvl="0" marL="0" rtl="0" algn="l">
              <a:lnSpc>
                <a:spcPct val="100000"/>
              </a:lnSpc>
              <a:spcBef>
                <a:spcPts val="0"/>
              </a:spcBef>
              <a:spcAft>
                <a:spcPts val="0"/>
              </a:spcAft>
              <a:buSzPts val="1400"/>
              <a:buNone/>
            </a:pPr>
            <a:r>
              <a:t/>
            </a:r>
            <a:endParaRPr>
              <a:solidFill>
                <a:schemeClr val="dk1"/>
              </a:solidFill>
            </a:endParaRPr>
          </a:p>
        </p:txBody>
      </p:sp>
      <p:pic>
        <p:nvPicPr>
          <p:cNvPr id="59" name="Google Shape;59;g38db7b4c136_0_5"/>
          <p:cNvPicPr preferRelativeResize="0"/>
          <p:nvPr/>
        </p:nvPicPr>
        <p:blipFill rotWithShape="1">
          <a:blip r:embed="rId3">
            <a:alphaModFix/>
          </a:blip>
          <a:srcRect b="0" l="0" r="0" t="0"/>
          <a:stretch/>
        </p:blipFill>
        <p:spPr>
          <a:xfrm>
            <a:off x="10472295" y="1989461"/>
            <a:ext cx="8598050" cy="931909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40" name="Shape 340"/>
        <p:cNvGrpSpPr/>
        <p:nvPr/>
      </p:nvGrpSpPr>
      <p:grpSpPr>
        <a:xfrm>
          <a:off x="0" y="0"/>
          <a:ext cx="0" cy="0"/>
          <a:chOff x="0" y="0"/>
          <a:chExt cx="0" cy="0"/>
        </a:xfrm>
      </p:grpSpPr>
      <p:pic>
        <p:nvPicPr>
          <p:cNvPr id="341" name="Google Shape;341;p19"/>
          <p:cNvPicPr preferRelativeResize="0"/>
          <p:nvPr/>
        </p:nvPicPr>
        <p:blipFill rotWithShape="1">
          <a:blip r:embed="rId3">
            <a:alphaModFix/>
          </a:blip>
          <a:srcRect b="0" l="0" r="0" t="0"/>
          <a:stretch/>
        </p:blipFill>
        <p:spPr>
          <a:xfrm>
            <a:off x="0" y="0"/>
            <a:ext cx="20104100" cy="11308556"/>
          </a:xfrm>
          <a:prstGeom prst="rect">
            <a:avLst/>
          </a:prstGeom>
          <a:noFill/>
          <a:ln>
            <a:noFill/>
          </a:ln>
        </p:spPr>
      </p:pic>
      <p:grpSp>
        <p:nvGrpSpPr>
          <p:cNvPr id="342" name="Google Shape;342;p19"/>
          <p:cNvGrpSpPr/>
          <p:nvPr/>
        </p:nvGrpSpPr>
        <p:grpSpPr>
          <a:xfrm>
            <a:off x="17133358" y="9187026"/>
            <a:ext cx="2211066" cy="1321398"/>
            <a:chOff x="17133358" y="9187026"/>
            <a:chExt cx="2211066" cy="1321398"/>
          </a:xfrm>
        </p:grpSpPr>
        <p:sp>
          <p:nvSpPr>
            <p:cNvPr id="343" name="Google Shape;343;p19"/>
            <p:cNvSpPr/>
            <p:nvPr/>
          </p:nvSpPr>
          <p:spPr>
            <a:xfrm>
              <a:off x="17247565" y="10010641"/>
              <a:ext cx="920115" cy="490220"/>
            </a:xfrm>
            <a:custGeom>
              <a:rect b="b" l="l" r="r" t="t"/>
              <a:pathLst>
                <a:path extrusionOk="0" h="490220" w="920115">
                  <a:moveTo>
                    <a:pt x="600659" y="0"/>
                  </a:moveTo>
                  <a:lnTo>
                    <a:pt x="504952" y="0"/>
                  </a:lnTo>
                  <a:lnTo>
                    <a:pt x="435457" y="312801"/>
                  </a:lnTo>
                  <a:lnTo>
                    <a:pt x="404622" y="182549"/>
                  </a:lnTo>
                  <a:lnTo>
                    <a:pt x="361403" y="0"/>
                  </a:lnTo>
                  <a:lnTo>
                    <a:pt x="256057" y="0"/>
                  </a:lnTo>
                  <a:lnTo>
                    <a:pt x="184543" y="313385"/>
                  </a:lnTo>
                  <a:lnTo>
                    <a:pt x="180784" y="297611"/>
                  </a:lnTo>
                  <a:lnTo>
                    <a:pt x="116928" y="0"/>
                  </a:lnTo>
                  <a:lnTo>
                    <a:pt x="0" y="0"/>
                  </a:lnTo>
                  <a:lnTo>
                    <a:pt x="119748" y="489826"/>
                  </a:lnTo>
                  <a:lnTo>
                    <a:pt x="230263" y="489826"/>
                  </a:lnTo>
                  <a:lnTo>
                    <a:pt x="270192" y="313385"/>
                  </a:lnTo>
                  <a:lnTo>
                    <a:pt x="299796" y="182549"/>
                  </a:lnTo>
                  <a:lnTo>
                    <a:pt x="372567" y="489826"/>
                  </a:lnTo>
                  <a:lnTo>
                    <a:pt x="482955" y="489826"/>
                  </a:lnTo>
                  <a:lnTo>
                    <a:pt x="525500" y="312801"/>
                  </a:lnTo>
                  <a:lnTo>
                    <a:pt x="600659" y="0"/>
                  </a:lnTo>
                  <a:close/>
                </a:path>
                <a:path extrusionOk="0" h="490220" w="920115">
                  <a:moveTo>
                    <a:pt x="919670" y="250380"/>
                  </a:moveTo>
                  <a:lnTo>
                    <a:pt x="917117" y="207733"/>
                  </a:lnTo>
                  <a:lnTo>
                    <a:pt x="903452" y="164274"/>
                  </a:lnTo>
                  <a:lnTo>
                    <a:pt x="874001" y="134416"/>
                  </a:lnTo>
                  <a:lnTo>
                    <a:pt x="830567" y="119113"/>
                  </a:lnTo>
                  <a:lnTo>
                    <a:pt x="813625" y="118084"/>
                  </a:lnTo>
                  <a:lnTo>
                    <a:pt x="786091" y="121005"/>
                  </a:lnTo>
                  <a:lnTo>
                    <a:pt x="762228" y="129705"/>
                  </a:lnTo>
                  <a:lnTo>
                    <a:pt x="742086" y="144132"/>
                  </a:lnTo>
                  <a:lnTo>
                    <a:pt x="725690" y="164249"/>
                  </a:lnTo>
                  <a:lnTo>
                    <a:pt x="725690" y="0"/>
                  </a:lnTo>
                  <a:lnTo>
                    <a:pt x="621360" y="0"/>
                  </a:lnTo>
                  <a:lnTo>
                    <a:pt x="621360" y="489826"/>
                  </a:lnTo>
                  <a:lnTo>
                    <a:pt x="725690" y="489826"/>
                  </a:lnTo>
                  <a:lnTo>
                    <a:pt x="725690" y="284734"/>
                  </a:lnTo>
                  <a:lnTo>
                    <a:pt x="726770" y="262610"/>
                  </a:lnTo>
                  <a:lnTo>
                    <a:pt x="742696" y="221716"/>
                  </a:lnTo>
                  <a:lnTo>
                    <a:pt x="777278" y="207137"/>
                  </a:lnTo>
                  <a:lnTo>
                    <a:pt x="785926" y="207137"/>
                  </a:lnTo>
                  <a:lnTo>
                    <a:pt x="810806" y="243814"/>
                  </a:lnTo>
                  <a:lnTo>
                    <a:pt x="812266" y="284734"/>
                  </a:lnTo>
                  <a:lnTo>
                    <a:pt x="812266" y="489826"/>
                  </a:lnTo>
                  <a:lnTo>
                    <a:pt x="919670" y="489826"/>
                  </a:lnTo>
                  <a:lnTo>
                    <a:pt x="919670" y="25038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344" name="Google Shape;344;p19"/>
            <p:cNvPicPr preferRelativeResize="0"/>
            <p:nvPr/>
          </p:nvPicPr>
          <p:blipFill rotWithShape="1">
            <a:blip r:embed="rId4">
              <a:alphaModFix/>
            </a:blip>
            <a:srcRect b="0" l="0" r="0" t="0"/>
            <a:stretch/>
          </p:blipFill>
          <p:spPr>
            <a:xfrm>
              <a:off x="17133358" y="9187026"/>
              <a:ext cx="2211066" cy="1321398"/>
            </a:xfrm>
            <a:prstGeom prst="rect">
              <a:avLst/>
            </a:prstGeom>
            <a:noFill/>
            <a:ln>
              <a:noFill/>
            </a:ln>
          </p:spPr>
        </p:pic>
      </p:grpSp>
      <p:sp>
        <p:nvSpPr>
          <p:cNvPr id="345" name="Google Shape;345;p19"/>
          <p:cNvSpPr txBox="1"/>
          <p:nvPr/>
        </p:nvSpPr>
        <p:spPr>
          <a:xfrm>
            <a:off x="5949550" y="320675"/>
            <a:ext cx="8205000" cy="1789500"/>
          </a:xfrm>
          <a:prstGeom prst="rect">
            <a:avLst/>
          </a:prstGeom>
          <a:noFill/>
          <a:ln>
            <a:noFill/>
          </a:ln>
        </p:spPr>
        <p:txBody>
          <a:bodyPr anchorCtr="0" anchor="t" bIns="0" lIns="0" spcFirstLastPara="1" rIns="0" wrap="square" tIns="11425">
            <a:spAutoFit/>
          </a:bodyPr>
          <a:lstStyle/>
          <a:p>
            <a:pPr indent="0" lvl="0" marL="12700" marR="0" rtl="0" algn="ctr">
              <a:lnSpc>
                <a:spcPct val="100000"/>
              </a:lnSpc>
              <a:spcBef>
                <a:spcPts val="0"/>
              </a:spcBef>
              <a:spcAft>
                <a:spcPts val="0"/>
              </a:spcAft>
              <a:buClr>
                <a:srgbClr val="000000"/>
              </a:buClr>
              <a:buSzPts val="11550"/>
              <a:buFont typeface="Arial"/>
              <a:buNone/>
            </a:pPr>
            <a:r>
              <a:rPr b="1" i="0" lang="en-US" sz="11550" u="none" cap="none" strike="noStrike">
                <a:solidFill>
                  <a:srgbClr val="FFFFFF"/>
                </a:solidFill>
                <a:latin typeface="Lora"/>
                <a:ea typeface="Lora"/>
                <a:cs typeface="Lora"/>
                <a:sym typeface="Lora"/>
              </a:rPr>
              <a:t>Reviewers:</a:t>
            </a:r>
            <a:endParaRPr b="0" i="0" sz="11550" u="none" cap="none" strike="noStrike">
              <a:solidFill>
                <a:srgbClr val="000000"/>
              </a:solidFill>
              <a:latin typeface="Lora"/>
              <a:ea typeface="Lora"/>
              <a:cs typeface="Lora"/>
              <a:sym typeface="Lora"/>
            </a:endParaRPr>
          </a:p>
        </p:txBody>
      </p:sp>
      <p:sp>
        <p:nvSpPr>
          <p:cNvPr id="346" name="Google Shape;346;p19"/>
          <p:cNvSpPr txBox="1"/>
          <p:nvPr/>
        </p:nvSpPr>
        <p:spPr>
          <a:xfrm>
            <a:off x="908050" y="2451070"/>
            <a:ext cx="14073000" cy="6649500"/>
          </a:xfrm>
          <a:prstGeom prst="rect">
            <a:avLst/>
          </a:prstGeom>
          <a:noFill/>
          <a:ln>
            <a:noFill/>
          </a:ln>
        </p:spPr>
        <p:txBody>
          <a:bodyPr anchorCtr="0" anchor="t" bIns="0" lIns="0" spcFirstLastPara="1" rIns="0" wrap="square" tIns="0">
            <a:spAutoFit/>
          </a:bodyPr>
          <a:lstStyle/>
          <a:p>
            <a:pPr indent="-457200" lvl="0" marL="457200" marR="0" rtl="0" algn="l">
              <a:lnSpc>
                <a:spcPct val="100000"/>
              </a:lnSpc>
              <a:spcBef>
                <a:spcPts val="0"/>
              </a:spcBef>
              <a:spcAft>
                <a:spcPts val="0"/>
              </a:spcAft>
              <a:buClr>
                <a:schemeClr val="lt1"/>
              </a:buClr>
              <a:buSzPts val="3600"/>
              <a:buFont typeface="Arial"/>
              <a:buChar char="●"/>
            </a:pPr>
            <a:r>
              <a:rPr b="1" i="0" lang="en-US" sz="3600" u="none" cap="none" strike="noStrike">
                <a:solidFill>
                  <a:schemeClr val="lt1"/>
                </a:solidFill>
                <a:latin typeface="Oswald"/>
                <a:ea typeface="Oswald"/>
                <a:cs typeface="Oswald"/>
                <a:sym typeface="Oswald"/>
              </a:rPr>
              <a:t>Ben Scholz</a:t>
            </a:r>
            <a:endParaRPr b="1" i="0" sz="3600" u="none" cap="none" strike="noStrike">
              <a:solidFill>
                <a:schemeClr val="lt1"/>
              </a:solidFill>
              <a:latin typeface="Oswald"/>
              <a:ea typeface="Oswald"/>
              <a:cs typeface="Oswald"/>
              <a:sym typeface="Oswald"/>
            </a:endParaRPr>
          </a:p>
          <a:p>
            <a:pPr indent="-457200" lvl="1" marL="914400" marR="0" rtl="0" algn="l">
              <a:lnSpc>
                <a:spcPct val="100000"/>
              </a:lnSpc>
              <a:spcBef>
                <a:spcPts val="0"/>
              </a:spcBef>
              <a:spcAft>
                <a:spcPts val="0"/>
              </a:spcAft>
              <a:buClr>
                <a:schemeClr val="lt1"/>
              </a:buClr>
              <a:buSzPts val="3600"/>
              <a:buFont typeface="Arial"/>
              <a:buChar char="○"/>
            </a:pPr>
            <a:r>
              <a:rPr b="0" i="0" lang="en-US" sz="3600" u="none" cap="none" strike="noStrike">
                <a:solidFill>
                  <a:schemeClr val="lt1"/>
                </a:solidFill>
                <a:latin typeface="Oswald"/>
                <a:ea typeface="Oswald"/>
                <a:cs typeface="Oswald"/>
                <a:sym typeface="Oswald"/>
              </a:rPr>
              <a:t>Wheat Farmer &amp; Texas Wheat Producers Board Director</a:t>
            </a:r>
            <a:endParaRPr b="0" i="0" sz="3600" u="none" cap="none" strike="noStrike">
              <a:solidFill>
                <a:schemeClr val="lt1"/>
              </a:solidFill>
              <a:latin typeface="Oswald"/>
              <a:ea typeface="Oswald"/>
              <a:cs typeface="Oswald"/>
              <a:sym typeface="Oswald"/>
            </a:endParaRPr>
          </a:p>
          <a:p>
            <a:pPr indent="-457200" lvl="0" marL="457200" marR="0" rtl="0" algn="l">
              <a:lnSpc>
                <a:spcPct val="100000"/>
              </a:lnSpc>
              <a:spcBef>
                <a:spcPts val="0"/>
              </a:spcBef>
              <a:spcAft>
                <a:spcPts val="0"/>
              </a:spcAft>
              <a:buClr>
                <a:schemeClr val="lt1"/>
              </a:buClr>
              <a:buSzPts val="3600"/>
              <a:buFont typeface="Arial"/>
              <a:buChar char="●"/>
            </a:pPr>
            <a:r>
              <a:rPr b="1" i="0" lang="en-US" sz="3600" u="none" cap="none" strike="noStrike">
                <a:solidFill>
                  <a:schemeClr val="lt1"/>
                </a:solidFill>
                <a:latin typeface="Oswald"/>
                <a:ea typeface="Oswald"/>
                <a:cs typeface="Oswald"/>
                <a:sym typeface="Oswald"/>
              </a:rPr>
              <a:t>Jordan Trees Waddle</a:t>
            </a:r>
            <a:endParaRPr b="1" i="0" sz="3600" u="none" cap="none" strike="noStrike">
              <a:solidFill>
                <a:schemeClr val="lt1"/>
              </a:solidFill>
              <a:latin typeface="Oswald"/>
              <a:ea typeface="Oswald"/>
              <a:cs typeface="Oswald"/>
              <a:sym typeface="Oswald"/>
            </a:endParaRPr>
          </a:p>
          <a:p>
            <a:pPr indent="-457200" lvl="1" marL="914400" marR="0" rtl="0" algn="l">
              <a:lnSpc>
                <a:spcPct val="100000"/>
              </a:lnSpc>
              <a:spcBef>
                <a:spcPts val="0"/>
              </a:spcBef>
              <a:spcAft>
                <a:spcPts val="0"/>
              </a:spcAft>
              <a:buClr>
                <a:schemeClr val="lt1"/>
              </a:buClr>
              <a:buSzPts val="3600"/>
              <a:buFont typeface="Oswald"/>
              <a:buChar char="○"/>
            </a:pPr>
            <a:r>
              <a:rPr b="0" i="0" lang="en-US" sz="3600" u="none" cap="none" strike="noStrike">
                <a:solidFill>
                  <a:schemeClr val="lt1"/>
                </a:solidFill>
                <a:latin typeface="Oswald"/>
                <a:ea typeface="Oswald"/>
                <a:cs typeface="Oswald"/>
                <a:sym typeface="Oswald"/>
              </a:rPr>
              <a:t>Agricultural Science Teacher, Medina Valley High School, Medina Valley ISD</a:t>
            </a:r>
            <a:endParaRPr b="0" i="0" sz="3600" u="none" cap="none" strike="noStrike">
              <a:solidFill>
                <a:schemeClr val="lt1"/>
              </a:solidFill>
              <a:latin typeface="Oswald"/>
              <a:ea typeface="Oswald"/>
              <a:cs typeface="Oswald"/>
              <a:sym typeface="Oswald"/>
            </a:endParaRPr>
          </a:p>
          <a:p>
            <a:pPr indent="-457200" lvl="0" marL="457200" marR="0" rtl="0" algn="l">
              <a:lnSpc>
                <a:spcPct val="100000"/>
              </a:lnSpc>
              <a:spcBef>
                <a:spcPts val="0"/>
              </a:spcBef>
              <a:spcAft>
                <a:spcPts val="0"/>
              </a:spcAft>
              <a:buClr>
                <a:schemeClr val="lt1"/>
              </a:buClr>
              <a:buSzPts val="3600"/>
              <a:buFont typeface="Arial"/>
              <a:buChar char="●"/>
            </a:pPr>
            <a:r>
              <a:rPr b="1" i="0" lang="en-US" sz="3600" u="none" cap="none" strike="noStrike">
                <a:solidFill>
                  <a:schemeClr val="lt1"/>
                </a:solidFill>
                <a:latin typeface="Oswald"/>
                <a:ea typeface="Oswald"/>
                <a:cs typeface="Oswald"/>
                <a:sym typeface="Oswald"/>
              </a:rPr>
              <a:t>Kyle Miller</a:t>
            </a:r>
            <a:endParaRPr b="1" i="0" sz="3600" u="none" cap="none" strike="noStrike">
              <a:solidFill>
                <a:schemeClr val="lt1"/>
              </a:solidFill>
              <a:latin typeface="Oswald"/>
              <a:ea typeface="Oswald"/>
              <a:cs typeface="Oswald"/>
              <a:sym typeface="Oswald"/>
            </a:endParaRPr>
          </a:p>
          <a:p>
            <a:pPr indent="-457200" lvl="1" marL="914400" marR="0" rtl="0" algn="l">
              <a:lnSpc>
                <a:spcPct val="100000"/>
              </a:lnSpc>
              <a:spcBef>
                <a:spcPts val="0"/>
              </a:spcBef>
              <a:spcAft>
                <a:spcPts val="0"/>
              </a:spcAft>
              <a:buClr>
                <a:schemeClr val="lt1"/>
              </a:buClr>
              <a:buSzPts val="3600"/>
              <a:buFont typeface="Arial"/>
              <a:buChar char="○"/>
            </a:pPr>
            <a:r>
              <a:rPr b="0" i="0" lang="en-US" sz="3600" u="none" cap="none" strike="noStrike">
                <a:solidFill>
                  <a:schemeClr val="lt1"/>
                </a:solidFill>
                <a:latin typeface="Oswald"/>
                <a:ea typeface="Oswald"/>
                <a:cs typeface="Oswald"/>
                <a:sym typeface="Oswald"/>
              </a:rPr>
              <a:t>Family &amp; Consumer Science Teacher, Mackenzie Middle School, Lubbock ISD</a:t>
            </a:r>
            <a:endParaRPr b="0" i="0" sz="3600" u="none" cap="none" strike="noStrike">
              <a:solidFill>
                <a:schemeClr val="lt1"/>
              </a:solidFill>
              <a:latin typeface="Oswald"/>
              <a:ea typeface="Oswald"/>
              <a:cs typeface="Oswald"/>
              <a:sym typeface="Oswald"/>
            </a:endParaRPr>
          </a:p>
          <a:p>
            <a:pPr indent="-457200" lvl="0" marL="457200" marR="0" rtl="0" algn="l">
              <a:lnSpc>
                <a:spcPct val="100000"/>
              </a:lnSpc>
              <a:spcBef>
                <a:spcPts val="0"/>
              </a:spcBef>
              <a:spcAft>
                <a:spcPts val="0"/>
              </a:spcAft>
              <a:buClr>
                <a:schemeClr val="lt1"/>
              </a:buClr>
              <a:buSzPts val="3600"/>
              <a:buFont typeface="Arial"/>
              <a:buChar char="●"/>
            </a:pPr>
            <a:r>
              <a:rPr b="1" i="0" lang="en-US" sz="3600" u="none" cap="none" strike="noStrike">
                <a:solidFill>
                  <a:schemeClr val="lt1"/>
                </a:solidFill>
                <a:latin typeface="Oswald"/>
                <a:ea typeface="Oswald"/>
                <a:cs typeface="Oswald"/>
                <a:sym typeface="Oswald"/>
              </a:rPr>
              <a:t>Rhonda Cantrell</a:t>
            </a:r>
            <a:endParaRPr b="1" i="0" sz="3600" u="none" cap="none" strike="noStrike">
              <a:solidFill>
                <a:schemeClr val="lt1"/>
              </a:solidFill>
              <a:latin typeface="Oswald"/>
              <a:ea typeface="Oswald"/>
              <a:cs typeface="Oswald"/>
              <a:sym typeface="Oswald"/>
            </a:endParaRPr>
          </a:p>
          <a:p>
            <a:pPr indent="-457200" lvl="1" marL="914400" marR="0" rtl="0" algn="l">
              <a:lnSpc>
                <a:spcPct val="100000"/>
              </a:lnSpc>
              <a:spcBef>
                <a:spcPts val="0"/>
              </a:spcBef>
              <a:spcAft>
                <a:spcPts val="0"/>
              </a:spcAft>
              <a:buClr>
                <a:schemeClr val="lt1"/>
              </a:buClr>
              <a:buSzPts val="3600"/>
              <a:buFont typeface="Arial"/>
              <a:buChar char="○"/>
            </a:pPr>
            <a:r>
              <a:rPr b="0" i="0" lang="en-US" sz="3600" u="none" cap="none" strike="noStrike">
                <a:solidFill>
                  <a:schemeClr val="lt1"/>
                </a:solidFill>
                <a:latin typeface="Oswald"/>
                <a:ea typeface="Oswald"/>
                <a:cs typeface="Oswald"/>
                <a:sym typeface="Oswald"/>
              </a:rPr>
              <a:t>Retired Elementary Teacher, Texline ISD</a:t>
            </a:r>
            <a:endParaRPr b="0" i="0" sz="3600" u="none" cap="none" strike="noStrike">
              <a:solidFill>
                <a:schemeClr val="lt1"/>
              </a:solidFill>
              <a:latin typeface="Oswald"/>
              <a:ea typeface="Oswald"/>
              <a:cs typeface="Oswald"/>
              <a:sym typeface="Oswald"/>
            </a:endParaRPr>
          </a:p>
          <a:p>
            <a:pPr indent="-457200" lvl="0" marL="457200" marR="0" rtl="0" algn="l">
              <a:lnSpc>
                <a:spcPct val="100000"/>
              </a:lnSpc>
              <a:spcBef>
                <a:spcPts val="0"/>
              </a:spcBef>
              <a:spcAft>
                <a:spcPts val="0"/>
              </a:spcAft>
              <a:buClr>
                <a:schemeClr val="lt1"/>
              </a:buClr>
              <a:buSzPts val="3600"/>
              <a:buFont typeface="Arial"/>
              <a:buChar char="●"/>
            </a:pPr>
            <a:r>
              <a:rPr b="1" i="0" lang="en-US" sz="3600" u="none" cap="none" strike="noStrike">
                <a:solidFill>
                  <a:schemeClr val="lt1"/>
                </a:solidFill>
                <a:latin typeface="Oswald"/>
                <a:ea typeface="Oswald"/>
                <a:cs typeface="Oswald"/>
                <a:sym typeface="Oswald"/>
              </a:rPr>
              <a:t>Dr. Calvin Trostle</a:t>
            </a:r>
            <a:endParaRPr b="1" i="0" sz="3600" u="none" cap="none" strike="noStrike">
              <a:solidFill>
                <a:schemeClr val="lt1"/>
              </a:solidFill>
              <a:latin typeface="Oswald"/>
              <a:ea typeface="Oswald"/>
              <a:cs typeface="Oswald"/>
              <a:sym typeface="Oswald"/>
            </a:endParaRPr>
          </a:p>
          <a:p>
            <a:pPr indent="-457200" lvl="1" marL="914400" marR="0" rtl="0" algn="l">
              <a:lnSpc>
                <a:spcPct val="100000"/>
              </a:lnSpc>
              <a:spcBef>
                <a:spcPts val="0"/>
              </a:spcBef>
              <a:spcAft>
                <a:spcPts val="0"/>
              </a:spcAft>
              <a:buClr>
                <a:schemeClr val="lt1"/>
              </a:buClr>
              <a:buSzPts val="3600"/>
              <a:buFont typeface="Oswald"/>
              <a:buChar char="○"/>
            </a:pPr>
            <a:r>
              <a:rPr b="0" i="0" lang="en-US" sz="3600" u="none" cap="none" strike="noStrike">
                <a:solidFill>
                  <a:schemeClr val="lt1"/>
                </a:solidFill>
                <a:latin typeface="Oswald"/>
                <a:ea typeface="Oswald"/>
                <a:cs typeface="Oswald"/>
                <a:sym typeface="Oswald"/>
              </a:rPr>
              <a:t>Professor &amp; Extension Agronomist, Texas A&amp;M AgriLife Extension Service</a:t>
            </a:r>
            <a:endParaRPr b="0" i="0" sz="3600" u="none" cap="none" strike="noStrike">
              <a:solidFill>
                <a:schemeClr val="lt1"/>
              </a:solidFill>
              <a:latin typeface="Oswald"/>
              <a:ea typeface="Oswald"/>
              <a:cs typeface="Oswald"/>
              <a:sym typeface="Oswald"/>
            </a:endParaRPr>
          </a:p>
          <a:p>
            <a:pPr indent="-457200" lvl="0" marL="457200" marR="0" rtl="0" algn="l">
              <a:lnSpc>
                <a:spcPct val="100000"/>
              </a:lnSpc>
              <a:spcBef>
                <a:spcPts val="0"/>
              </a:spcBef>
              <a:spcAft>
                <a:spcPts val="0"/>
              </a:spcAft>
              <a:buClr>
                <a:schemeClr val="lt1"/>
              </a:buClr>
              <a:buSzPts val="3600"/>
              <a:buFont typeface="Arial"/>
              <a:buChar char="●"/>
            </a:pPr>
            <a:r>
              <a:rPr b="1" i="0" lang="en-US" sz="3600" u="none" cap="none" strike="noStrike">
                <a:solidFill>
                  <a:schemeClr val="lt1"/>
                </a:solidFill>
                <a:latin typeface="Oswald"/>
                <a:ea typeface="Oswald"/>
                <a:cs typeface="Oswald"/>
                <a:sym typeface="Oswald"/>
              </a:rPr>
              <a:t>Cater Wands</a:t>
            </a:r>
            <a:endParaRPr b="1" i="0" sz="3600" u="none" cap="none" strike="noStrike">
              <a:solidFill>
                <a:schemeClr val="lt1"/>
              </a:solidFill>
              <a:latin typeface="Oswald"/>
              <a:ea typeface="Oswald"/>
              <a:cs typeface="Oswald"/>
              <a:sym typeface="Oswald"/>
            </a:endParaRPr>
          </a:p>
          <a:p>
            <a:pPr indent="-457200" lvl="1" marL="914400" marR="0" rtl="0" algn="l">
              <a:lnSpc>
                <a:spcPct val="100000"/>
              </a:lnSpc>
              <a:spcBef>
                <a:spcPts val="0"/>
              </a:spcBef>
              <a:spcAft>
                <a:spcPts val="0"/>
              </a:spcAft>
              <a:buClr>
                <a:schemeClr val="lt1"/>
              </a:buClr>
              <a:buSzPts val="3600"/>
              <a:buFont typeface="Arial"/>
              <a:buChar char="○"/>
            </a:pPr>
            <a:r>
              <a:rPr b="0" i="0" lang="en-US" sz="3600" u="none" cap="none" strike="noStrike">
                <a:solidFill>
                  <a:schemeClr val="lt1"/>
                </a:solidFill>
                <a:latin typeface="Oswald"/>
                <a:ea typeface="Oswald"/>
                <a:cs typeface="Oswald"/>
                <a:sym typeface="Oswald"/>
              </a:rPr>
              <a:t>Manager of Technical Sales, Miller Milling</a:t>
            </a:r>
            <a:endParaRPr b="1" i="0" sz="3600" u="none" cap="none" strike="noStrike">
              <a:solidFill>
                <a:schemeClr val="lt1"/>
              </a:solidFill>
              <a:latin typeface="Oswald"/>
              <a:ea typeface="Oswald"/>
              <a:cs typeface="Oswald"/>
              <a:sym typeface="Oswa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63" name="Shape 63"/>
        <p:cNvGrpSpPr/>
        <p:nvPr/>
      </p:nvGrpSpPr>
      <p:grpSpPr>
        <a:xfrm>
          <a:off x="0" y="0"/>
          <a:ext cx="0" cy="0"/>
          <a:chOff x="0" y="0"/>
          <a:chExt cx="0" cy="0"/>
        </a:xfrm>
      </p:grpSpPr>
      <p:grpSp>
        <p:nvGrpSpPr>
          <p:cNvPr id="64" name="Google Shape;64;g38db7b4c136_0_15"/>
          <p:cNvGrpSpPr/>
          <p:nvPr/>
        </p:nvGrpSpPr>
        <p:grpSpPr>
          <a:xfrm>
            <a:off x="10466" y="376950"/>
            <a:ext cx="20093859" cy="1716405"/>
            <a:chOff x="10466" y="376950"/>
            <a:chExt cx="20093859" cy="1716405"/>
          </a:xfrm>
        </p:grpSpPr>
        <p:sp>
          <p:nvSpPr>
            <p:cNvPr id="65" name="Google Shape;65;g38db7b4c136_0_15"/>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6" name="Google Shape;66;g38db7b4c136_0_15"/>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67" name="Google Shape;67;g38db7b4c136_0_15"/>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Photosynthesis</a:t>
            </a:r>
            <a:endParaRPr/>
          </a:p>
        </p:txBody>
      </p:sp>
      <p:sp>
        <p:nvSpPr>
          <p:cNvPr id="68" name="Google Shape;68;g38db7b4c136_0_15"/>
          <p:cNvSpPr txBox="1"/>
          <p:nvPr>
            <p:ph idx="2" type="body"/>
          </p:nvPr>
        </p:nvSpPr>
        <p:spPr>
          <a:xfrm>
            <a:off x="1631225" y="2573150"/>
            <a:ext cx="11199600" cy="6649500"/>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chemeClr val="dk1"/>
              </a:buClr>
              <a:buSzPts val="3600"/>
              <a:buChar char="•"/>
            </a:pPr>
            <a:r>
              <a:rPr lang="en-US">
                <a:solidFill>
                  <a:schemeClr val="dk1"/>
                </a:solidFill>
                <a:latin typeface="Oswald"/>
                <a:ea typeface="Oswald"/>
                <a:cs typeface="Oswald"/>
                <a:sym typeface="Oswald"/>
              </a:rPr>
              <a:t>Plants use carbon dioxide, sunlight and water to make their own food to give the plant energy to grow. </a:t>
            </a:r>
            <a:endParaRPr>
              <a:solidFill>
                <a:schemeClr val="dk1"/>
              </a:solidFill>
              <a:latin typeface="Oswald"/>
              <a:ea typeface="Oswald"/>
              <a:cs typeface="Oswald"/>
              <a:sym typeface="Oswald"/>
            </a:endParaRPr>
          </a:p>
          <a:p>
            <a:pPr indent="0" lvl="0" marL="0" rtl="0" algn="l">
              <a:lnSpc>
                <a:spcPct val="100000"/>
              </a:lnSpc>
              <a:spcBef>
                <a:spcPts val="0"/>
              </a:spcBef>
              <a:spcAft>
                <a:spcPts val="0"/>
              </a:spcAft>
              <a:buSzPts val="1400"/>
              <a:buNone/>
            </a:pPr>
            <a:r>
              <a:t/>
            </a:r>
            <a:endParaRPr>
              <a:solidFill>
                <a:schemeClr val="dk1"/>
              </a:solidFill>
              <a:latin typeface="Oswald"/>
              <a:ea typeface="Oswald"/>
              <a:cs typeface="Oswald"/>
              <a:sym typeface="Oswald"/>
            </a:endParaRPr>
          </a:p>
          <a:p>
            <a:pPr indent="-571500" lvl="0" marL="571500" rtl="0" algn="l">
              <a:lnSpc>
                <a:spcPct val="100000"/>
              </a:lnSpc>
              <a:spcBef>
                <a:spcPts val="0"/>
              </a:spcBef>
              <a:spcAft>
                <a:spcPts val="0"/>
              </a:spcAft>
              <a:buClr>
                <a:schemeClr val="dk1"/>
              </a:buClr>
              <a:buSzPts val="3600"/>
              <a:buChar char="•"/>
            </a:pPr>
            <a:r>
              <a:rPr lang="en-US">
                <a:solidFill>
                  <a:schemeClr val="dk1"/>
                </a:solidFill>
                <a:latin typeface="Oswald"/>
                <a:ea typeface="Oswald"/>
                <a:cs typeface="Oswald"/>
                <a:sym typeface="Oswald"/>
              </a:rPr>
              <a:t>Plants absorb carbon dioxide through the leaves and absorb water through the root system.</a:t>
            </a:r>
            <a:endParaRPr sz="3600">
              <a:solidFill>
                <a:schemeClr val="dk1"/>
              </a:solidFill>
            </a:endParaRPr>
          </a:p>
          <a:p>
            <a:pPr indent="0" lvl="1" marL="457200" rtl="0" algn="l">
              <a:lnSpc>
                <a:spcPct val="100000"/>
              </a:lnSpc>
              <a:spcBef>
                <a:spcPts val="0"/>
              </a:spcBef>
              <a:spcAft>
                <a:spcPts val="0"/>
              </a:spcAft>
              <a:buClr>
                <a:schemeClr val="dk1"/>
              </a:buClr>
              <a:buSzPts val="3600"/>
              <a:buNone/>
            </a:pPr>
            <a:r>
              <a:t/>
            </a:r>
            <a:endParaRPr sz="3600"/>
          </a:p>
          <a:p>
            <a:pPr indent="-571500" lvl="0" marL="571500" rtl="0" algn="l">
              <a:lnSpc>
                <a:spcPct val="100000"/>
              </a:lnSpc>
              <a:spcBef>
                <a:spcPts val="0"/>
              </a:spcBef>
              <a:spcAft>
                <a:spcPts val="0"/>
              </a:spcAft>
              <a:buClr>
                <a:schemeClr val="dk1"/>
              </a:buClr>
              <a:buSzPts val="3600"/>
              <a:buChar char="•"/>
            </a:pPr>
            <a:r>
              <a:rPr lang="en-US">
                <a:solidFill>
                  <a:schemeClr val="dk1"/>
                </a:solidFill>
                <a:latin typeface="Oswald"/>
                <a:ea typeface="Oswald"/>
                <a:cs typeface="Oswald"/>
                <a:sym typeface="Oswald"/>
              </a:rPr>
              <a:t>The chlorophyll in the leaves use sunlight to create glucose, which is a form of sugar and gives the plant the energy it needs to grow.</a:t>
            </a:r>
            <a:endParaRPr>
              <a:solidFill>
                <a:schemeClr val="dk1"/>
              </a:solidFill>
              <a:latin typeface="Oswald"/>
              <a:ea typeface="Oswald"/>
              <a:cs typeface="Oswald"/>
              <a:sym typeface="Oswald"/>
            </a:endParaRPr>
          </a:p>
          <a:p>
            <a:pPr indent="0" lvl="0" marL="0" rtl="0" algn="l">
              <a:lnSpc>
                <a:spcPct val="100000"/>
              </a:lnSpc>
              <a:spcBef>
                <a:spcPts val="0"/>
              </a:spcBef>
              <a:spcAft>
                <a:spcPts val="0"/>
              </a:spcAft>
              <a:buSzPts val="1400"/>
              <a:buNone/>
            </a:pPr>
            <a:r>
              <a:t/>
            </a:r>
            <a:endParaRPr>
              <a:solidFill>
                <a:schemeClr val="dk1"/>
              </a:solidFill>
              <a:latin typeface="Oswald"/>
              <a:ea typeface="Oswald"/>
              <a:cs typeface="Oswald"/>
              <a:sym typeface="Oswald"/>
            </a:endParaRPr>
          </a:p>
          <a:p>
            <a:pPr indent="-571500" lvl="0" marL="571500" rtl="0" algn="l">
              <a:lnSpc>
                <a:spcPct val="100000"/>
              </a:lnSpc>
              <a:spcBef>
                <a:spcPts val="0"/>
              </a:spcBef>
              <a:spcAft>
                <a:spcPts val="0"/>
              </a:spcAft>
              <a:buClr>
                <a:schemeClr val="dk1"/>
              </a:buClr>
              <a:buSzPts val="3600"/>
              <a:buChar char="•"/>
            </a:pPr>
            <a:r>
              <a:rPr lang="en-US">
                <a:solidFill>
                  <a:schemeClr val="dk1"/>
                </a:solidFill>
                <a:latin typeface="Oswald"/>
                <a:ea typeface="Oswald"/>
                <a:cs typeface="Oswald"/>
                <a:sym typeface="Oswald"/>
              </a:rPr>
              <a:t>The plant releases oxygen as a byproduct of photosynthesis.</a:t>
            </a:r>
            <a:endParaRPr>
              <a:solidFill>
                <a:schemeClr val="dk1"/>
              </a:solidFill>
              <a:latin typeface="Oswald"/>
              <a:ea typeface="Oswald"/>
              <a:cs typeface="Oswald"/>
              <a:sym typeface="Oswald"/>
            </a:endParaRPr>
          </a:p>
          <a:p>
            <a:pPr indent="0" lvl="0" marL="0" rtl="0" algn="l">
              <a:lnSpc>
                <a:spcPct val="100000"/>
              </a:lnSpc>
              <a:spcBef>
                <a:spcPts val="0"/>
              </a:spcBef>
              <a:spcAft>
                <a:spcPts val="0"/>
              </a:spcAft>
              <a:buSzPts val="1400"/>
              <a:buNone/>
            </a:pPr>
            <a:r>
              <a:t/>
            </a:r>
            <a:endParaRPr/>
          </a:p>
        </p:txBody>
      </p:sp>
      <p:pic>
        <p:nvPicPr>
          <p:cNvPr id="69" name="Google Shape;69;g38db7b4c136_0_15" title="Photosynthesis - Shutterstock.png"/>
          <p:cNvPicPr preferRelativeResize="0"/>
          <p:nvPr/>
        </p:nvPicPr>
        <p:blipFill rotWithShape="1">
          <a:blip r:embed="rId3">
            <a:alphaModFix/>
          </a:blip>
          <a:srcRect b="0" l="0" r="0" t="0"/>
          <a:stretch/>
        </p:blipFill>
        <p:spPr>
          <a:xfrm>
            <a:off x="12954875" y="2573155"/>
            <a:ext cx="6968475" cy="809038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3" name="Shape 73"/>
        <p:cNvGrpSpPr/>
        <p:nvPr/>
      </p:nvGrpSpPr>
      <p:grpSpPr>
        <a:xfrm>
          <a:off x="0" y="0"/>
          <a:ext cx="0" cy="0"/>
          <a:chOff x="0" y="0"/>
          <a:chExt cx="0" cy="0"/>
        </a:xfrm>
      </p:grpSpPr>
      <p:grpSp>
        <p:nvGrpSpPr>
          <p:cNvPr id="74" name="Google Shape;74;g38db7b4c136_0_25"/>
          <p:cNvGrpSpPr/>
          <p:nvPr/>
        </p:nvGrpSpPr>
        <p:grpSpPr>
          <a:xfrm>
            <a:off x="10466" y="376950"/>
            <a:ext cx="20093859" cy="1716405"/>
            <a:chOff x="10466" y="376950"/>
            <a:chExt cx="20093859" cy="1716405"/>
          </a:xfrm>
        </p:grpSpPr>
        <p:sp>
          <p:nvSpPr>
            <p:cNvPr id="75" name="Google Shape;75;g38db7b4c136_0_25"/>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6" name="Google Shape;76;g38db7b4c136_0_25"/>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77" name="Google Shape;77;g38db7b4c136_0_25"/>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Nutrients</a:t>
            </a:r>
            <a:endParaRPr/>
          </a:p>
        </p:txBody>
      </p:sp>
      <p:sp>
        <p:nvSpPr>
          <p:cNvPr id="78" name="Google Shape;78;g38db7b4c136_0_25"/>
          <p:cNvSpPr txBox="1"/>
          <p:nvPr>
            <p:ph idx="2" type="body"/>
          </p:nvPr>
        </p:nvSpPr>
        <p:spPr>
          <a:xfrm>
            <a:off x="1631225" y="2573150"/>
            <a:ext cx="11199600" cy="6895800"/>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chemeClr val="dk1"/>
              </a:buClr>
              <a:buSzPts val="3600"/>
              <a:buChar char="•"/>
            </a:pPr>
            <a:r>
              <a:rPr lang="en-US">
                <a:solidFill>
                  <a:schemeClr val="dk1"/>
                </a:solidFill>
                <a:latin typeface="Oswald"/>
                <a:ea typeface="Oswald"/>
                <a:cs typeface="Oswald"/>
                <a:sym typeface="Oswald"/>
              </a:rPr>
              <a:t>Plant scientists have identified 16 essential nutrients that plants need to grow. </a:t>
            </a:r>
            <a:endParaRPr>
              <a:solidFill>
                <a:schemeClr val="dk1"/>
              </a:solidFill>
              <a:latin typeface="Oswald"/>
              <a:ea typeface="Oswald"/>
              <a:cs typeface="Oswald"/>
              <a:sym typeface="Oswald"/>
            </a:endParaRPr>
          </a:p>
          <a:p>
            <a:pPr indent="0" lvl="0" marL="0" rtl="0" algn="l">
              <a:lnSpc>
                <a:spcPct val="100000"/>
              </a:lnSpc>
              <a:spcBef>
                <a:spcPts val="0"/>
              </a:spcBef>
              <a:spcAft>
                <a:spcPts val="0"/>
              </a:spcAft>
              <a:buSzPts val="1400"/>
              <a:buNone/>
            </a:pPr>
            <a:r>
              <a:t/>
            </a:r>
            <a:endParaRPr>
              <a:solidFill>
                <a:schemeClr val="dk1"/>
              </a:solidFill>
              <a:latin typeface="Oswald"/>
              <a:ea typeface="Oswald"/>
              <a:cs typeface="Oswald"/>
              <a:sym typeface="Oswald"/>
            </a:endParaRPr>
          </a:p>
          <a:p>
            <a:pPr indent="-571500" lvl="0" marL="571500" rtl="0" algn="l">
              <a:lnSpc>
                <a:spcPct val="100000"/>
              </a:lnSpc>
              <a:spcBef>
                <a:spcPts val="0"/>
              </a:spcBef>
              <a:spcAft>
                <a:spcPts val="0"/>
              </a:spcAft>
              <a:buClr>
                <a:schemeClr val="dk1"/>
              </a:buClr>
              <a:buSzPts val="3600"/>
              <a:buChar char="•"/>
            </a:pPr>
            <a:r>
              <a:rPr lang="en-US">
                <a:solidFill>
                  <a:schemeClr val="dk1"/>
                </a:solidFill>
                <a:latin typeface="Oswald"/>
                <a:ea typeface="Oswald"/>
                <a:cs typeface="Oswald"/>
                <a:sym typeface="Oswald"/>
              </a:rPr>
              <a:t>Macronutrients are what plants need in the greatest quantity: </a:t>
            </a:r>
            <a:endParaRPr>
              <a:solidFill>
                <a:schemeClr val="dk1"/>
              </a:solidFill>
              <a:latin typeface="Oswald"/>
              <a:ea typeface="Oswald"/>
              <a:cs typeface="Oswald"/>
              <a:sym typeface="Oswald"/>
            </a:endParaRPr>
          </a:p>
          <a:p>
            <a:pPr indent="0" lvl="1" marL="457200" rtl="0" algn="l">
              <a:lnSpc>
                <a:spcPct val="100000"/>
              </a:lnSpc>
              <a:spcBef>
                <a:spcPts val="0"/>
              </a:spcBef>
              <a:spcAft>
                <a:spcPts val="0"/>
              </a:spcAft>
              <a:buClr>
                <a:schemeClr val="dk1"/>
              </a:buClr>
              <a:buSzPts val="1400"/>
              <a:buFont typeface="Oswald"/>
              <a:buNone/>
            </a:pPr>
            <a:r>
              <a:rPr lang="en-US"/>
              <a:t>- Carbon, hydrogen, oxygen, nitrogen, phosphorus and potassium</a:t>
            </a:r>
            <a:endParaRPr/>
          </a:p>
          <a:p>
            <a:pPr indent="0" lvl="2" marL="914400" rtl="0" algn="l">
              <a:lnSpc>
                <a:spcPct val="100000"/>
              </a:lnSpc>
              <a:spcBef>
                <a:spcPts val="0"/>
              </a:spcBef>
              <a:spcAft>
                <a:spcPts val="0"/>
              </a:spcAft>
              <a:buSzPts val="1400"/>
              <a:buNone/>
            </a:pPr>
            <a:r>
              <a:rPr lang="en-US"/>
              <a:t>- These are called primary nutrients.</a:t>
            </a:r>
            <a:endParaRPr/>
          </a:p>
          <a:p>
            <a:pPr indent="0" lvl="0" marL="0" rtl="0" algn="l">
              <a:lnSpc>
                <a:spcPct val="100000"/>
              </a:lnSpc>
              <a:spcBef>
                <a:spcPts val="0"/>
              </a:spcBef>
              <a:spcAft>
                <a:spcPts val="0"/>
              </a:spcAft>
              <a:buSzPts val="1400"/>
              <a:buNone/>
            </a:pPr>
            <a:r>
              <a:t/>
            </a:r>
            <a:endParaRPr/>
          </a:p>
          <a:p>
            <a:pPr indent="-571500" lvl="0" marL="571500" rtl="0" algn="l">
              <a:lnSpc>
                <a:spcPct val="100000"/>
              </a:lnSpc>
              <a:spcBef>
                <a:spcPts val="0"/>
              </a:spcBef>
              <a:spcAft>
                <a:spcPts val="0"/>
              </a:spcAft>
              <a:buClr>
                <a:schemeClr val="dk1"/>
              </a:buClr>
              <a:buSzPts val="3600"/>
              <a:buChar char="•"/>
            </a:pPr>
            <a:r>
              <a:rPr lang="en-US">
                <a:solidFill>
                  <a:schemeClr val="dk1"/>
                </a:solidFill>
                <a:latin typeface="Oswald"/>
                <a:ea typeface="Oswald"/>
                <a:cs typeface="Oswald"/>
                <a:sym typeface="Oswald"/>
              </a:rPr>
              <a:t>Plants need secondary nutrients in moderate amounts: </a:t>
            </a:r>
            <a:endParaRPr>
              <a:solidFill>
                <a:schemeClr val="dk1"/>
              </a:solidFill>
              <a:latin typeface="Oswald"/>
              <a:ea typeface="Oswald"/>
              <a:cs typeface="Oswald"/>
              <a:sym typeface="Oswald"/>
            </a:endParaRPr>
          </a:p>
          <a:p>
            <a:pPr indent="0" lvl="1" marL="457200" rtl="0" algn="l">
              <a:lnSpc>
                <a:spcPct val="100000"/>
              </a:lnSpc>
              <a:spcBef>
                <a:spcPts val="0"/>
              </a:spcBef>
              <a:spcAft>
                <a:spcPts val="0"/>
              </a:spcAft>
              <a:buClr>
                <a:schemeClr val="dk1"/>
              </a:buClr>
              <a:buSzPts val="1400"/>
              <a:buFont typeface="Oswald"/>
              <a:buNone/>
            </a:pPr>
            <a:r>
              <a:rPr lang="en-US"/>
              <a:t>- Calcium, magnesium and sulfur</a:t>
            </a:r>
            <a:endParaRPr>
              <a:solidFill>
                <a:schemeClr val="dk1"/>
              </a:solidFill>
              <a:latin typeface="Oswald"/>
              <a:ea typeface="Oswald"/>
              <a:cs typeface="Oswald"/>
              <a:sym typeface="Oswald"/>
            </a:endParaRPr>
          </a:p>
          <a:p>
            <a:pPr indent="0" lvl="0" marL="0" rtl="0" algn="l">
              <a:lnSpc>
                <a:spcPct val="100000"/>
              </a:lnSpc>
              <a:spcBef>
                <a:spcPts val="0"/>
              </a:spcBef>
              <a:spcAft>
                <a:spcPts val="0"/>
              </a:spcAft>
              <a:buSzPts val="1400"/>
              <a:buNone/>
            </a:pPr>
            <a:r>
              <a:t/>
            </a:r>
            <a:endParaRPr>
              <a:solidFill>
                <a:schemeClr val="dk1"/>
              </a:solidFill>
              <a:latin typeface="Oswald"/>
              <a:ea typeface="Oswald"/>
              <a:cs typeface="Oswald"/>
              <a:sym typeface="Oswald"/>
            </a:endParaRPr>
          </a:p>
          <a:p>
            <a:pPr indent="-571500" lvl="0" marL="571500" rtl="0" algn="l">
              <a:lnSpc>
                <a:spcPct val="100000"/>
              </a:lnSpc>
              <a:spcBef>
                <a:spcPts val="0"/>
              </a:spcBef>
              <a:spcAft>
                <a:spcPts val="0"/>
              </a:spcAft>
              <a:buClr>
                <a:schemeClr val="dk1"/>
              </a:buClr>
              <a:buSzPts val="3600"/>
              <a:buChar char="•"/>
            </a:pPr>
            <a:r>
              <a:rPr lang="en-US">
                <a:solidFill>
                  <a:schemeClr val="dk1"/>
                </a:solidFill>
                <a:latin typeface="Oswald"/>
                <a:ea typeface="Oswald"/>
                <a:cs typeface="Oswald"/>
                <a:sym typeface="Oswald"/>
              </a:rPr>
              <a:t>Micronutrients are necessary in very small quantities:</a:t>
            </a:r>
            <a:endParaRPr>
              <a:solidFill>
                <a:schemeClr val="dk1"/>
              </a:solidFill>
              <a:latin typeface="Oswald"/>
              <a:ea typeface="Oswald"/>
              <a:cs typeface="Oswald"/>
              <a:sym typeface="Oswald"/>
            </a:endParaRPr>
          </a:p>
          <a:p>
            <a:pPr indent="0" lvl="1" marL="457200" rtl="0" algn="l">
              <a:lnSpc>
                <a:spcPct val="100000"/>
              </a:lnSpc>
              <a:spcBef>
                <a:spcPts val="0"/>
              </a:spcBef>
              <a:spcAft>
                <a:spcPts val="0"/>
              </a:spcAft>
              <a:buClr>
                <a:schemeClr val="dk1"/>
              </a:buClr>
              <a:buSzPts val="1400"/>
              <a:buFont typeface="Oswald"/>
              <a:buNone/>
            </a:pPr>
            <a:r>
              <a:rPr lang="en-US"/>
              <a:t>- Boron, chlorine, copper, iron, manganese, molybdenum and zinc</a:t>
            </a:r>
            <a:endParaRPr/>
          </a:p>
          <a:p>
            <a:pPr indent="0" lvl="2" marL="914400" rtl="0" algn="l">
              <a:lnSpc>
                <a:spcPct val="100000"/>
              </a:lnSpc>
              <a:spcBef>
                <a:spcPts val="0"/>
              </a:spcBef>
              <a:spcAft>
                <a:spcPts val="0"/>
              </a:spcAft>
              <a:buSzPts val="1400"/>
              <a:buNone/>
            </a:pPr>
            <a:r>
              <a:rPr lang="en-US"/>
              <a:t>- These are called trace nutrients. </a:t>
            </a:r>
            <a:endParaRPr>
              <a:solidFill>
                <a:schemeClr val="dk1"/>
              </a:solidFill>
            </a:endParaRPr>
          </a:p>
        </p:txBody>
      </p:sp>
      <p:sp>
        <p:nvSpPr>
          <p:cNvPr id="79" name="Google Shape;79;g38db7b4c136_0_25"/>
          <p:cNvSpPr txBox="1"/>
          <p:nvPr>
            <p:ph idx="2" type="body"/>
          </p:nvPr>
        </p:nvSpPr>
        <p:spPr>
          <a:xfrm>
            <a:off x="12946775" y="8961100"/>
            <a:ext cx="6717000" cy="4617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3000">
                <a:solidFill>
                  <a:schemeClr val="dk1"/>
                </a:solidFill>
                <a:latin typeface="Oswald"/>
                <a:ea typeface="Oswald"/>
                <a:cs typeface="Oswald"/>
                <a:sym typeface="Oswald"/>
              </a:rPr>
              <a:t>Photo courtesy of Texas A&amp;M AgriLife Extension</a:t>
            </a:r>
            <a:endParaRPr sz="3000">
              <a:solidFill>
                <a:schemeClr val="dk1"/>
              </a:solidFill>
              <a:latin typeface="Oswald"/>
              <a:ea typeface="Oswald"/>
              <a:cs typeface="Oswald"/>
              <a:sym typeface="Oswald"/>
            </a:endParaRPr>
          </a:p>
        </p:txBody>
      </p:sp>
      <p:pic>
        <p:nvPicPr>
          <p:cNvPr id="80" name="Google Shape;80;g38db7b4c136_0_25" title="Screen Shot 2025-10-18 at 10.00.30 AM.png"/>
          <p:cNvPicPr preferRelativeResize="0"/>
          <p:nvPr/>
        </p:nvPicPr>
        <p:blipFill rotWithShape="1">
          <a:blip r:embed="rId3">
            <a:alphaModFix/>
          </a:blip>
          <a:srcRect b="0" l="0" r="0" t="0"/>
          <a:stretch/>
        </p:blipFill>
        <p:spPr>
          <a:xfrm>
            <a:off x="12651287" y="3258225"/>
            <a:ext cx="7307975" cy="5702875"/>
          </a:xfrm>
          <a:prstGeom prst="rect">
            <a:avLst/>
          </a:prstGeom>
          <a:noFill/>
          <a:ln>
            <a:noFill/>
          </a:ln>
        </p:spPr>
      </p:pic>
      <p:sp>
        <p:nvSpPr>
          <p:cNvPr id="81" name="Google Shape;81;g38db7b4c136_0_25"/>
          <p:cNvSpPr/>
          <p:nvPr/>
        </p:nvSpPr>
        <p:spPr>
          <a:xfrm>
            <a:off x="15653850" y="4269825"/>
            <a:ext cx="229800" cy="190500"/>
          </a:xfrm>
          <a:prstGeom prst="rect">
            <a:avLst/>
          </a:prstGeom>
          <a:solidFill>
            <a:srgbClr val="9FB3B6"/>
          </a:solidFill>
          <a:ln cap="flat" cmpd="sng" w="9525">
            <a:solidFill>
              <a:srgbClr val="9FB3B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swald"/>
              <a:ea typeface="Oswald"/>
              <a:cs typeface="Oswald"/>
              <a:sym typeface="Oswald"/>
            </a:endParaRPr>
          </a:p>
        </p:txBody>
      </p:sp>
      <p:sp>
        <p:nvSpPr>
          <p:cNvPr id="82" name="Google Shape;82;g38db7b4c136_0_25"/>
          <p:cNvSpPr txBox="1"/>
          <p:nvPr/>
        </p:nvSpPr>
        <p:spPr>
          <a:xfrm>
            <a:off x="15609125" y="4197675"/>
            <a:ext cx="420600" cy="33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Oswald"/>
                <a:ea typeface="Oswald"/>
                <a:cs typeface="Oswald"/>
                <a:sym typeface="Oswald"/>
              </a:rPr>
              <a:t>Mg</a:t>
            </a:r>
            <a:endParaRPr b="0" i="0" sz="1200" u="none" cap="none" strike="noStrike">
              <a:solidFill>
                <a:schemeClr val="dk1"/>
              </a:solidFill>
              <a:latin typeface="Oswald"/>
              <a:ea typeface="Oswald"/>
              <a:cs typeface="Oswald"/>
              <a:sym typeface="Oswald"/>
            </a:endParaRPr>
          </a:p>
        </p:txBody>
      </p:sp>
      <p:sp>
        <p:nvSpPr>
          <p:cNvPr id="83" name="Google Shape;83;g38db7b4c136_0_25"/>
          <p:cNvSpPr/>
          <p:nvPr/>
        </p:nvSpPr>
        <p:spPr>
          <a:xfrm>
            <a:off x="18582700" y="4269825"/>
            <a:ext cx="229800" cy="190500"/>
          </a:xfrm>
          <a:prstGeom prst="rect">
            <a:avLst/>
          </a:prstGeom>
          <a:solidFill>
            <a:srgbClr val="9FB3B6"/>
          </a:solidFill>
          <a:ln cap="flat" cmpd="sng" w="9525">
            <a:solidFill>
              <a:srgbClr val="9FB3B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swald"/>
              <a:ea typeface="Oswald"/>
              <a:cs typeface="Oswald"/>
              <a:sym typeface="Oswald"/>
            </a:endParaRPr>
          </a:p>
        </p:txBody>
      </p:sp>
      <p:sp>
        <p:nvSpPr>
          <p:cNvPr id="84" name="Google Shape;84;g38db7b4c136_0_25"/>
          <p:cNvSpPr txBox="1"/>
          <p:nvPr/>
        </p:nvSpPr>
        <p:spPr>
          <a:xfrm>
            <a:off x="18487300" y="4197675"/>
            <a:ext cx="420600" cy="33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Oswald"/>
                <a:ea typeface="Oswald"/>
                <a:cs typeface="Oswald"/>
                <a:sym typeface="Oswald"/>
              </a:rPr>
              <a:t>Mg</a:t>
            </a:r>
            <a:endParaRPr b="0" i="0" sz="1200" u="none" cap="none" strike="noStrike">
              <a:solidFill>
                <a:schemeClr val="dk1"/>
              </a:solidFill>
              <a:latin typeface="Oswald"/>
              <a:ea typeface="Oswald"/>
              <a:cs typeface="Oswald"/>
              <a:sym typeface="Oswa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8" name="Shape 88"/>
        <p:cNvGrpSpPr/>
        <p:nvPr/>
      </p:nvGrpSpPr>
      <p:grpSpPr>
        <a:xfrm>
          <a:off x="0" y="0"/>
          <a:ext cx="0" cy="0"/>
          <a:chOff x="0" y="0"/>
          <a:chExt cx="0" cy="0"/>
        </a:xfrm>
      </p:grpSpPr>
      <p:pic>
        <p:nvPicPr>
          <p:cNvPr id="89" name="Google Shape;89;p12"/>
          <p:cNvPicPr preferRelativeResize="0"/>
          <p:nvPr/>
        </p:nvPicPr>
        <p:blipFill rotWithShape="1">
          <a:blip r:embed="rId3">
            <a:alphaModFix/>
          </a:blip>
          <a:srcRect b="0" l="0" r="0" t="0"/>
          <a:stretch/>
        </p:blipFill>
        <p:spPr>
          <a:xfrm>
            <a:off x="0" y="0"/>
            <a:ext cx="20104100" cy="11308556"/>
          </a:xfrm>
          <a:prstGeom prst="rect">
            <a:avLst/>
          </a:prstGeom>
          <a:noFill/>
          <a:ln>
            <a:noFill/>
          </a:ln>
        </p:spPr>
      </p:pic>
      <p:sp>
        <p:nvSpPr>
          <p:cNvPr id="90" name="Google Shape;90;p12"/>
          <p:cNvSpPr txBox="1"/>
          <p:nvPr>
            <p:ph type="ctrTitle"/>
          </p:nvPr>
        </p:nvSpPr>
        <p:spPr>
          <a:xfrm>
            <a:off x="3015615" y="3292118"/>
            <a:ext cx="14073000" cy="16932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a:t>The Wheat Plant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94" name="Shape 94"/>
        <p:cNvGrpSpPr/>
        <p:nvPr/>
      </p:nvGrpSpPr>
      <p:grpSpPr>
        <a:xfrm>
          <a:off x="0" y="0"/>
          <a:ext cx="0" cy="0"/>
          <a:chOff x="0" y="0"/>
          <a:chExt cx="0" cy="0"/>
        </a:xfrm>
      </p:grpSpPr>
      <p:grpSp>
        <p:nvGrpSpPr>
          <p:cNvPr id="95" name="Google Shape;95;p14"/>
          <p:cNvGrpSpPr/>
          <p:nvPr/>
        </p:nvGrpSpPr>
        <p:grpSpPr>
          <a:xfrm>
            <a:off x="10466" y="376950"/>
            <a:ext cx="20093859" cy="1716405"/>
            <a:chOff x="10466" y="376950"/>
            <a:chExt cx="20093859" cy="1716405"/>
          </a:xfrm>
        </p:grpSpPr>
        <p:sp>
          <p:nvSpPr>
            <p:cNvPr id="96" name="Google Shape;96;p14"/>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7" name="Google Shape;97;p14"/>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98" name="Google Shape;98;p14"/>
          <p:cNvSpPr txBox="1"/>
          <p:nvPr>
            <p:ph type="title"/>
          </p:nvPr>
        </p:nvSpPr>
        <p:spPr>
          <a:xfrm>
            <a:off x="1631224" y="788025"/>
            <a:ext cx="99807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Parts of the Wheat Plant</a:t>
            </a:r>
            <a:endParaRPr/>
          </a:p>
        </p:txBody>
      </p:sp>
      <p:pic>
        <p:nvPicPr>
          <p:cNvPr id="99" name="Google Shape;99;p14" title="Greeen Wheat  copy.jpg"/>
          <p:cNvPicPr preferRelativeResize="0"/>
          <p:nvPr/>
        </p:nvPicPr>
        <p:blipFill rotWithShape="1">
          <a:blip r:embed="rId3">
            <a:alphaModFix/>
          </a:blip>
          <a:srcRect b="0" l="0" r="0" t="0"/>
          <a:stretch/>
        </p:blipFill>
        <p:spPr>
          <a:xfrm>
            <a:off x="7121188" y="2093350"/>
            <a:ext cx="5872434" cy="92159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3" name="Shape 103"/>
        <p:cNvGrpSpPr/>
        <p:nvPr/>
      </p:nvGrpSpPr>
      <p:grpSpPr>
        <a:xfrm>
          <a:off x="0" y="0"/>
          <a:ext cx="0" cy="0"/>
          <a:chOff x="0" y="0"/>
          <a:chExt cx="0" cy="0"/>
        </a:xfrm>
      </p:grpSpPr>
      <p:grpSp>
        <p:nvGrpSpPr>
          <p:cNvPr id="104" name="Google Shape;104;p15"/>
          <p:cNvGrpSpPr/>
          <p:nvPr/>
        </p:nvGrpSpPr>
        <p:grpSpPr>
          <a:xfrm>
            <a:off x="10466" y="376950"/>
            <a:ext cx="20093859" cy="1716405"/>
            <a:chOff x="10466" y="376950"/>
            <a:chExt cx="20093859" cy="1716405"/>
          </a:xfrm>
        </p:grpSpPr>
        <p:sp>
          <p:nvSpPr>
            <p:cNvPr id="105" name="Google Shape;105;p15"/>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6" name="Google Shape;106;p15"/>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07" name="Google Shape;107;p15"/>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Parts of Wheat Plant Vocabulary</a:t>
            </a:r>
            <a:endParaRPr/>
          </a:p>
        </p:txBody>
      </p:sp>
      <p:sp>
        <p:nvSpPr>
          <p:cNvPr id="108" name="Google Shape;108;p15"/>
          <p:cNvSpPr txBox="1"/>
          <p:nvPr>
            <p:ph idx="2" type="body"/>
          </p:nvPr>
        </p:nvSpPr>
        <p:spPr>
          <a:xfrm>
            <a:off x="1631225" y="2573150"/>
            <a:ext cx="9989400" cy="8311800"/>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523E2D"/>
              </a:buClr>
              <a:buSzPts val="3600"/>
              <a:buChar char="•"/>
            </a:pPr>
            <a:r>
              <a:rPr b="1" lang="en-US">
                <a:latin typeface="Oswald"/>
                <a:ea typeface="Oswald"/>
                <a:cs typeface="Oswald"/>
                <a:sym typeface="Oswald"/>
              </a:rPr>
              <a:t>Head: </a:t>
            </a:r>
            <a:r>
              <a:rPr lang="en-US">
                <a:latin typeface="Oswald"/>
                <a:ea typeface="Oswald"/>
                <a:cs typeface="Oswald"/>
                <a:sym typeface="Oswald"/>
              </a:rPr>
              <a:t>The part of the plant where the kernels develop. The head contains 16-24 spikelets, which produce 2-3 kernels each. </a:t>
            </a:r>
            <a:br>
              <a:rPr lang="en-US">
                <a:latin typeface="Oswald"/>
                <a:ea typeface="Oswald"/>
                <a:cs typeface="Oswald"/>
                <a:sym typeface="Oswald"/>
              </a:rPr>
            </a:br>
            <a:endParaRPr>
              <a:latin typeface="Oswald"/>
              <a:ea typeface="Oswald"/>
              <a:cs typeface="Oswald"/>
              <a:sym typeface="Oswald"/>
            </a:endParaRPr>
          </a:p>
          <a:p>
            <a:pPr indent="0" lvl="0" marL="0" rtl="0" algn="l">
              <a:lnSpc>
                <a:spcPct val="100000"/>
              </a:lnSpc>
              <a:spcBef>
                <a:spcPts val="0"/>
              </a:spcBef>
              <a:spcAft>
                <a:spcPts val="0"/>
              </a:spcAft>
              <a:buSzPts val="1400"/>
              <a:buNone/>
            </a:pPr>
            <a:r>
              <a:rPr lang="en-US">
                <a:latin typeface="Oswald"/>
                <a:ea typeface="Oswald"/>
                <a:cs typeface="Oswald"/>
                <a:sym typeface="Oswald"/>
              </a:rPr>
              <a:t> </a:t>
            </a:r>
            <a:endParaRPr/>
          </a:p>
          <a:p>
            <a:pPr indent="-571500" lvl="0" marL="571500" rtl="0" algn="l">
              <a:lnSpc>
                <a:spcPct val="100000"/>
              </a:lnSpc>
              <a:spcBef>
                <a:spcPts val="0"/>
              </a:spcBef>
              <a:spcAft>
                <a:spcPts val="0"/>
              </a:spcAft>
              <a:buClr>
                <a:srgbClr val="523E2D"/>
              </a:buClr>
              <a:buSzPts val="3600"/>
              <a:buChar char="•"/>
            </a:pPr>
            <a:r>
              <a:rPr b="1" lang="en-US">
                <a:latin typeface="Oswald"/>
                <a:ea typeface="Oswald"/>
                <a:cs typeface="Oswald"/>
                <a:sym typeface="Oswald"/>
              </a:rPr>
              <a:t>Beard: </a:t>
            </a:r>
            <a:r>
              <a:rPr lang="en-US">
                <a:latin typeface="Oswald"/>
                <a:ea typeface="Oswald"/>
                <a:cs typeface="Oswald"/>
                <a:sym typeface="Oswald"/>
              </a:rPr>
              <a:t>The bristly spike that protects the seed kernel. Some wheat varieties do not have a beard. The beard may also be called the awn.</a:t>
            </a:r>
            <a:endParaRPr>
              <a:latin typeface="Oswald"/>
              <a:ea typeface="Oswald"/>
              <a:cs typeface="Oswald"/>
              <a:sym typeface="Oswald"/>
            </a:endParaRPr>
          </a:p>
          <a:p>
            <a:pPr indent="0" lvl="0" marL="0" rtl="0" algn="l">
              <a:lnSpc>
                <a:spcPct val="100000"/>
              </a:lnSpc>
              <a:spcBef>
                <a:spcPts val="0"/>
              </a:spcBef>
              <a:spcAft>
                <a:spcPts val="0"/>
              </a:spcAft>
              <a:buSzPts val="1400"/>
              <a:buNone/>
            </a:pPr>
            <a:br>
              <a:rPr lang="en-US">
                <a:latin typeface="Oswald"/>
                <a:ea typeface="Oswald"/>
                <a:cs typeface="Oswald"/>
                <a:sym typeface="Oswald"/>
              </a:rPr>
            </a:b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b="1" lang="en-US">
                <a:latin typeface="Oswald"/>
                <a:ea typeface="Oswald"/>
                <a:cs typeface="Oswald"/>
                <a:sym typeface="Oswald"/>
              </a:rPr>
              <a:t>Kernel: </a:t>
            </a:r>
            <a:r>
              <a:rPr lang="en-US">
                <a:latin typeface="Oswald"/>
                <a:ea typeface="Oswald"/>
                <a:cs typeface="Oswald"/>
                <a:sym typeface="Oswald"/>
              </a:rPr>
              <a:t>The main part of the wheat plant. The kernel, also called the seed, can be planted to grow new wheat plants, used for human use in food and other products or used as animal feed.</a:t>
            </a:r>
            <a:endParaRPr/>
          </a:p>
          <a:p>
            <a:pPr indent="0" lvl="0" marL="0" rtl="0" algn="l">
              <a:lnSpc>
                <a:spcPct val="100000"/>
              </a:lnSpc>
              <a:spcBef>
                <a:spcPts val="0"/>
              </a:spcBef>
              <a:spcAft>
                <a:spcPts val="0"/>
              </a:spcAft>
              <a:buSzPts val="1400"/>
              <a:buNone/>
            </a:pPr>
            <a:r>
              <a:t/>
            </a:r>
            <a:endParaRPr/>
          </a:p>
        </p:txBody>
      </p:sp>
      <p:pic>
        <p:nvPicPr>
          <p:cNvPr id="109" name="Google Shape;109;p15" title="Greeen Wheat  copy.jpg"/>
          <p:cNvPicPr preferRelativeResize="0"/>
          <p:nvPr/>
        </p:nvPicPr>
        <p:blipFill rotWithShape="1">
          <a:blip r:embed="rId3">
            <a:alphaModFix/>
          </a:blip>
          <a:srcRect b="80296" l="0" r="28587" t="0"/>
          <a:stretch/>
        </p:blipFill>
        <p:spPr>
          <a:xfrm>
            <a:off x="11408825" y="3784850"/>
            <a:ext cx="8695499" cy="376542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3" name="Shape 113"/>
        <p:cNvGrpSpPr/>
        <p:nvPr/>
      </p:nvGrpSpPr>
      <p:grpSpPr>
        <a:xfrm>
          <a:off x="0" y="0"/>
          <a:ext cx="0" cy="0"/>
          <a:chOff x="0" y="0"/>
          <a:chExt cx="0" cy="0"/>
        </a:xfrm>
      </p:grpSpPr>
      <p:grpSp>
        <p:nvGrpSpPr>
          <p:cNvPr id="114" name="Google Shape;114;g38a27d99b70_0_7"/>
          <p:cNvGrpSpPr/>
          <p:nvPr/>
        </p:nvGrpSpPr>
        <p:grpSpPr>
          <a:xfrm>
            <a:off x="10466" y="376950"/>
            <a:ext cx="20093859" cy="1716405"/>
            <a:chOff x="10466" y="376950"/>
            <a:chExt cx="20093859" cy="1716405"/>
          </a:xfrm>
        </p:grpSpPr>
        <p:sp>
          <p:nvSpPr>
            <p:cNvPr id="115" name="Google Shape;115;g38a27d99b70_0_7"/>
            <p:cNvSpPr/>
            <p:nvPr/>
          </p:nvSpPr>
          <p:spPr>
            <a:xfrm>
              <a:off x="10466" y="376950"/>
              <a:ext cx="938530" cy="1716405"/>
            </a:xfrm>
            <a:custGeom>
              <a:rect b="b" l="l" r="r" t="t"/>
              <a:pathLst>
                <a:path extrusionOk="0" h="1716405" w="938530">
                  <a:moveTo>
                    <a:pt x="454425" y="0"/>
                  </a:moveTo>
                  <a:lnTo>
                    <a:pt x="0" y="0"/>
                  </a:lnTo>
                  <a:lnTo>
                    <a:pt x="0" y="1715958"/>
                  </a:lnTo>
                  <a:lnTo>
                    <a:pt x="740658" y="1715958"/>
                  </a:lnTo>
                  <a:lnTo>
                    <a:pt x="786143" y="1710736"/>
                  </a:lnTo>
                  <a:lnTo>
                    <a:pt x="827596" y="1695920"/>
                  </a:lnTo>
                  <a:lnTo>
                    <a:pt x="863984" y="1672788"/>
                  </a:lnTo>
                  <a:lnTo>
                    <a:pt x="894275" y="1642614"/>
                  </a:lnTo>
                  <a:lnTo>
                    <a:pt x="917436" y="1606677"/>
                  </a:lnTo>
                  <a:lnTo>
                    <a:pt x="932436" y="1566252"/>
                  </a:lnTo>
                  <a:lnTo>
                    <a:pt x="938243" y="1522615"/>
                  </a:lnTo>
                  <a:lnTo>
                    <a:pt x="933824" y="1477044"/>
                  </a:lnTo>
                  <a:lnTo>
                    <a:pt x="651603" y="159419"/>
                  </a:lnTo>
                  <a:lnTo>
                    <a:pt x="636686" y="115325"/>
                  </a:lnTo>
                  <a:lnTo>
                    <a:pt x="612764" y="76763"/>
                  </a:lnTo>
                  <a:lnTo>
                    <a:pt x="581207" y="44841"/>
                  </a:lnTo>
                  <a:lnTo>
                    <a:pt x="543385" y="20668"/>
                  </a:lnTo>
                  <a:lnTo>
                    <a:pt x="500668" y="5351"/>
                  </a:lnTo>
                  <a:lnTo>
                    <a:pt x="454425" y="0"/>
                  </a:lnTo>
                  <a:close/>
                </a:path>
              </a:pathLst>
            </a:custGeom>
            <a:solidFill>
              <a:srgbClr val="E9E2DD"/>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6" name="Google Shape;116;g38a27d99b70_0_7"/>
            <p:cNvSpPr/>
            <p:nvPr/>
          </p:nvSpPr>
          <p:spPr>
            <a:xfrm>
              <a:off x="784450" y="376950"/>
              <a:ext cx="19319875" cy="1716405"/>
            </a:xfrm>
            <a:custGeom>
              <a:rect b="b" l="l" r="r" t="t"/>
              <a:pathLst>
                <a:path extrusionOk="0" h="1716405" w="19319875">
                  <a:moveTo>
                    <a:pt x="19319649" y="0"/>
                  </a:moveTo>
                  <a:lnTo>
                    <a:pt x="134955" y="0"/>
                  </a:lnTo>
                  <a:lnTo>
                    <a:pt x="85946" y="9014"/>
                  </a:lnTo>
                  <a:lnTo>
                    <a:pt x="45169" y="33649"/>
                  </a:lnTo>
                  <a:lnTo>
                    <a:pt x="15546" y="70289"/>
                  </a:lnTo>
                  <a:lnTo>
                    <a:pt x="0" y="115319"/>
                  </a:lnTo>
                  <a:lnTo>
                    <a:pt x="1452" y="165125"/>
                  </a:lnTo>
                  <a:lnTo>
                    <a:pt x="299149" y="1555062"/>
                  </a:lnTo>
                  <a:lnTo>
                    <a:pt x="314203" y="1599567"/>
                  </a:lnTo>
                  <a:lnTo>
                    <a:pt x="338347" y="1638487"/>
                  </a:lnTo>
                  <a:lnTo>
                    <a:pt x="370198" y="1670704"/>
                  </a:lnTo>
                  <a:lnTo>
                    <a:pt x="408373" y="1695100"/>
                  </a:lnTo>
                  <a:lnTo>
                    <a:pt x="451488" y="1710557"/>
                  </a:lnTo>
                  <a:lnTo>
                    <a:pt x="498159" y="1715958"/>
                  </a:lnTo>
                  <a:lnTo>
                    <a:pt x="19319649" y="1715958"/>
                  </a:lnTo>
                  <a:lnTo>
                    <a:pt x="19319649" y="0"/>
                  </a:lnTo>
                  <a:close/>
                </a:path>
              </a:pathLst>
            </a:custGeom>
            <a:solidFill>
              <a:srgbClr val="618E3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17" name="Google Shape;117;g38a27d99b70_0_7"/>
          <p:cNvSpPr txBox="1"/>
          <p:nvPr>
            <p:ph type="title"/>
          </p:nvPr>
        </p:nvSpPr>
        <p:spPr>
          <a:xfrm>
            <a:off x="1631219" y="788025"/>
            <a:ext cx="17467800" cy="962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a:t>Parts of Wheat Plant Vocabulary</a:t>
            </a:r>
            <a:endParaRPr/>
          </a:p>
        </p:txBody>
      </p:sp>
      <p:sp>
        <p:nvSpPr>
          <p:cNvPr id="118" name="Google Shape;118;g38a27d99b70_0_7"/>
          <p:cNvSpPr txBox="1"/>
          <p:nvPr>
            <p:ph idx="2" type="body"/>
          </p:nvPr>
        </p:nvSpPr>
        <p:spPr>
          <a:xfrm>
            <a:off x="992500" y="2601150"/>
            <a:ext cx="11771100" cy="8617744"/>
          </a:xfrm>
          <a:prstGeom prst="rect">
            <a:avLst/>
          </a:prstGeom>
          <a:noFill/>
          <a:ln>
            <a:noFill/>
          </a:ln>
        </p:spPr>
        <p:txBody>
          <a:bodyPr anchorCtr="0" anchor="t" bIns="0" lIns="0" spcFirstLastPara="1" rIns="0" wrap="square" tIns="0">
            <a:spAutoFit/>
          </a:bodyPr>
          <a:lstStyle/>
          <a:p>
            <a:pPr indent="-571500" lvl="0" marL="571500" rtl="0" algn="l">
              <a:lnSpc>
                <a:spcPct val="100000"/>
              </a:lnSpc>
              <a:spcBef>
                <a:spcPts val="0"/>
              </a:spcBef>
              <a:spcAft>
                <a:spcPts val="0"/>
              </a:spcAft>
              <a:buClr>
                <a:srgbClr val="523E2D"/>
              </a:buClr>
              <a:buSzPts val="3600"/>
              <a:buChar char="•"/>
            </a:pPr>
            <a:r>
              <a:rPr b="1" lang="en-US">
                <a:latin typeface="Oswald"/>
                <a:ea typeface="Oswald"/>
                <a:cs typeface="Oswald"/>
                <a:sym typeface="Oswald"/>
              </a:rPr>
              <a:t>Stem: </a:t>
            </a:r>
            <a:r>
              <a:rPr lang="en-US">
                <a:latin typeface="Oswald"/>
                <a:ea typeface="Oswald"/>
                <a:cs typeface="Oswald"/>
                <a:sym typeface="Oswald"/>
              </a:rPr>
              <a:t>The stem supports the wheat plant and transports water and nutrients. It is also called the stalk. After harvesting the kernels, the stem can be used for animal bedding (usually called straw).</a:t>
            </a:r>
            <a:endParaRPr>
              <a:latin typeface="Oswald"/>
              <a:ea typeface="Oswald"/>
              <a:cs typeface="Oswald"/>
              <a:sym typeface="Oswald"/>
            </a:endParaRPr>
          </a:p>
          <a:p>
            <a:pPr indent="0" lvl="2" marL="914400" rtl="0" algn="l">
              <a:lnSpc>
                <a:spcPct val="100000"/>
              </a:lnSpc>
              <a:spcBef>
                <a:spcPts val="0"/>
              </a:spcBef>
              <a:spcAft>
                <a:spcPts val="0"/>
              </a:spcAft>
              <a:buSzPts val="1400"/>
              <a:buFont typeface="Oswald"/>
              <a:buNone/>
            </a:pPr>
            <a:r>
              <a:rPr lang="en-US"/>
              <a:t>- Stems left in the field provide excellent protection to the soil, acting as a dead cover crop. </a:t>
            </a:r>
            <a:endParaRPr/>
          </a:p>
          <a:p>
            <a:pPr indent="0" lvl="3" marL="1371600" rtl="0" algn="l">
              <a:lnSpc>
                <a:spcPct val="100000"/>
              </a:lnSpc>
              <a:spcBef>
                <a:spcPts val="0"/>
              </a:spcBef>
              <a:spcAft>
                <a:spcPts val="0"/>
              </a:spcAft>
              <a:buSzPts val="1400"/>
              <a:buNone/>
            </a:pPr>
            <a:r>
              <a:rPr lang="en-US"/>
              <a:t>- Cover crops are important to conservation by capturing moisture and preventing wind from eroding soil.</a:t>
            </a:r>
            <a:endParaRPr/>
          </a:p>
          <a:p>
            <a:pPr indent="0" lvl="0" marL="0" rtl="0" algn="l">
              <a:lnSpc>
                <a:spcPct val="100000"/>
              </a:lnSpc>
              <a:spcBef>
                <a:spcPts val="0"/>
              </a:spcBef>
              <a:spcAft>
                <a:spcPts val="0"/>
              </a:spcAft>
              <a:buSzPts val="1400"/>
              <a:buNone/>
            </a:pPr>
            <a:r>
              <a:t/>
            </a:r>
            <a:endParaRPr/>
          </a:p>
          <a:p>
            <a:pPr indent="-571500" lvl="0" marL="571500" rtl="0" algn="l">
              <a:lnSpc>
                <a:spcPct val="100000"/>
              </a:lnSpc>
              <a:spcBef>
                <a:spcPts val="0"/>
              </a:spcBef>
              <a:spcAft>
                <a:spcPts val="0"/>
              </a:spcAft>
              <a:buClr>
                <a:srgbClr val="523E2D"/>
              </a:buClr>
              <a:buSzPts val="3600"/>
              <a:buChar char="•"/>
            </a:pPr>
            <a:r>
              <a:rPr b="1" lang="en-US">
                <a:latin typeface="Oswald"/>
                <a:ea typeface="Oswald"/>
                <a:cs typeface="Oswald"/>
                <a:sym typeface="Oswald"/>
              </a:rPr>
              <a:t>Leaves: </a:t>
            </a:r>
            <a:r>
              <a:rPr lang="en-US">
                <a:latin typeface="Oswald"/>
                <a:ea typeface="Oswald"/>
                <a:cs typeface="Oswald"/>
                <a:sym typeface="Oswald"/>
              </a:rPr>
              <a:t>Plants rely on photosynthesis to convert sunlight into energy. Leaves also help the wheat plant collect water.</a:t>
            </a:r>
            <a:endParaRPr>
              <a:latin typeface="Oswald"/>
              <a:ea typeface="Oswald"/>
              <a:cs typeface="Oswald"/>
              <a:sym typeface="Oswald"/>
            </a:endParaRPr>
          </a:p>
          <a:p>
            <a:pPr indent="0" lvl="0" marL="0" rtl="0" algn="l">
              <a:lnSpc>
                <a:spcPct val="100000"/>
              </a:lnSpc>
              <a:spcBef>
                <a:spcPts val="0"/>
              </a:spcBef>
              <a:spcAft>
                <a:spcPts val="0"/>
              </a:spcAft>
              <a:buSzPts val="1400"/>
              <a:buNone/>
            </a:pPr>
            <a:r>
              <a:t/>
            </a:r>
            <a:endParaRPr>
              <a:latin typeface="Oswald"/>
              <a:ea typeface="Oswald"/>
              <a:cs typeface="Oswald"/>
              <a:sym typeface="Oswald"/>
            </a:endParaRPr>
          </a:p>
          <a:p>
            <a:pPr indent="-571500" lvl="0" marL="571500" rtl="0" algn="l">
              <a:lnSpc>
                <a:spcPct val="100000"/>
              </a:lnSpc>
              <a:spcBef>
                <a:spcPts val="0"/>
              </a:spcBef>
              <a:spcAft>
                <a:spcPts val="0"/>
              </a:spcAft>
              <a:buClr>
                <a:srgbClr val="523E2D"/>
              </a:buClr>
              <a:buSzPts val="3600"/>
              <a:buChar char="•"/>
            </a:pPr>
            <a:r>
              <a:rPr b="1" lang="en-US">
                <a:latin typeface="Oswald"/>
                <a:ea typeface="Oswald"/>
                <a:cs typeface="Oswald"/>
                <a:sym typeface="Oswald"/>
              </a:rPr>
              <a:t>Roots: </a:t>
            </a:r>
            <a:r>
              <a:rPr lang="en-US">
                <a:latin typeface="Oswald"/>
                <a:ea typeface="Oswald"/>
                <a:cs typeface="Oswald"/>
                <a:sym typeface="Oswald"/>
              </a:rPr>
              <a:t>Wheat has a fibrous root system, meaning there are numerous, shallow roots that anchor the plant in the soil and absorb water and nutrients.</a:t>
            </a:r>
            <a:endParaRPr/>
          </a:p>
          <a:p>
            <a:pPr indent="0" lvl="0" marL="0" rtl="0" algn="l">
              <a:lnSpc>
                <a:spcPct val="100000"/>
              </a:lnSpc>
              <a:spcBef>
                <a:spcPts val="0"/>
              </a:spcBef>
              <a:spcAft>
                <a:spcPts val="0"/>
              </a:spcAft>
              <a:buSzPts val="1400"/>
              <a:buNone/>
            </a:pPr>
            <a:r>
              <a:t/>
            </a:r>
            <a:endParaRPr/>
          </a:p>
        </p:txBody>
      </p:sp>
      <p:pic>
        <p:nvPicPr>
          <p:cNvPr id="119" name="Google Shape;119;g38a27d99b70_0_7" title="Greeen Wheat  copy.jpg"/>
          <p:cNvPicPr preferRelativeResize="0"/>
          <p:nvPr/>
        </p:nvPicPr>
        <p:blipFill rotWithShape="1">
          <a:blip r:embed="rId3">
            <a:alphaModFix/>
          </a:blip>
          <a:srcRect b="3261" l="0" r="0" t="19087"/>
          <a:stretch/>
        </p:blipFill>
        <p:spPr>
          <a:xfrm>
            <a:off x="12763600" y="2363261"/>
            <a:ext cx="7340725" cy="894608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Texas Wheat">
      <a:dk1>
        <a:srgbClr val="533F2E"/>
      </a:dk1>
      <a:lt1>
        <a:srgbClr val="FFFFFF"/>
      </a:lt1>
      <a:dk2>
        <a:srgbClr val="618E3E"/>
      </a:dk2>
      <a:lt2>
        <a:srgbClr val="E9E3DD"/>
      </a:lt2>
      <a:accent1>
        <a:srgbClr val="89B843"/>
      </a:accent1>
      <a:accent2>
        <a:srgbClr val="7BC1D3"/>
      </a:accent2>
      <a:accent3>
        <a:srgbClr val="003759"/>
      </a:accent3>
      <a:accent4>
        <a:srgbClr val="FFB233"/>
      </a:accent4>
      <a:accent5>
        <a:srgbClr val="636466"/>
      </a:accent5>
      <a:accent6>
        <a:srgbClr val="E9E3DD"/>
      </a:accent6>
      <a:hlink>
        <a:srgbClr val="618E3E"/>
      </a:hlink>
      <a:folHlink>
        <a:srgbClr val="533F2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2025-04-24T15:33:05Z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2025-04-24T00:00:00Z</vt:filetime>
  </property>
  <property fmtid="{D5CDD505-2E9C-101B-9397-08002B2CF9AE}" pid="3" name="Creator">
    <vt:lpwstr>Adobe InDesign 20.2 (Windows)</vt:lpwstr>
  </property>
  <property fmtid="{D5CDD505-2E9C-101B-9397-08002B2CF9AE}" pid="4" name="LastSaved">
    <vt:filetime>2025-04-24T00:00:00Z</vt:filetime>
  </property>
  <property fmtid="{D5CDD505-2E9C-101B-9397-08002B2CF9AE}" pid="5" name="Producer">
    <vt:lpwstr>Adobe PDF Library 17.0</vt:lpwstr>
  </property>
</Properties>
</file>