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Lst>
  <p:sldSz cy="11309350" cx="20104100"/>
  <p:notesSz cx="20104100" cy="11309350"/>
  <p:embeddedFontLst>
    <p:embeddedFont>
      <p:font typeface="Lora"/>
      <p:regular r:id="rId73"/>
      <p:bold r:id="rId74"/>
      <p:italic r:id="rId75"/>
      <p:boldItalic r:id="rId76"/>
    </p:embeddedFont>
    <p:embeddedFont>
      <p:font typeface="Oswald"/>
      <p:regular r:id="rId77"/>
      <p:bold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79" roundtripDataSignature="AMtx7mjqfHhVq9ti1apywnq5Zvev+W8I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Lora-regular.fntdata"/><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font" Target="fonts/Lora-italic.fntdata"/><Relationship Id="rId30" Type="http://schemas.openxmlformats.org/officeDocument/2006/relationships/slide" Target="slides/slide25.xml"/><Relationship Id="rId74" Type="http://schemas.openxmlformats.org/officeDocument/2006/relationships/font" Target="fonts/Lora-bold.fntdata"/><Relationship Id="rId33" Type="http://schemas.openxmlformats.org/officeDocument/2006/relationships/slide" Target="slides/slide28.xml"/><Relationship Id="rId77" Type="http://schemas.openxmlformats.org/officeDocument/2006/relationships/font" Target="fonts/Oswald-regular.fntdata"/><Relationship Id="rId32" Type="http://schemas.openxmlformats.org/officeDocument/2006/relationships/slide" Target="slides/slide27.xml"/><Relationship Id="rId76" Type="http://schemas.openxmlformats.org/officeDocument/2006/relationships/font" Target="fonts/Lora-boldItalic.fntdata"/><Relationship Id="rId35" Type="http://schemas.openxmlformats.org/officeDocument/2006/relationships/slide" Target="slides/slide30.xml"/><Relationship Id="rId79" Type="http://customschemas.google.com/relationships/presentationmetadata" Target="metadata"/><Relationship Id="rId34" Type="http://schemas.openxmlformats.org/officeDocument/2006/relationships/slide" Target="slides/slide29.xml"/><Relationship Id="rId78" Type="http://schemas.openxmlformats.org/officeDocument/2006/relationships/font" Target="fonts/Oswald-bold.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1: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 name="Google Shape;38;p1: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2: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 name="Google Shape;47;p2: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3: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 name="Google Shape;53;p3: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4: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 name="Google Shape;64;p4: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841c6dfc47_0_1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g3841c6dfc47_0_1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7: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7: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p6: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 name="Google Shape;103;p5: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89b2c02a99_1_67: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389b2c02a99_1_67: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p8: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89b2c02a99_1_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89b2c02a99_1_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9: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p9: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12: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89b2c02a99_1_23: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5" name="Google Shape;195;g389b2c02a99_1_23: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3: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6" name="Google Shape;206;p13: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0: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p10: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9b2c02a99_1_11: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389b2c02a99_1_11: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p11: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4: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14: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89b2c02a99_1_34: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g389b2c02a99_1_34: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5: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p15: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6: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p16: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89b2c02a99_1_45: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1" name="Google Shape;291;g389b2c02a99_1_45: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7: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17: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8: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2" name="Google Shape;312;p18: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89b2c02a99_1_56: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g389b2c02a99_1_56: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9: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p19: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f603cbdcf2_0_0: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3f603cbdcf2_0_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f603cbdcf2_0_5: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3f603cbdcf2_0_5: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f603cbdcf2_0_13: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3f603cbdcf2_0_13: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f603cbdcf2_0_22: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g3f603cbdcf2_0_22: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f603cbdcf2_0_31: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g3f603cbdcf2_0_31: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f603cbdcf2_0_40: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g3f603cbdcf2_0_4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f603cbdcf2_0_49: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g3f603cbdcf2_0_49: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f603cbdcf2_0_58: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g3f603cbdcf2_0_58: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f603cbdcf2_0_66: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3f603cbdcf2_0_66: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f603cbdcf2_0_71: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g3f603cbdcf2_0_71: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f603cbdcf2_0_80: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g3f603cbdcf2_0_8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f603cbdcf2_0_89: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g3f603cbdcf2_0_89: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603cbdcf2_0_98: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3f603cbdcf2_0_98: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f603cbdcf2_0_107: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g3f603cbdcf2_0_107: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f603cbdcf2_0_116: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g3f603cbdcf2_0_116: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f603cbdcf2_0_125: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g3f603cbdcf2_0_125: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f603cbdcf2_0_134:notes"/>
          <p:cNvSpPr txBox="1"/>
          <p:nvPr>
            <p:ph idx="1" type="body"/>
          </p:nvPr>
        </p:nvSpPr>
        <p:spPr>
          <a:xfrm>
            <a:off x="2010400" y="5371925"/>
            <a:ext cx="16083300"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g3f603cbdcf2_0_134: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20:notes"/>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4" name="Google Shape;504;p20: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8415b93e4c_0_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4" name="Google Shape;514;g38415b93e4c_0_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f2d6e78a3f_0_19: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4" name="Google Shape;524;g3f2d6e78a3f_0_19: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f2d6e78a3f_0_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Spring</a:t>
            </a:r>
            <a:endParaRPr/>
          </a:p>
        </p:txBody>
      </p:sp>
      <p:sp>
        <p:nvSpPr>
          <p:cNvPr id="530" name="Google Shape;530;g3f2d6e78a3f_0_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f2d6e78a3f_0_25: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White</a:t>
            </a:r>
            <a:endParaRPr/>
          </a:p>
        </p:txBody>
      </p:sp>
      <p:sp>
        <p:nvSpPr>
          <p:cNvPr id="539" name="Google Shape;539;g3f2d6e78a3f_0_25: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f2d6e78a3f_0_33: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White and Soft White</a:t>
            </a:r>
            <a:endParaRPr/>
          </a:p>
        </p:txBody>
      </p:sp>
      <p:sp>
        <p:nvSpPr>
          <p:cNvPr id="548" name="Google Shape;548;g3f2d6e78a3f_0_33: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f2d6e78a3f_0_41: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Spring Wheat</a:t>
            </a:r>
            <a:endParaRPr/>
          </a:p>
        </p:txBody>
      </p:sp>
      <p:sp>
        <p:nvSpPr>
          <p:cNvPr id="557" name="Google Shape;557;g3f2d6e78a3f_0_41: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f2d6e78a3f_0_53: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Winter and Hard Red Spring</a:t>
            </a:r>
            <a:endParaRPr/>
          </a:p>
        </p:txBody>
      </p:sp>
      <p:sp>
        <p:nvSpPr>
          <p:cNvPr id="566" name="Google Shape;566;g3f2d6e78a3f_0_53: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f2d6e78a3f_0_82: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Winter</a:t>
            </a:r>
            <a:endParaRPr/>
          </a:p>
        </p:txBody>
      </p:sp>
      <p:sp>
        <p:nvSpPr>
          <p:cNvPr id="575" name="Google Shape;575;g3f2d6e78a3f_0_82: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f2d6e78a3f_0_71: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Durum</a:t>
            </a:r>
            <a:endParaRPr/>
          </a:p>
        </p:txBody>
      </p:sp>
      <p:sp>
        <p:nvSpPr>
          <p:cNvPr id="584" name="Google Shape;584;g3f2d6e78a3f_0_71: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f2d6e78a3f_0_92: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Durum, Hard White and Soft White</a:t>
            </a:r>
            <a:endParaRPr/>
          </a:p>
        </p:txBody>
      </p:sp>
      <p:sp>
        <p:nvSpPr>
          <p:cNvPr id="593" name="Google Shape;593;g3f2d6e78a3f_0_92: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f2d6e78a3f_0_102: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Winter</a:t>
            </a:r>
            <a:endParaRPr/>
          </a:p>
        </p:txBody>
      </p:sp>
      <p:sp>
        <p:nvSpPr>
          <p:cNvPr id="602" name="Google Shape;602;g3f2d6e78a3f_0_102: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2d6e78a3f_0_12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Southwest and Northern</a:t>
            </a:r>
            <a:endParaRPr/>
          </a:p>
        </p:txBody>
      </p:sp>
      <p:sp>
        <p:nvSpPr>
          <p:cNvPr id="611" name="Google Shape;611;g3f2d6e78a3f_0_12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f2d6e78a3f_0_13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Spring Wheat</a:t>
            </a:r>
            <a:endParaRPr/>
          </a:p>
        </p:txBody>
      </p:sp>
      <p:sp>
        <p:nvSpPr>
          <p:cNvPr id="620" name="Google Shape;620;g3f2d6e78a3f_0_13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f2d6e78a3f_0_14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Durum</a:t>
            </a:r>
            <a:endParaRPr/>
          </a:p>
        </p:txBody>
      </p:sp>
      <p:sp>
        <p:nvSpPr>
          <p:cNvPr id="629" name="Google Shape;629;g3f2d6e78a3f_0_14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f2d6e78a3f_0_112: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Winter</a:t>
            </a:r>
            <a:endParaRPr/>
          </a:p>
        </p:txBody>
      </p:sp>
      <p:sp>
        <p:nvSpPr>
          <p:cNvPr id="638" name="Google Shape;638;g3f2d6e78a3f_0_112: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f2d6e78a3f_0_15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Soft Red Winter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647" name="Google Shape;647;g3f2d6e78a3f_0_15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f2d6e78a3f_0_205: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Soft Red Winter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656" name="Google Shape;656;g3f2d6e78a3f_0_205: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f2d6e78a3f_0_188: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Soft White</a:t>
            </a:r>
            <a:endParaRPr/>
          </a:p>
        </p:txBody>
      </p:sp>
      <p:sp>
        <p:nvSpPr>
          <p:cNvPr id="665" name="Google Shape;665;g3f2d6e78a3f_0_188: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f2d6e78a3f_0_160: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Spring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674" name="Google Shape;674;g3f2d6e78a3f_0_160: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f2d6e78a3f_0_171: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Soft White</a:t>
            </a:r>
            <a:endParaRPr/>
          </a:p>
        </p:txBody>
      </p:sp>
      <p:sp>
        <p:nvSpPr>
          <p:cNvPr id="683" name="Google Shape;683;g3f2d6e78a3f_0_171: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f2d6e78a3f_0_216: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Soft Red Winter</a:t>
            </a:r>
            <a:endParaRPr/>
          </a:p>
        </p:txBody>
      </p:sp>
      <p:sp>
        <p:nvSpPr>
          <p:cNvPr id="692" name="Google Shape;692;g3f2d6e78a3f_0_216: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f2d6e78a3f_0_226:notes"/>
          <p:cNvSpPr txBox="1"/>
          <p:nvPr>
            <p:ph idx="1" type="body"/>
          </p:nvPr>
        </p:nvSpPr>
        <p:spPr>
          <a:xfrm>
            <a:off x="2010400" y="5371925"/>
            <a:ext cx="16083300" cy="508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Hard Red Winter and Soft Red Winter</a:t>
            </a:r>
            <a:endParaRPr/>
          </a:p>
        </p:txBody>
      </p:sp>
      <p:sp>
        <p:nvSpPr>
          <p:cNvPr id="701" name="Google Shape;701;g3f2d6e78a3f_0_226:notes"/>
          <p:cNvSpPr/>
          <p:nvPr>
            <p:ph idx="2" type="sldImg"/>
          </p:nvPr>
        </p:nvSpPr>
        <p:spPr>
          <a:xfrm>
            <a:off x="3351350" y="848200"/>
            <a:ext cx="13403400" cy="4241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p:cSld name="Divider Slide">
    <p:spTree>
      <p:nvGrpSpPr>
        <p:cNvPr id="10" name="Shape 10"/>
        <p:cNvGrpSpPr/>
        <p:nvPr/>
      </p:nvGrpSpPr>
      <p:grpSpPr>
        <a:xfrm>
          <a:off x="0" y="0"/>
          <a:ext cx="0" cy="0"/>
          <a:chOff x="0" y="0"/>
          <a:chExt cx="0" cy="0"/>
        </a:xfrm>
      </p:grpSpPr>
      <p:sp>
        <p:nvSpPr>
          <p:cNvPr id="11" name="Google Shape;11;p22"/>
          <p:cNvSpPr txBox="1"/>
          <p:nvPr>
            <p:ph type="ctrTitle"/>
          </p:nvPr>
        </p:nvSpPr>
        <p:spPr>
          <a:xfrm>
            <a:off x="3015615" y="3292118"/>
            <a:ext cx="14072870" cy="1692771"/>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b="1" i="0" sz="11000">
                <a:solidFill>
                  <a:schemeClr val="lt1"/>
                </a:solidFill>
                <a:latin typeface="Lora"/>
                <a:ea typeface="Lora"/>
                <a:cs typeface="Lora"/>
                <a:sym typeface="Lor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 name="Google Shape;12;p22"/>
          <p:cNvSpPr txBox="1"/>
          <p:nvPr>
            <p:ph idx="1" type="subTitle"/>
          </p:nvPr>
        </p:nvSpPr>
        <p:spPr>
          <a:xfrm>
            <a:off x="3015615" y="7279700"/>
            <a:ext cx="14072870" cy="584775"/>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b="1" i="0" sz="3800">
                <a:solidFill>
                  <a:schemeClr val="lt1"/>
                </a:solidFill>
                <a:latin typeface="Oswald"/>
                <a:ea typeface="Oswald"/>
                <a:cs typeface="Oswald"/>
                <a:sym typeface="Oswa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2"/>
          <p:cNvSpPr txBox="1"/>
          <p:nvPr>
            <p:ph idx="11" type="ftr"/>
          </p:nvPr>
        </p:nvSpPr>
        <p:spPr>
          <a:xfrm>
            <a:off x="6835394" y="10517696"/>
            <a:ext cx="6433312" cy="565467"/>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1800" u="none" cap="none" strike="noStrike">
                <a:solidFill>
                  <a:srgbClr val="97908C"/>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22"/>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97908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2"/>
          <p:cNvSpPr txBox="1"/>
          <p:nvPr>
            <p:ph idx="12" type="sldNum"/>
          </p:nvPr>
        </p:nvSpPr>
        <p:spPr>
          <a:xfrm>
            <a:off x="14474953" y="10517696"/>
            <a:ext cx="4623943" cy="565467"/>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Smaller Image">
  <p:cSld name="Content Slide - Smaller Image">
    <p:spTree>
      <p:nvGrpSpPr>
        <p:cNvPr id="16" name="Shape 16"/>
        <p:cNvGrpSpPr/>
        <p:nvPr/>
      </p:nvGrpSpPr>
      <p:grpSpPr>
        <a:xfrm>
          <a:off x="0" y="0"/>
          <a:ext cx="0" cy="0"/>
          <a:chOff x="0" y="0"/>
          <a:chExt cx="0" cy="0"/>
        </a:xfrm>
      </p:grpSpPr>
      <p:sp>
        <p:nvSpPr>
          <p:cNvPr id="17" name="Google Shape;17;p23"/>
          <p:cNvSpPr txBox="1"/>
          <p:nvPr>
            <p:ph type="title"/>
          </p:nvPr>
        </p:nvSpPr>
        <p:spPr>
          <a:xfrm>
            <a:off x="1631230" y="788036"/>
            <a:ext cx="8030209" cy="980439"/>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6250">
                <a:solidFill>
                  <a:schemeClr val="lt1"/>
                </a:solidFill>
                <a:latin typeface="Lora"/>
                <a:ea typeface="Lora"/>
                <a:cs typeface="Lora"/>
                <a:sym typeface="Lor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3"/>
          <p:cNvSpPr txBox="1"/>
          <p:nvPr>
            <p:ph idx="11" type="ftr"/>
          </p:nvPr>
        </p:nvSpPr>
        <p:spPr>
          <a:xfrm>
            <a:off x="6835394" y="10517696"/>
            <a:ext cx="6433312" cy="565467"/>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1800" u="none" cap="none" strike="noStrike">
                <a:solidFill>
                  <a:srgbClr val="97908C"/>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23"/>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97908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3"/>
          <p:cNvSpPr txBox="1"/>
          <p:nvPr>
            <p:ph idx="12" type="sldNum"/>
          </p:nvPr>
        </p:nvSpPr>
        <p:spPr>
          <a:xfrm>
            <a:off x="14474953" y="10517696"/>
            <a:ext cx="4623943" cy="565467"/>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23"/>
          <p:cNvSpPr txBox="1"/>
          <p:nvPr>
            <p:ph idx="1" type="body"/>
          </p:nvPr>
        </p:nvSpPr>
        <p:spPr>
          <a:xfrm>
            <a:off x="13023850" y="2601150"/>
            <a:ext cx="6075044" cy="746417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2" name="Google Shape;22;p23"/>
          <p:cNvSpPr txBox="1"/>
          <p:nvPr>
            <p:ph idx="2" type="body"/>
          </p:nvPr>
        </p:nvSpPr>
        <p:spPr>
          <a:xfrm>
            <a:off x="992504" y="2601150"/>
            <a:ext cx="10964546" cy="746417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b="0"/>
            </a:lvl1pPr>
            <a:lvl2pPr indent="-228600" lvl="1" marL="914400" algn="l">
              <a:lnSpc>
                <a:spcPct val="100000"/>
              </a:lnSpc>
              <a:spcBef>
                <a:spcPts val="0"/>
              </a:spcBef>
              <a:spcAft>
                <a:spcPts val="0"/>
              </a:spcAft>
              <a:buSzPts val="1400"/>
              <a:buNone/>
              <a:defRPr sz="3200">
                <a:solidFill>
                  <a:schemeClr val="dk1"/>
                </a:solidFill>
                <a:latin typeface="Oswald"/>
                <a:ea typeface="Oswald"/>
                <a:cs typeface="Oswald"/>
                <a:sym typeface="Oswald"/>
              </a:defRPr>
            </a:lvl2pPr>
            <a:lvl3pPr indent="-228600" lvl="2" marL="1371600" algn="l">
              <a:lnSpc>
                <a:spcPct val="100000"/>
              </a:lnSpc>
              <a:spcBef>
                <a:spcPts val="0"/>
              </a:spcBef>
              <a:spcAft>
                <a:spcPts val="0"/>
              </a:spcAft>
              <a:buSzPts val="1400"/>
              <a:buNone/>
              <a:defRPr sz="3200">
                <a:solidFill>
                  <a:schemeClr val="dk1"/>
                </a:solidFill>
                <a:latin typeface="Oswald"/>
                <a:ea typeface="Oswald"/>
                <a:cs typeface="Oswald"/>
                <a:sym typeface="Oswald"/>
              </a:defRPr>
            </a:lvl3pPr>
            <a:lvl4pPr indent="-228600" lvl="3" marL="1828800" algn="l">
              <a:lnSpc>
                <a:spcPct val="100000"/>
              </a:lnSpc>
              <a:spcBef>
                <a:spcPts val="0"/>
              </a:spcBef>
              <a:spcAft>
                <a:spcPts val="0"/>
              </a:spcAft>
              <a:buSzPts val="1400"/>
              <a:buNone/>
              <a:defRPr sz="3200">
                <a:solidFill>
                  <a:schemeClr val="dk1"/>
                </a:solidFill>
                <a:latin typeface="Oswald"/>
                <a:ea typeface="Oswald"/>
                <a:cs typeface="Oswald"/>
                <a:sym typeface="Oswald"/>
              </a:defRPr>
            </a:lvl4pPr>
            <a:lvl5pPr indent="-228600" lvl="4" marL="2286000" algn="l">
              <a:lnSpc>
                <a:spcPct val="100000"/>
              </a:lnSpc>
              <a:spcBef>
                <a:spcPts val="0"/>
              </a:spcBef>
              <a:spcAft>
                <a:spcPts val="0"/>
              </a:spcAft>
              <a:buSzPts val="1400"/>
              <a:buNone/>
              <a:defRPr sz="3200">
                <a:solidFill>
                  <a:schemeClr val="dk1"/>
                </a:solidFill>
                <a:latin typeface="Oswald"/>
                <a:ea typeface="Oswald"/>
                <a:cs typeface="Oswald"/>
                <a:sym typeface="Oswald"/>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3" name="Google Shape;23;p23"/>
          <p:cNvGrpSpPr/>
          <p:nvPr/>
        </p:nvGrpSpPr>
        <p:grpSpPr>
          <a:xfrm>
            <a:off x="17133358" y="9187026"/>
            <a:ext cx="2211066" cy="1321398"/>
            <a:chOff x="17133358" y="9187026"/>
            <a:chExt cx="2211066" cy="1321398"/>
          </a:xfrm>
        </p:grpSpPr>
        <p:sp>
          <p:nvSpPr>
            <p:cNvPr id="24" name="Google Shape;24;p23"/>
            <p:cNvSpPr/>
            <p:nvPr/>
          </p:nvSpPr>
          <p:spPr>
            <a:xfrm>
              <a:off x="17247565" y="10010641"/>
              <a:ext cx="920115" cy="490220"/>
            </a:xfrm>
            <a:custGeom>
              <a:rect b="b" l="l" r="r" t="t"/>
              <a:pathLst>
                <a:path extrusionOk="0" h="490220" w="920115">
                  <a:moveTo>
                    <a:pt x="600659" y="0"/>
                  </a:moveTo>
                  <a:lnTo>
                    <a:pt x="504952" y="0"/>
                  </a:lnTo>
                  <a:lnTo>
                    <a:pt x="435457" y="312801"/>
                  </a:lnTo>
                  <a:lnTo>
                    <a:pt x="404622" y="182549"/>
                  </a:lnTo>
                  <a:lnTo>
                    <a:pt x="361403" y="0"/>
                  </a:lnTo>
                  <a:lnTo>
                    <a:pt x="256057" y="0"/>
                  </a:lnTo>
                  <a:lnTo>
                    <a:pt x="184543" y="313385"/>
                  </a:lnTo>
                  <a:lnTo>
                    <a:pt x="180784" y="297611"/>
                  </a:lnTo>
                  <a:lnTo>
                    <a:pt x="116928" y="0"/>
                  </a:lnTo>
                  <a:lnTo>
                    <a:pt x="0" y="0"/>
                  </a:lnTo>
                  <a:lnTo>
                    <a:pt x="119748" y="489826"/>
                  </a:lnTo>
                  <a:lnTo>
                    <a:pt x="230263" y="489826"/>
                  </a:lnTo>
                  <a:lnTo>
                    <a:pt x="270192" y="313385"/>
                  </a:lnTo>
                  <a:lnTo>
                    <a:pt x="299796" y="182549"/>
                  </a:lnTo>
                  <a:lnTo>
                    <a:pt x="372567" y="489826"/>
                  </a:lnTo>
                  <a:lnTo>
                    <a:pt x="482955" y="489826"/>
                  </a:lnTo>
                  <a:lnTo>
                    <a:pt x="525500" y="312801"/>
                  </a:lnTo>
                  <a:lnTo>
                    <a:pt x="600659" y="0"/>
                  </a:lnTo>
                  <a:close/>
                </a:path>
                <a:path extrusionOk="0" h="490220" w="920115">
                  <a:moveTo>
                    <a:pt x="919670" y="250380"/>
                  </a:moveTo>
                  <a:lnTo>
                    <a:pt x="917117" y="207733"/>
                  </a:lnTo>
                  <a:lnTo>
                    <a:pt x="903452" y="164274"/>
                  </a:lnTo>
                  <a:lnTo>
                    <a:pt x="874001" y="134416"/>
                  </a:lnTo>
                  <a:lnTo>
                    <a:pt x="830567" y="119113"/>
                  </a:lnTo>
                  <a:lnTo>
                    <a:pt x="813625" y="118084"/>
                  </a:lnTo>
                  <a:lnTo>
                    <a:pt x="786091" y="121005"/>
                  </a:lnTo>
                  <a:lnTo>
                    <a:pt x="762228" y="129705"/>
                  </a:lnTo>
                  <a:lnTo>
                    <a:pt x="742086" y="144132"/>
                  </a:lnTo>
                  <a:lnTo>
                    <a:pt x="725690" y="164249"/>
                  </a:lnTo>
                  <a:lnTo>
                    <a:pt x="725690" y="0"/>
                  </a:lnTo>
                  <a:lnTo>
                    <a:pt x="621360" y="0"/>
                  </a:lnTo>
                  <a:lnTo>
                    <a:pt x="621360" y="489826"/>
                  </a:lnTo>
                  <a:lnTo>
                    <a:pt x="725690" y="489826"/>
                  </a:lnTo>
                  <a:lnTo>
                    <a:pt x="725690" y="284734"/>
                  </a:lnTo>
                  <a:lnTo>
                    <a:pt x="726770" y="262610"/>
                  </a:lnTo>
                  <a:lnTo>
                    <a:pt x="742696" y="221716"/>
                  </a:lnTo>
                  <a:lnTo>
                    <a:pt x="777278" y="207137"/>
                  </a:lnTo>
                  <a:lnTo>
                    <a:pt x="785926" y="207137"/>
                  </a:lnTo>
                  <a:lnTo>
                    <a:pt x="810806" y="243814"/>
                  </a:lnTo>
                  <a:lnTo>
                    <a:pt x="812266" y="284734"/>
                  </a:lnTo>
                  <a:lnTo>
                    <a:pt x="812266" y="489826"/>
                  </a:lnTo>
                  <a:lnTo>
                    <a:pt x="919670" y="489826"/>
                  </a:lnTo>
                  <a:lnTo>
                    <a:pt x="919670" y="250380"/>
                  </a:lnTo>
                  <a:close/>
                </a:path>
              </a:pathLst>
            </a:custGeom>
            <a:solidFill>
              <a:srgbClr val="533F2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25" name="Google Shape;25;p23"/>
            <p:cNvPicPr preferRelativeResize="0"/>
            <p:nvPr/>
          </p:nvPicPr>
          <p:blipFill rotWithShape="1">
            <a:blip r:embed="rId2">
              <a:alphaModFix/>
            </a:blip>
            <a:srcRect b="0" l="0" r="0" t="0"/>
            <a:stretch/>
          </p:blipFill>
          <p:spPr>
            <a:xfrm>
              <a:off x="17133358" y="9187026"/>
              <a:ext cx="2211066" cy="1321398"/>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Larger Image">
  <p:cSld name="Content Slide - Larger Image">
    <p:spTree>
      <p:nvGrpSpPr>
        <p:cNvPr id="26" name="Shape 26"/>
        <p:cNvGrpSpPr/>
        <p:nvPr/>
      </p:nvGrpSpPr>
      <p:grpSpPr>
        <a:xfrm>
          <a:off x="0" y="0"/>
          <a:ext cx="0" cy="0"/>
          <a:chOff x="0" y="0"/>
          <a:chExt cx="0" cy="0"/>
        </a:xfrm>
      </p:grpSpPr>
      <p:sp>
        <p:nvSpPr>
          <p:cNvPr id="27" name="Google Shape;27;p24"/>
          <p:cNvSpPr txBox="1"/>
          <p:nvPr>
            <p:ph type="title"/>
          </p:nvPr>
        </p:nvSpPr>
        <p:spPr>
          <a:xfrm>
            <a:off x="1631230" y="788036"/>
            <a:ext cx="8030209" cy="980439"/>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1" i="0" sz="6250">
                <a:solidFill>
                  <a:schemeClr val="lt1"/>
                </a:solidFill>
                <a:latin typeface="Lora"/>
                <a:ea typeface="Lora"/>
                <a:cs typeface="Lora"/>
                <a:sym typeface="Lor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4"/>
          <p:cNvSpPr txBox="1"/>
          <p:nvPr>
            <p:ph idx="11" type="ftr"/>
          </p:nvPr>
        </p:nvSpPr>
        <p:spPr>
          <a:xfrm>
            <a:off x="6835394" y="10517696"/>
            <a:ext cx="6433312" cy="565467"/>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1800" u="none" cap="none" strike="noStrike">
                <a:solidFill>
                  <a:srgbClr val="97908C"/>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 name="Google Shape;29;p24"/>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97908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4"/>
          <p:cNvSpPr txBox="1"/>
          <p:nvPr>
            <p:ph idx="12" type="sldNum"/>
          </p:nvPr>
        </p:nvSpPr>
        <p:spPr>
          <a:xfrm>
            <a:off x="14474953" y="10517696"/>
            <a:ext cx="4623943" cy="565467"/>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1" name="Google Shape;31;p24"/>
          <p:cNvSpPr txBox="1"/>
          <p:nvPr>
            <p:ph idx="1" type="body"/>
          </p:nvPr>
        </p:nvSpPr>
        <p:spPr>
          <a:xfrm>
            <a:off x="8528050" y="2601150"/>
            <a:ext cx="10570844" cy="746417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2" name="Google Shape;32;p24"/>
          <p:cNvSpPr txBox="1"/>
          <p:nvPr>
            <p:ph idx="2" type="body"/>
          </p:nvPr>
        </p:nvSpPr>
        <p:spPr>
          <a:xfrm>
            <a:off x="992505" y="2601150"/>
            <a:ext cx="6773546" cy="7464171"/>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b="0"/>
            </a:lvl1pPr>
            <a:lvl2pPr indent="-228600" lvl="1" marL="914400" algn="l">
              <a:lnSpc>
                <a:spcPct val="100000"/>
              </a:lnSpc>
              <a:spcBef>
                <a:spcPts val="0"/>
              </a:spcBef>
              <a:spcAft>
                <a:spcPts val="0"/>
              </a:spcAft>
              <a:buSzPts val="1400"/>
              <a:buNone/>
              <a:defRPr sz="3200">
                <a:solidFill>
                  <a:schemeClr val="dk1"/>
                </a:solidFill>
                <a:latin typeface="Oswald"/>
                <a:ea typeface="Oswald"/>
                <a:cs typeface="Oswald"/>
                <a:sym typeface="Oswald"/>
              </a:defRPr>
            </a:lvl2pPr>
            <a:lvl3pPr indent="-228600" lvl="2" marL="1371600" algn="l">
              <a:lnSpc>
                <a:spcPct val="100000"/>
              </a:lnSpc>
              <a:spcBef>
                <a:spcPts val="0"/>
              </a:spcBef>
              <a:spcAft>
                <a:spcPts val="0"/>
              </a:spcAft>
              <a:buSzPts val="1400"/>
              <a:buNone/>
              <a:defRPr sz="3200">
                <a:solidFill>
                  <a:schemeClr val="dk1"/>
                </a:solidFill>
                <a:latin typeface="Oswald"/>
                <a:ea typeface="Oswald"/>
                <a:cs typeface="Oswald"/>
                <a:sym typeface="Oswald"/>
              </a:defRPr>
            </a:lvl3pPr>
            <a:lvl4pPr indent="-228600" lvl="3" marL="1828800" algn="l">
              <a:lnSpc>
                <a:spcPct val="100000"/>
              </a:lnSpc>
              <a:spcBef>
                <a:spcPts val="0"/>
              </a:spcBef>
              <a:spcAft>
                <a:spcPts val="0"/>
              </a:spcAft>
              <a:buSzPts val="1400"/>
              <a:buNone/>
              <a:defRPr sz="3200">
                <a:solidFill>
                  <a:schemeClr val="dk1"/>
                </a:solidFill>
                <a:latin typeface="Oswald"/>
                <a:ea typeface="Oswald"/>
                <a:cs typeface="Oswald"/>
                <a:sym typeface="Oswald"/>
              </a:defRPr>
            </a:lvl4pPr>
            <a:lvl5pPr indent="-228600" lvl="4" marL="2286000" algn="l">
              <a:lnSpc>
                <a:spcPct val="100000"/>
              </a:lnSpc>
              <a:spcBef>
                <a:spcPts val="0"/>
              </a:spcBef>
              <a:spcAft>
                <a:spcPts val="0"/>
              </a:spcAft>
              <a:buSzPts val="1400"/>
              <a:buNone/>
              <a:defRPr sz="3200">
                <a:solidFill>
                  <a:schemeClr val="dk1"/>
                </a:solidFill>
                <a:latin typeface="Oswald"/>
                <a:ea typeface="Oswald"/>
                <a:cs typeface="Oswald"/>
                <a:sym typeface="Oswald"/>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33" name="Google Shape;33;p24"/>
          <p:cNvGrpSpPr/>
          <p:nvPr/>
        </p:nvGrpSpPr>
        <p:grpSpPr>
          <a:xfrm>
            <a:off x="17133358" y="9187026"/>
            <a:ext cx="2211066" cy="1321398"/>
            <a:chOff x="17133358" y="9187026"/>
            <a:chExt cx="2211066" cy="1321398"/>
          </a:xfrm>
        </p:grpSpPr>
        <p:sp>
          <p:nvSpPr>
            <p:cNvPr id="34" name="Google Shape;34;p24"/>
            <p:cNvSpPr/>
            <p:nvPr/>
          </p:nvSpPr>
          <p:spPr>
            <a:xfrm>
              <a:off x="17247565" y="10010641"/>
              <a:ext cx="920115" cy="490220"/>
            </a:xfrm>
            <a:custGeom>
              <a:rect b="b" l="l" r="r" t="t"/>
              <a:pathLst>
                <a:path extrusionOk="0" h="490220" w="920115">
                  <a:moveTo>
                    <a:pt x="600659" y="0"/>
                  </a:moveTo>
                  <a:lnTo>
                    <a:pt x="504952" y="0"/>
                  </a:lnTo>
                  <a:lnTo>
                    <a:pt x="435457" y="312801"/>
                  </a:lnTo>
                  <a:lnTo>
                    <a:pt x="404622" y="182549"/>
                  </a:lnTo>
                  <a:lnTo>
                    <a:pt x="361403" y="0"/>
                  </a:lnTo>
                  <a:lnTo>
                    <a:pt x="256057" y="0"/>
                  </a:lnTo>
                  <a:lnTo>
                    <a:pt x="184543" y="313385"/>
                  </a:lnTo>
                  <a:lnTo>
                    <a:pt x="180784" y="297611"/>
                  </a:lnTo>
                  <a:lnTo>
                    <a:pt x="116928" y="0"/>
                  </a:lnTo>
                  <a:lnTo>
                    <a:pt x="0" y="0"/>
                  </a:lnTo>
                  <a:lnTo>
                    <a:pt x="119748" y="489826"/>
                  </a:lnTo>
                  <a:lnTo>
                    <a:pt x="230263" y="489826"/>
                  </a:lnTo>
                  <a:lnTo>
                    <a:pt x="270192" y="313385"/>
                  </a:lnTo>
                  <a:lnTo>
                    <a:pt x="299796" y="182549"/>
                  </a:lnTo>
                  <a:lnTo>
                    <a:pt x="372567" y="489826"/>
                  </a:lnTo>
                  <a:lnTo>
                    <a:pt x="482955" y="489826"/>
                  </a:lnTo>
                  <a:lnTo>
                    <a:pt x="525500" y="312801"/>
                  </a:lnTo>
                  <a:lnTo>
                    <a:pt x="600659" y="0"/>
                  </a:lnTo>
                  <a:close/>
                </a:path>
                <a:path extrusionOk="0" h="490220" w="920115">
                  <a:moveTo>
                    <a:pt x="919670" y="250380"/>
                  </a:moveTo>
                  <a:lnTo>
                    <a:pt x="917117" y="207733"/>
                  </a:lnTo>
                  <a:lnTo>
                    <a:pt x="903452" y="164274"/>
                  </a:lnTo>
                  <a:lnTo>
                    <a:pt x="874001" y="134416"/>
                  </a:lnTo>
                  <a:lnTo>
                    <a:pt x="830567" y="119113"/>
                  </a:lnTo>
                  <a:lnTo>
                    <a:pt x="813625" y="118084"/>
                  </a:lnTo>
                  <a:lnTo>
                    <a:pt x="786091" y="121005"/>
                  </a:lnTo>
                  <a:lnTo>
                    <a:pt x="762228" y="129705"/>
                  </a:lnTo>
                  <a:lnTo>
                    <a:pt x="742086" y="144132"/>
                  </a:lnTo>
                  <a:lnTo>
                    <a:pt x="725690" y="164249"/>
                  </a:lnTo>
                  <a:lnTo>
                    <a:pt x="725690" y="0"/>
                  </a:lnTo>
                  <a:lnTo>
                    <a:pt x="621360" y="0"/>
                  </a:lnTo>
                  <a:lnTo>
                    <a:pt x="621360" y="489826"/>
                  </a:lnTo>
                  <a:lnTo>
                    <a:pt x="725690" y="489826"/>
                  </a:lnTo>
                  <a:lnTo>
                    <a:pt x="725690" y="284734"/>
                  </a:lnTo>
                  <a:lnTo>
                    <a:pt x="726770" y="262610"/>
                  </a:lnTo>
                  <a:lnTo>
                    <a:pt x="742696" y="221716"/>
                  </a:lnTo>
                  <a:lnTo>
                    <a:pt x="777278" y="207137"/>
                  </a:lnTo>
                  <a:lnTo>
                    <a:pt x="785926" y="207137"/>
                  </a:lnTo>
                  <a:lnTo>
                    <a:pt x="810806" y="243814"/>
                  </a:lnTo>
                  <a:lnTo>
                    <a:pt x="812266" y="284734"/>
                  </a:lnTo>
                  <a:lnTo>
                    <a:pt x="812266" y="489826"/>
                  </a:lnTo>
                  <a:lnTo>
                    <a:pt x="919670" y="489826"/>
                  </a:lnTo>
                  <a:lnTo>
                    <a:pt x="919670" y="250380"/>
                  </a:lnTo>
                  <a:close/>
                </a:path>
              </a:pathLst>
            </a:custGeom>
            <a:solidFill>
              <a:srgbClr val="533F2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35" name="Google Shape;35;p24"/>
            <p:cNvPicPr preferRelativeResize="0"/>
            <p:nvPr/>
          </p:nvPicPr>
          <p:blipFill rotWithShape="1">
            <a:blip r:embed="rId2">
              <a:alphaModFix/>
            </a:blip>
            <a:srcRect b="0" l="0" r="0" t="0"/>
            <a:stretch/>
          </p:blipFill>
          <p:spPr>
            <a:xfrm>
              <a:off x="17133358" y="9187026"/>
              <a:ext cx="2211066" cy="1321398"/>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1"/>
          <p:cNvSpPr txBox="1"/>
          <p:nvPr>
            <p:ph type="title"/>
          </p:nvPr>
        </p:nvSpPr>
        <p:spPr>
          <a:xfrm>
            <a:off x="1631230" y="672678"/>
            <a:ext cx="8030209" cy="980439"/>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1" i="0" sz="6250" u="none" cap="none" strike="noStrike">
                <a:solidFill>
                  <a:schemeClr val="lt1"/>
                </a:solidFill>
                <a:latin typeface="Lora"/>
                <a:ea typeface="Lora"/>
                <a:cs typeface="Lora"/>
                <a:sym typeface="Lor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1"/>
          <p:cNvSpPr txBox="1"/>
          <p:nvPr>
            <p:ph idx="1" type="body"/>
          </p:nvPr>
        </p:nvSpPr>
        <p:spPr>
          <a:xfrm>
            <a:off x="992505" y="3830357"/>
            <a:ext cx="11023262" cy="569658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1" i="0" sz="3600" u="none" cap="none" strike="noStrike">
                <a:solidFill>
                  <a:srgbClr val="523E2D"/>
                </a:solidFill>
                <a:latin typeface="Oswald"/>
                <a:ea typeface="Oswald"/>
                <a:cs typeface="Oswald"/>
                <a:sym typeface="Oswald"/>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8" name="Google Shape;8;p21"/>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97908C"/>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 name="Google Shape;9;p21"/>
          <p:cNvSpPr txBox="1"/>
          <p:nvPr>
            <p:ph idx="12" type="sldNum"/>
          </p:nvPr>
        </p:nvSpPr>
        <p:spPr>
          <a:xfrm>
            <a:off x="14474953" y="10517696"/>
            <a:ext cx="4623943" cy="565467"/>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97908C"/>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40.png"/><Relationship Id="rId6" Type="http://schemas.openxmlformats.org/officeDocument/2006/relationships/image" Target="../media/image15.png"/><Relationship Id="rId7" Type="http://schemas.openxmlformats.org/officeDocument/2006/relationships/image" Target="../media/image10.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34.jpg"/><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4.jpg"/><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 name="Shape 39"/>
        <p:cNvGrpSpPr/>
        <p:nvPr/>
      </p:nvGrpSpPr>
      <p:grpSpPr>
        <a:xfrm>
          <a:off x="0" y="0"/>
          <a:ext cx="0" cy="0"/>
          <a:chOff x="0" y="0"/>
          <a:chExt cx="0" cy="0"/>
        </a:xfrm>
      </p:grpSpPr>
      <p:sp>
        <p:nvSpPr>
          <p:cNvPr id="40" name="Google Shape;40;p1"/>
          <p:cNvSpPr/>
          <p:nvPr/>
        </p:nvSpPr>
        <p:spPr>
          <a:xfrm>
            <a:off x="0" y="0"/>
            <a:ext cx="20104100" cy="11308715"/>
          </a:xfrm>
          <a:custGeom>
            <a:rect b="b" l="l" r="r" t="t"/>
            <a:pathLst>
              <a:path extrusionOk="0" h="11308715" w="20104100">
                <a:moveTo>
                  <a:pt x="20104099" y="0"/>
                </a:moveTo>
                <a:lnTo>
                  <a:pt x="0" y="0"/>
                </a:lnTo>
                <a:lnTo>
                  <a:pt x="0" y="11308556"/>
                </a:lnTo>
                <a:lnTo>
                  <a:pt x="20104099" y="11308556"/>
                </a:lnTo>
                <a:lnTo>
                  <a:pt x="20104099" y="0"/>
                </a:lnTo>
                <a:close/>
              </a:path>
            </a:pathLst>
          </a:custGeom>
          <a:solidFill>
            <a:srgbClr val="8FBE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41" name="Google Shape;41;p1"/>
          <p:cNvPicPr preferRelativeResize="0"/>
          <p:nvPr/>
        </p:nvPicPr>
        <p:blipFill rotWithShape="1">
          <a:blip r:embed="rId3">
            <a:alphaModFix/>
          </a:blip>
          <a:srcRect b="0" l="0" r="0" t="0"/>
          <a:stretch/>
        </p:blipFill>
        <p:spPr>
          <a:xfrm>
            <a:off x="1" y="0"/>
            <a:ext cx="20104098" cy="11308556"/>
          </a:xfrm>
          <a:prstGeom prst="rect">
            <a:avLst/>
          </a:prstGeom>
          <a:noFill/>
          <a:ln>
            <a:noFill/>
          </a:ln>
        </p:spPr>
      </p:pic>
      <p:sp>
        <p:nvSpPr>
          <p:cNvPr id="42" name="Google Shape;42;p1"/>
          <p:cNvSpPr/>
          <p:nvPr/>
        </p:nvSpPr>
        <p:spPr>
          <a:xfrm>
            <a:off x="-8123" y="-2402"/>
            <a:ext cx="7592695" cy="2609077"/>
          </a:xfrm>
          <a:custGeom>
            <a:rect b="b" l="l" r="r" t="t"/>
            <a:pathLst>
              <a:path extrusionOk="0" h="1716404" w="7592695">
                <a:moveTo>
                  <a:pt x="7457299" y="0"/>
                </a:moveTo>
                <a:lnTo>
                  <a:pt x="0" y="0"/>
                </a:lnTo>
                <a:lnTo>
                  <a:pt x="0" y="1715958"/>
                </a:lnTo>
                <a:lnTo>
                  <a:pt x="7094095" y="1715958"/>
                </a:lnTo>
                <a:lnTo>
                  <a:pt x="7140767" y="1710557"/>
                </a:lnTo>
                <a:lnTo>
                  <a:pt x="7183881" y="1695100"/>
                </a:lnTo>
                <a:lnTo>
                  <a:pt x="7222056" y="1670704"/>
                </a:lnTo>
                <a:lnTo>
                  <a:pt x="7253908" y="1638487"/>
                </a:lnTo>
                <a:lnTo>
                  <a:pt x="7278052" y="1599567"/>
                </a:lnTo>
                <a:lnTo>
                  <a:pt x="7293105" y="1555062"/>
                </a:lnTo>
                <a:lnTo>
                  <a:pt x="7590803" y="165125"/>
                </a:lnTo>
                <a:lnTo>
                  <a:pt x="7592255" y="115319"/>
                </a:lnTo>
                <a:lnTo>
                  <a:pt x="7576708" y="70289"/>
                </a:lnTo>
                <a:lnTo>
                  <a:pt x="7547086" y="33649"/>
                </a:lnTo>
                <a:lnTo>
                  <a:pt x="7506308" y="9014"/>
                </a:lnTo>
                <a:lnTo>
                  <a:pt x="745729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3" name="Google Shape;43;p1"/>
          <p:cNvSpPr txBox="1"/>
          <p:nvPr/>
        </p:nvSpPr>
        <p:spPr>
          <a:xfrm>
            <a:off x="8234299" y="1501250"/>
            <a:ext cx="10917600" cy="3567300"/>
          </a:xfrm>
          <a:prstGeom prst="rect">
            <a:avLst/>
          </a:prstGeom>
          <a:noFill/>
          <a:ln>
            <a:noFill/>
          </a:ln>
        </p:spPr>
        <p:txBody>
          <a:bodyPr anchorCtr="0" anchor="t" bIns="0" lIns="0" spcFirstLastPara="1" rIns="0" wrap="square" tIns="11425">
            <a:spAutoFit/>
          </a:bodyPr>
          <a:lstStyle/>
          <a:p>
            <a:pPr indent="0" lvl="0" marL="12700" marR="5080" rtl="0" algn="l">
              <a:lnSpc>
                <a:spcPct val="100000"/>
              </a:lnSpc>
              <a:spcBef>
                <a:spcPts val="0"/>
              </a:spcBef>
              <a:spcAft>
                <a:spcPts val="0"/>
              </a:spcAft>
              <a:buClr>
                <a:srgbClr val="000000"/>
              </a:buClr>
              <a:buSzPts val="11550"/>
              <a:buFont typeface="Arial"/>
              <a:buNone/>
            </a:pPr>
            <a:r>
              <a:rPr b="1" lang="en-US" sz="11550">
                <a:solidFill>
                  <a:srgbClr val="523E2D"/>
                </a:solidFill>
                <a:latin typeface="Lora"/>
                <a:ea typeface="Lora"/>
                <a:cs typeface="Lora"/>
                <a:sym typeface="Lora"/>
              </a:rPr>
              <a:t>Types of Wheat &amp; Flour</a:t>
            </a:r>
            <a:endParaRPr b="0" i="0" sz="11550" u="none" cap="none" strike="noStrike">
              <a:solidFill>
                <a:srgbClr val="000000"/>
              </a:solidFill>
              <a:latin typeface="Lora"/>
              <a:ea typeface="Lora"/>
              <a:cs typeface="Lora"/>
              <a:sym typeface="Lora"/>
            </a:endParaRPr>
          </a:p>
        </p:txBody>
      </p:sp>
      <p:pic>
        <p:nvPicPr>
          <p:cNvPr descr="A logo with text overlay&#10;&#10;AI-generated content may be incorrect." id="44" name="Google Shape;44;p1"/>
          <p:cNvPicPr preferRelativeResize="0"/>
          <p:nvPr/>
        </p:nvPicPr>
        <p:blipFill rotWithShape="1">
          <a:blip r:embed="rId4">
            <a:alphaModFix/>
          </a:blip>
          <a:srcRect b="0" l="0" r="0" t="0"/>
          <a:stretch/>
        </p:blipFill>
        <p:spPr>
          <a:xfrm>
            <a:off x="755650" y="-1355725"/>
            <a:ext cx="5740400" cy="4889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 name="Shape 48"/>
        <p:cNvGrpSpPr/>
        <p:nvPr/>
      </p:nvGrpSpPr>
      <p:grpSpPr>
        <a:xfrm>
          <a:off x="0" y="0"/>
          <a:ext cx="0" cy="0"/>
          <a:chOff x="0" y="0"/>
          <a:chExt cx="0" cy="0"/>
        </a:xfrm>
      </p:grpSpPr>
      <p:pic>
        <p:nvPicPr>
          <p:cNvPr id="49" name="Google Shape;49;p2"/>
          <p:cNvPicPr preferRelativeResize="0"/>
          <p:nvPr/>
        </p:nvPicPr>
        <p:blipFill rotWithShape="1">
          <a:blip r:embed="rId3">
            <a:alphaModFix/>
          </a:blip>
          <a:srcRect b="0" l="0" r="0" t="0"/>
          <a:stretch/>
        </p:blipFill>
        <p:spPr>
          <a:xfrm>
            <a:off x="0" y="0"/>
            <a:ext cx="20104100" cy="11308556"/>
          </a:xfrm>
          <a:prstGeom prst="rect">
            <a:avLst/>
          </a:prstGeom>
          <a:noFill/>
          <a:ln>
            <a:noFill/>
          </a:ln>
        </p:spPr>
      </p:pic>
      <p:sp>
        <p:nvSpPr>
          <p:cNvPr id="50" name="Google Shape;50;p2"/>
          <p:cNvSpPr txBox="1"/>
          <p:nvPr>
            <p:ph type="ctrTitle"/>
          </p:nvPr>
        </p:nvSpPr>
        <p:spPr>
          <a:xfrm>
            <a:off x="3015615" y="4807892"/>
            <a:ext cx="14072870" cy="1692771"/>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SzPts val="1400"/>
              <a:buNone/>
            </a:pPr>
            <a:r>
              <a:rPr lang="en-US"/>
              <a:t>All About Wheat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 name="Shape 54"/>
        <p:cNvGrpSpPr/>
        <p:nvPr/>
      </p:nvGrpSpPr>
      <p:grpSpPr>
        <a:xfrm>
          <a:off x="0" y="0"/>
          <a:ext cx="0" cy="0"/>
          <a:chOff x="0" y="0"/>
          <a:chExt cx="0" cy="0"/>
        </a:xfrm>
      </p:grpSpPr>
      <p:grpSp>
        <p:nvGrpSpPr>
          <p:cNvPr id="55" name="Google Shape;55;p3"/>
          <p:cNvGrpSpPr/>
          <p:nvPr/>
        </p:nvGrpSpPr>
        <p:grpSpPr>
          <a:xfrm>
            <a:off x="10466" y="376950"/>
            <a:ext cx="20093859" cy="1716405"/>
            <a:chOff x="10466" y="376950"/>
            <a:chExt cx="20093859" cy="1716405"/>
          </a:xfrm>
        </p:grpSpPr>
        <p:sp>
          <p:nvSpPr>
            <p:cNvPr id="56" name="Google Shape;56;p3"/>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 name="Google Shape;57;p3"/>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8" name="Google Shape;58;p3"/>
          <p:cNvSpPr txBox="1"/>
          <p:nvPr>
            <p:ph type="title"/>
          </p:nvPr>
        </p:nvSpPr>
        <p:spPr>
          <a:xfrm>
            <a:off x="1631230" y="788036"/>
            <a:ext cx="8030209" cy="980439"/>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What is Wheat?</a:t>
            </a:r>
            <a:endParaRPr/>
          </a:p>
        </p:txBody>
      </p:sp>
      <p:sp>
        <p:nvSpPr>
          <p:cNvPr id="59" name="Google Shape;59;p3"/>
          <p:cNvSpPr txBox="1"/>
          <p:nvPr>
            <p:ph idx="2" type="body"/>
          </p:nvPr>
        </p:nvSpPr>
        <p:spPr>
          <a:xfrm>
            <a:off x="992504" y="2601149"/>
            <a:ext cx="10507200" cy="7634700"/>
          </a:xfrm>
          <a:prstGeom prst="rect">
            <a:avLst/>
          </a:prstGeom>
          <a:noFill/>
          <a:ln>
            <a:noFill/>
          </a:ln>
        </p:spPr>
        <p:txBody>
          <a:bodyPr anchorCtr="0" anchor="t" bIns="0" lIns="0" spcFirstLastPara="1" rIns="0" wrap="square" tIns="0">
            <a:spAutoFit/>
          </a:bodyPr>
          <a:lstStyle/>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Wheat is an ancient cereal grain and is a staple food worldwide.</a:t>
            </a:r>
            <a:endParaRPr>
              <a:latin typeface="Oswald"/>
              <a:ea typeface="Oswald"/>
              <a:cs typeface="Oswald"/>
              <a:sym typeface="Oswald"/>
            </a:endParaRPr>
          </a:p>
          <a:p>
            <a:pPr indent="0" lvl="2" marL="914400" rtl="0" algn="l">
              <a:lnSpc>
                <a:spcPct val="100000"/>
              </a:lnSpc>
              <a:spcBef>
                <a:spcPts val="0"/>
              </a:spcBef>
              <a:spcAft>
                <a:spcPts val="0"/>
              </a:spcAft>
              <a:buSzPts val="1400"/>
              <a:buFont typeface="Oswald"/>
              <a:buNone/>
            </a:pPr>
            <a:r>
              <a:rPr lang="en-US"/>
              <a:t>- Cereal grains are edible grasses, such as wheat, rice, corn, oats, barley, rye, sorghum (milo) and millet. </a:t>
            </a:r>
            <a:endParaRPr>
              <a:latin typeface="Oswald"/>
              <a:ea typeface="Oswald"/>
              <a:cs typeface="Oswald"/>
              <a:sym typeface="Oswald"/>
            </a:endParaRPr>
          </a:p>
          <a:p>
            <a:pPr indent="0" lvl="0" marL="0" rtl="0" algn="l">
              <a:lnSpc>
                <a:spcPct val="100000"/>
              </a:lnSpc>
              <a:spcBef>
                <a:spcPts val="0"/>
              </a:spcBef>
              <a:spcAft>
                <a:spcPts val="0"/>
              </a:spcAft>
              <a:buSzPts val="1400"/>
              <a:buNone/>
            </a:pPr>
            <a:r>
              <a:rPr lang="en-US">
                <a:latin typeface="Oswald"/>
                <a:ea typeface="Oswald"/>
                <a:cs typeface="Oswald"/>
                <a:sym typeface="Oswald"/>
              </a:rPr>
              <a:t> </a:t>
            </a:r>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Wheat is the main food grain produced in the U.S. It is grown in more than 40 states across the country. </a:t>
            </a:r>
            <a:endParaRPr/>
          </a:p>
          <a:p>
            <a:pPr indent="0" lvl="0" marL="0" rtl="0" algn="l">
              <a:lnSpc>
                <a:spcPct val="100000"/>
              </a:lnSpc>
              <a:spcBef>
                <a:spcPts val="0"/>
              </a:spcBef>
              <a:spcAft>
                <a:spcPts val="0"/>
              </a:spcAft>
              <a:buSzPts val="1400"/>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Most of the wheat grown in the U.S. is used for flour, but wheat has many other uses, including non-food products for human use and feed for livestock. </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Wheat is known as one of the most sustainable crops because of its water and nitrogen efficiency. </a:t>
            </a:r>
            <a:endParaRPr>
              <a:latin typeface="Oswald"/>
              <a:ea typeface="Oswald"/>
              <a:cs typeface="Oswald"/>
              <a:sym typeface="Oswald"/>
            </a:endParaRPr>
          </a:p>
        </p:txBody>
      </p:sp>
      <p:pic>
        <p:nvPicPr>
          <p:cNvPr id="60" name="Google Shape;60;p3" title="1DCBC266-73C5-41A0-8C6B-F24ABED10972_1_105_c.jpeg"/>
          <p:cNvPicPr preferRelativeResize="0"/>
          <p:nvPr/>
        </p:nvPicPr>
        <p:blipFill rotWithShape="1">
          <a:blip r:embed="rId3">
            <a:alphaModFix/>
          </a:blip>
          <a:srcRect b="0" l="22637" r="25480" t="0"/>
          <a:stretch/>
        </p:blipFill>
        <p:spPr>
          <a:xfrm>
            <a:off x="12726550" y="2330800"/>
            <a:ext cx="6590600" cy="8468375"/>
          </a:xfrm>
          <a:prstGeom prst="rect">
            <a:avLst/>
          </a:prstGeom>
          <a:noFill/>
          <a:ln>
            <a:noFill/>
          </a:ln>
        </p:spPr>
      </p:pic>
      <p:sp>
        <p:nvSpPr>
          <p:cNvPr id="61" name="Google Shape;61;p3"/>
          <p:cNvSpPr txBox="1"/>
          <p:nvPr/>
        </p:nvSpPr>
        <p:spPr>
          <a:xfrm>
            <a:off x="12973850" y="10799177"/>
            <a:ext cx="6096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Mature wheat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 name="Shape 65"/>
        <p:cNvGrpSpPr/>
        <p:nvPr/>
      </p:nvGrpSpPr>
      <p:grpSpPr>
        <a:xfrm>
          <a:off x="0" y="0"/>
          <a:ext cx="0" cy="0"/>
          <a:chOff x="0" y="0"/>
          <a:chExt cx="0" cy="0"/>
        </a:xfrm>
      </p:grpSpPr>
      <p:grpSp>
        <p:nvGrpSpPr>
          <p:cNvPr id="66" name="Google Shape;66;p4"/>
          <p:cNvGrpSpPr/>
          <p:nvPr/>
        </p:nvGrpSpPr>
        <p:grpSpPr>
          <a:xfrm>
            <a:off x="10466" y="376950"/>
            <a:ext cx="20093859" cy="1716405"/>
            <a:chOff x="10466" y="376950"/>
            <a:chExt cx="20093859" cy="1716405"/>
          </a:xfrm>
        </p:grpSpPr>
        <p:sp>
          <p:nvSpPr>
            <p:cNvPr id="67" name="Google Shape;67;p4"/>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8" name="Google Shape;68;p4"/>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9" name="Google Shape;69;p4"/>
          <p:cNvSpPr txBox="1"/>
          <p:nvPr>
            <p:ph type="title"/>
          </p:nvPr>
        </p:nvSpPr>
        <p:spPr>
          <a:xfrm>
            <a:off x="1631230" y="788036"/>
            <a:ext cx="8030209" cy="980439"/>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Wheat in Texas</a:t>
            </a:r>
            <a:endParaRPr/>
          </a:p>
        </p:txBody>
      </p:sp>
      <p:sp>
        <p:nvSpPr>
          <p:cNvPr id="70" name="Google Shape;70;p4"/>
          <p:cNvSpPr txBox="1"/>
          <p:nvPr>
            <p:ph idx="2" type="body"/>
          </p:nvPr>
        </p:nvSpPr>
        <p:spPr>
          <a:xfrm>
            <a:off x="689275" y="2396925"/>
            <a:ext cx="10454100" cy="8188800"/>
          </a:xfrm>
          <a:prstGeom prst="rect">
            <a:avLst/>
          </a:prstGeom>
          <a:noFill/>
          <a:ln>
            <a:noFill/>
          </a:ln>
        </p:spPr>
        <p:txBody>
          <a:bodyPr anchorCtr="0" anchor="t" bIns="0" lIns="0" spcFirstLastPara="1" rIns="0" wrap="square" tIns="0">
            <a:spAutoFit/>
          </a:bodyPr>
          <a:lstStyle/>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Texas is one of the top producing wheat states in the U.S.</a:t>
            </a:r>
            <a:endParaRPr>
              <a:latin typeface="Oswald"/>
              <a:ea typeface="Oswald"/>
              <a:cs typeface="Oswald"/>
              <a:sym typeface="Oswald"/>
            </a:endParaRPr>
          </a:p>
          <a:p>
            <a:pPr indent="0" lvl="2" marL="914400" rtl="0" algn="l">
              <a:lnSpc>
                <a:spcPct val="100000"/>
              </a:lnSpc>
              <a:spcBef>
                <a:spcPts val="0"/>
              </a:spcBef>
              <a:spcAft>
                <a:spcPts val="0"/>
              </a:spcAft>
              <a:buSzPts val="1400"/>
              <a:buFont typeface="Oswald"/>
              <a:buNone/>
            </a:pPr>
            <a:r>
              <a:rPr lang="en-US"/>
              <a:t>- In 2025, Texas ranked 3rd in the nation for number of acres planted and 7th for bushels produced. </a:t>
            </a:r>
            <a:endParaRPr>
              <a:latin typeface="Oswald"/>
              <a:ea typeface="Oswald"/>
              <a:cs typeface="Oswald"/>
              <a:sym typeface="Oswald"/>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About 60% of the wheat grown in Texas is grazed by cattle or harvested for wheat silage (sometimes called wheatlage). The remaining 40% is harvested for grain. </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Roughly half of the wheat grown in the U.S. is consumed domestically, while the other half is sold internationally.</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85% of the wheat grown in Texas is hard red winter (HRW) wheat, 10% is soft red winter (SRW) wheat and 5% is other types, including hard red spring (HRS) and white wheats.</a:t>
            </a:r>
            <a:endParaRPr/>
          </a:p>
        </p:txBody>
      </p:sp>
      <p:pic>
        <p:nvPicPr>
          <p:cNvPr id="71" name="Google Shape;71;p4" title="dsc_0558_19137811930_o.jpg"/>
          <p:cNvPicPr preferRelativeResize="0"/>
          <p:nvPr/>
        </p:nvPicPr>
        <p:blipFill rotWithShape="1">
          <a:blip r:embed="rId3">
            <a:alphaModFix/>
          </a:blip>
          <a:srcRect b="0" l="20051" r="0" t="0"/>
          <a:stretch/>
        </p:blipFill>
        <p:spPr>
          <a:xfrm>
            <a:off x="11424063" y="3017800"/>
            <a:ext cx="8333225" cy="6947051"/>
          </a:xfrm>
          <a:prstGeom prst="rect">
            <a:avLst/>
          </a:prstGeom>
          <a:noFill/>
          <a:ln>
            <a:noFill/>
          </a:ln>
        </p:spPr>
      </p:pic>
      <p:sp>
        <p:nvSpPr>
          <p:cNvPr id="72" name="Google Shape;72;p4"/>
          <p:cNvSpPr txBox="1"/>
          <p:nvPr/>
        </p:nvSpPr>
        <p:spPr>
          <a:xfrm>
            <a:off x="12542675" y="9964852"/>
            <a:ext cx="6096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HRW wheat being harvested in Texas.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 name="Shape 76"/>
        <p:cNvGrpSpPr/>
        <p:nvPr/>
      </p:nvGrpSpPr>
      <p:grpSpPr>
        <a:xfrm>
          <a:off x="0" y="0"/>
          <a:ext cx="0" cy="0"/>
          <a:chOff x="0" y="0"/>
          <a:chExt cx="0" cy="0"/>
        </a:xfrm>
      </p:grpSpPr>
      <p:grpSp>
        <p:nvGrpSpPr>
          <p:cNvPr id="77" name="Google Shape;77;g3841c6dfc47_0_10"/>
          <p:cNvGrpSpPr/>
          <p:nvPr/>
        </p:nvGrpSpPr>
        <p:grpSpPr>
          <a:xfrm>
            <a:off x="10466" y="376950"/>
            <a:ext cx="20093859" cy="1716405"/>
            <a:chOff x="10466" y="376950"/>
            <a:chExt cx="20093859" cy="1716405"/>
          </a:xfrm>
        </p:grpSpPr>
        <p:sp>
          <p:nvSpPr>
            <p:cNvPr id="78" name="Google Shape;78;g3841c6dfc47_0_1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9" name="Google Shape;79;g3841c6dfc47_0_1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80" name="Google Shape;80;g3841c6dfc47_0_10"/>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Wheat in Texas</a:t>
            </a:r>
            <a:endParaRPr/>
          </a:p>
        </p:txBody>
      </p:sp>
      <p:pic>
        <p:nvPicPr>
          <p:cNvPr id="81" name="Google Shape;81;g3841c6dfc47_0_10"/>
          <p:cNvPicPr preferRelativeResize="0"/>
          <p:nvPr/>
        </p:nvPicPr>
        <p:blipFill rotWithShape="1">
          <a:blip r:embed="rId3">
            <a:alphaModFix/>
          </a:blip>
          <a:srcRect b="0" l="0" r="0" t="0"/>
          <a:stretch/>
        </p:blipFill>
        <p:spPr>
          <a:xfrm>
            <a:off x="3367025" y="2274105"/>
            <a:ext cx="13370056" cy="8911194"/>
          </a:xfrm>
          <a:prstGeom prst="rect">
            <a:avLst/>
          </a:prstGeom>
          <a:noFill/>
          <a:ln>
            <a:noFill/>
          </a:ln>
        </p:spPr>
      </p:pic>
      <p:sp>
        <p:nvSpPr>
          <p:cNvPr id="82" name="Google Shape;82;g3841c6dfc47_0_10"/>
          <p:cNvSpPr txBox="1"/>
          <p:nvPr/>
        </p:nvSpPr>
        <p:spPr>
          <a:xfrm>
            <a:off x="12868325" y="10420000"/>
            <a:ext cx="7236000" cy="765300"/>
          </a:xfrm>
          <a:prstGeom prst="rect">
            <a:avLst/>
          </a:prstGeom>
          <a:noFill/>
          <a:ln>
            <a:noFill/>
          </a:ln>
        </p:spPr>
        <p:txBody>
          <a:bodyPr anchorCtr="0" anchor="t" bIns="91425" lIns="91425" spcFirstLastPara="1" rIns="91425" wrap="square" tIns="91425">
            <a:noAutofit/>
          </a:bodyPr>
          <a:lstStyle/>
          <a:p>
            <a:pPr indent="0" lvl="0" marL="0" marR="0" rtl="0" algn="l">
              <a:lnSpc>
                <a:spcPct val="110000"/>
              </a:lnSpc>
              <a:spcBef>
                <a:spcPts val="400"/>
              </a:spcBef>
              <a:spcAft>
                <a:spcPts val="0"/>
              </a:spcAft>
              <a:buClr>
                <a:srgbClr val="000000"/>
              </a:buClr>
              <a:buSzPts val="1800"/>
              <a:buFont typeface="Arial"/>
              <a:buNone/>
            </a:pPr>
            <a:r>
              <a:rPr b="0" i="0" lang="en-US" sz="1800" u="none" cap="none" strike="noStrike">
                <a:solidFill>
                  <a:srgbClr val="333333"/>
                </a:solidFill>
                <a:latin typeface="Arial"/>
                <a:ea typeface="Arial"/>
                <a:cs typeface="Arial"/>
                <a:sym typeface="Arial"/>
              </a:rPr>
              <a:t>Image Source: USDA's National Agricultural Statistics Service</a:t>
            </a:r>
            <a:endParaRPr b="0" i="0" sz="1800" u="none" cap="none" strike="noStrike">
              <a:solidFill>
                <a:srgbClr val="333333"/>
              </a:solidFill>
              <a:latin typeface="Arial"/>
              <a:ea typeface="Arial"/>
              <a:cs typeface="Arial"/>
              <a:sym typeface="Arial"/>
            </a:endParaRPr>
          </a:p>
          <a:p>
            <a:pPr indent="0" lvl="0" marL="0" marR="0" rtl="0" algn="l">
              <a:lnSpc>
                <a:spcPct val="110000"/>
              </a:lnSpc>
              <a:spcBef>
                <a:spcPts val="400"/>
              </a:spcBef>
              <a:spcAft>
                <a:spcPts val="0"/>
              </a:spcAft>
              <a:buClr>
                <a:srgbClr val="000000"/>
              </a:buClr>
              <a:buSzPts val="1800"/>
              <a:buFont typeface="Arial"/>
              <a:buNone/>
            </a:pPr>
            <a:r>
              <a:rPr b="0" i="0" lang="en-US" sz="1800" u="none" cap="none" strike="noStrike">
                <a:solidFill>
                  <a:srgbClr val="333333"/>
                </a:solidFill>
                <a:latin typeface="Arial"/>
                <a:ea typeface="Arial"/>
                <a:cs typeface="Arial"/>
                <a:sym typeface="Arial"/>
              </a:rPr>
              <a:t>Texas Field Office</a:t>
            </a:r>
            <a:endParaRPr b="0" i="0" sz="1800" u="none" cap="none" strike="noStrike">
              <a:solidFill>
                <a:srgbClr val="333333"/>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3600"/>
              <a:buFont typeface="Arial"/>
              <a:buNone/>
            </a:pPr>
            <a:r>
              <a:t/>
            </a:r>
            <a:endParaRPr b="0" i="0" sz="3600" u="none" cap="none" strike="noStrike">
              <a:solidFill>
                <a:srgbClr val="523E2D"/>
              </a:solidFill>
              <a:latin typeface="Oswald"/>
              <a:ea typeface="Oswald"/>
              <a:cs typeface="Oswald"/>
              <a:sym typeface="Oswald"/>
            </a:endParaRPr>
          </a:p>
        </p:txBody>
      </p:sp>
      <p:sp>
        <p:nvSpPr>
          <p:cNvPr id="83" name="Google Shape;83;g3841c6dfc47_0_10"/>
          <p:cNvSpPr txBox="1"/>
          <p:nvPr/>
        </p:nvSpPr>
        <p:spPr>
          <a:xfrm>
            <a:off x="164250" y="8514724"/>
            <a:ext cx="8758500" cy="2947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523E2D"/>
                </a:solidFill>
                <a:latin typeface="Oswald"/>
                <a:ea typeface="Oswald"/>
                <a:cs typeface="Oswald"/>
                <a:sym typeface="Oswald"/>
              </a:rPr>
              <a:t>Most wheat grown in Texas is Hard Red Winter Wheat, but farmers in the Blackland Prairies region primarily grow Soft Red Winter Wheat. </a:t>
            </a:r>
            <a:endParaRPr b="0" i="0" sz="3400" u="none" cap="none" strike="noStrike">
              <a:solidFill>
                <a:srgbClr val="523E2D"/>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rgbClr val="523E2D"/>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523E2D"/>
                </a:solidFill>
                <a:latin typeface="Oswald"/>
                <a:ea typeface="Oswald"/>
                <a:cs typeface="Oswald"/>
                <a:sym typeface="Oswald"/>
              </a:rPr>
              <a:t>Note: 1 bushel = 60 pounds. </a:t>
            </a:r>
            <a:endParaRPr b="0" i="0" sz="3400" u="none" cap="none" strike="noStrike">
              <a:solidFill>
                <a:srgbClr val="523E2D"/>
              </a:solidFill>
              <a:latin typeface="Oswald"/>
              <a:ea typeface="Oswald"/>
              <a:cs typeface="Oswald"/>
              <a:sym typeface="Oswald"/>
            </a:endParaRPr>
          </a:p>
        </p:txBody>
      </p:sp>
      <p:sp>
        <p:nvSpPr>
          <p:cNvPr id="84" name="Google Shape;84;g3841c6dfc47_0_10"/>
          <p:cNvSpPr/>
          <p:nvPr/>
        </p:nvSpPr>
        <p:spPr>
          <a:xfrm>
            <a:off x="5845475" y="3314175"/>
            <a:ext cx="1095900" cy="469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8" name="Shape 88"/>
        <p:cNvGrpSpPr/>
        <p:nvPr/>
      </p:nvGrpSpPr>
      <p:grpSpPr>
        <a:xfrm>
          <a:off x="0" y="0"/>
          <a:ext cx="0" cy="0"/>
          <a:chOff x="0" y="0"/>
          <a:chExt cx="0" cy="0"/>
        </a:xfrm>
      </p:grpSpPr>
      <p:pic>
        <p:nvPicPr>
          <p:cNvPr id="89" name="Google Shape;89;p7"/>
          <p:cNvPicPr preferRelativeResize="0"/>
          <p:nvPr/>
        </p:nvPicPr>
        <p:blipFill rotWithShape="1">
          <a:blip r:embed="rId3">
            <a:alphaModFix/>
          </a:blip>
          <a:srcRect b="0" l="0" r="0" t="0"/>
          <a:stretch/>
        </p:blipFill>
        <p:spPr>
          <a:xfrm>
            <a:off x="0" y="0"/>
            <a:ext cx="20104100" cy="11308556"/>
          </a:xfrm>
          <a:prstGeom prst="rect">
            <a:avLst/>
          </a:prstGeom>
          <a:noFill/>
          <a:ln>
            <a:noFill/>
          </a:ln>
        </p:spPr>
      </p:pic>
      <p:sp>
        <p:nvSpPr>
          <p:cNvPr id="90" name="Google Shape;90;p7"/>
          <p:cNvSpPr txBox="1"/>
          <p:nvPr>
            <p:ph type="ctrTitle"/>
          </p:nvPr>
        </p:nvSpPr>
        <p:spPr>
          <a:xfrm>
            <a:off x="3015615" y="4807892"/>
            <a:ext cx="14073000" cy="16932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SzPts val="1400"/>
              <a:buNone/>
            </a:pPr>
            <a:r>
              <a:rPr lang="en-US"/>
              <a:t>Types of Wheat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4" name="Shape 94"/>
        <p:cNvGrpSpPr/>
        <p:nvPr/>
      </p:nvGrpSpPr>
      <p:grpSpPr>
        <a:xfrm>
          <a:off x="0" y="0"/>
          <a:ext cx="0" cy="0"/>
          <a:chOff x="0" y="0"/>
          <a:chExt cx="0" cy="0"/>
        </a:xfrm>
      </p:grpSpPr>
      <p:pic>
        <p:nvPicPr>
          <p:cNvPr id="95" name="Google Shape;95;p6"/>
          <p:cNvPicPr preferRelativeResize="0"/>
          <p:nvPr/>
        </p:nvPicPr>
        <p:blipFill rotWithShape="1">
          <a:blip r:embed="rId3">
            <a:alphaModFix/>
          </a:blip>
          <a:srcRect b="0" l="0" r="0" t="0"/>
          <a:stretch/>
        </p:blipFill>
        <p:spPr>
          <a:xfrm>
            <a:off x="10472295" y="1989461"/>
            <a:ext cx="8598050" cy="9319092"/>
          </a:xfrm>
          <a:prstGeom prst="rect">
            <a:avLst/>
          </a:prstGeom>
          <a:noFill/>
          <a:ln>
            <a:noFill/>
          </a:ln>
        </p:spPr>
      </p:pic>
      <p:grpSp>
        <p:nvGrpSpPr>
          <p:cNvPr id="96" name="Google Shape;96;p6"/>
          <p:cNvGrpSpPr/>
          <p:nvPr/>
        </p:nvGrpSpPr>
        <p:grpSpPr>
          <a:xfrm>
            <a:off x="10466" y="376950"/>
            <a:ext cx="20093859" cy="1716405"/>
            <a:chOff x="10466" y="376950"/>
            <a:chExt cx="20093859" cy="1716405"/>
          </a:xfrm>
        </p:grpSpPr>
        <p:sp>
          <p:nvSpPr>
            <p:cNvPr id="97" name="Google Shape;97;p6"/>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8" name="Google Shape;98;p6"/>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99" name="Google Shape;99;p6"/>
          <p:cNvSpPr txBox="1"/>
          <p:nvPr>
            <p:ph type="title"/>
          </p:nvPr>
        </p:nvSpPr>
        <p:spPr>
          <a:xfrm>
            <a:off x="1631230" y="788036"/>
            <a:ext cx="8030209" cy="980439"/>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About Wheat Classes</a:t>
            </a:r>
            <a:endParaRPr/>
          </a:p>
        </p:txBody>
      </p:sp>
      <p:sp>
        <p:nvSpPr>
          <p:cNvPr id="100" name="Google Shape;100;p6"/>
          <p:cNvSpPr txBox="1"/>
          <p:nvPr>
            <p:ph idx="2" type="body"/>
          </p:nvPr>
        </p:nvSpPr>
        <p:spPr>
          <a:xfrm>
            <a:off x="992500" y="2601150"/>
            <a:ext cx="10853100" cy="7757700"/>
          </a:xfrm>
          <a:prstGeom prst="rect">
            <a:avLst/>
          </a:prstGeom>
          <a:noFill/>
          <a:ln>
            <a:noFill/>
          </a:ln>
        </p:spPr>
        <p:txBody>
          <a:bodyPr anchorCtr="0" anchor="t" bIns="0" lIns="0" spcFirstLastPara="1" rIns="0" wrap="square" tIns="0">
            <a:spAutoFit/>
          </a:bodyPr>
          <a:lstStyle/>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There are six main types, or classes, of wheat grown in the United States. </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Each type (or class) has different properties, purposes, kernel color and growing region/season. </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The different classes of wheat are used to make different types of flour. </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There are hundreds of varieties, but they all fit into the six classes. </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A farmer chooses which variety to plant based on geography, moisture, temperature, soil type and market opportunity.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4" name="Shape 104"/>
        <p:cNvGrpSpPr/>
        <p:nvPr/>
      </p:nvGrpSpPr>
      <p:grpSpPr>
        <a:xfrm>
          <a:off x="0" y="0"/>
          <a:ext cx="0" cy="0"/>
          <a:chOff x="0" y="0"/>
          <a:chExt cx="0" cy="0"/>
        </a:xfrm>
      </p:grpSpPr>
      <p:grpSp>
        <p:nvGrpSpPr>
          <p:cNvPr id="105" name="Google Shape;105;p5"/>
          <p:cNvGrpSpPr/>
          <p:nvPr/>
        </p:nvGrpSpPr>
        <p:grpSpPr>
          <a:xfrm>
            <a:off x="10466" y="376950"/>
            <a:ext cx="20093859" cy="1716405"/>
            <a:chOff x="10466" y="376950"/>
            <a:chExt cx="20093859" cy="1716405"/>
          </a:xfrm>
        </p:grpSpPr>
        <p:sp>
          <p:nvSpPr>
            <p:cNvPr id="106" name="Google Shape;106;p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7" name="Google Shape;107;p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08" name="Google Shape;108;p5"/>
          <p:cNvSpPr txBox="1"/>
          <p:nvPr>
            <p:ph type="title"/>
          </p:nvPr>
        </p:nvSpPr>
        <p:spPr>
          <a:xfrm>
            <a:off x="1631230" y="788036"/>
            <a:ext cx="8030209" cy="980439"/>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Wheat Family Tree</a:t>
            </a:r>
            <a:endParaRPr/>
          </a:p>
        </p:txBody>
      </p:sp>
      <p:sp>
        <p:nvSpPr>
          <p:cNvPr id="109" name="Google Shape;109;p5"/>
          <p:cNvSpPr/>
          <p:nvPr/>
        </p:nvSpPr>
        <p:spPr>
          <a:xfrm>
            <a:off x="8756650" y="2987675"/>
            <a:ext cx="2590800" cy="1219200"/>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Calibri"/>
                <a:ea typeface="Calibri"/>
                <a:cs typeface="Calibri"/>
                <a:sym typeface="Calibri"/>
              </a:rPr>
              <a:t>Wheat Class</a:t>
            </a:r>
            <a:endParaRPr b="0" i="0" sz="1400" u="none" cap="none" strike="noStrike">
              <a:solidFill>
                <a:srgbClr val="000000"/>
              </a:solidFill>
              <a:latin typeface="Arial"/>
              <a:ea typeface="Arial"/>
              <a:cs typeface="Arial"/>
              <a:sym typeface="Arial"/>
            </a:endParaRPr>
          </a:p>
        </p:txBody>
      </p:sp>
      <p:sp>
        <p:nvSpPr>
          <p:cNvPr id="110" name="Google Shape;110;p5"/>
          <p:cNvSpPr/>
          <p:nvPr/>
        </p:nvSpPr>
        <p:spPr>
          <a:xfrm>
            <a:off x="450344" y="5675867"/>
            <a:ext cx="2267712" cy="121615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Hard Red Winter</a:t>
            </a:r>
            <a:endParaRPr b="0" i="0" sz="1400" u="none" cap="none" strike="noStrike">
              <a:solidFill>
                <a:srgbClr val="000000"/>
              </a:solidFill>
              <a:latin typeface="Arial"/>
              <a:ea typeface="Arial"/>
              <a:cs typeface="Arial"/>
              <a:sym typeface="Arial"/>
            </a:endParaRPr>
          </a:p>
        </p:txBody>
      </p:sp>
      <p:sp>
        <p:nvSpPr>
          <p:cNvPr id="111" name="Google Shape;111;p5"/>
          <p:cNvSpPr/>
          <p:nvPr/>
        </p:nvSpPr>
        <p:spPr>
          <a:xfrm>
            <a:off x="7066018" y="5654675"/>
            <a:ext cx="2267712" cy="121615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Hard Red Spring</a:t>
            </a:r>
            <a:endParaRPr b="0" i="0" sz="1400" u="none" cap="none" strike="noStrike">
              <a:solidFill>
                <a:srgbClr val="000000"/>
              </a:solidFill>
              <a:latin typeface="Arial"/>
              <a:ea typeface="Arial"/>
              <a:cs typeface="Arial"/>
              <a:sym typeface="Arial"/>
            </a:endParaRPr>
          </a:p>
        </p:txBody>
      </p:sp>
      <p:sp>
        <p:nvSpPr>
          <p:cNvPr id="112" name="Google Shape;112;p5"/>
          <p:cNvSpPr/>
          <p:nvPr/>
        </p:nvSpPr>
        <p:spPr>
          <a:xfrm>
            <a:off x="3593312" y="5654675"/>
            <a:ext cx="2267712" cy="121615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Soft Red Winter</a:t>
            </a:r>
            <a:endParaRPr b="0" i="0" sz="1400" u="none" cap="none" strike="noStrike">
              <a:solidFill>
                <a:srgbClr val="000000"/>
              </a:solidFill>
              <a:latin typeface="Arial"/>
              <a:ea typeface="Arial"/>
              <a:cs typeface="Arial"/>
              <a:sym typeface="Arial"/>
            </a:endParaRPr>
          </a:p>
        </p:txBody>
      </p:sp>
      <p:sp>
        <p:nvSpPr>
          <p:cNvPr id="113" name="Google Shape;113;p5"/>
          <p:cNvSpPr/>
          <p:nvPr/>
        </p:nvSpPr>
        <p:spPr>
          <a:xfrm>
            <a:off x="10538724" y="5654675"/>
            <a:ext cx="2267712" cy="121615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Durum</a:t>
            </a:r>
            <a:endParaRPr b="0" i="0" sz="1400" u="none" cap="none" strike="noStrike">
              <a:solidFill>
                <a:srgbClr val="000000"/>
              </a:solidFill>
              <a:latin typeface="Arial"/>
              <a:ea typeface="Arial"/>
              <a:cs typeface="Arial"/>
              <a:sym typeface="Arial"/>
            </a:endParaRPr>
          </a:p>
        </p:txBody>
      </p:sp>
      <p:sp>
        <p:nvSpPr>
          <p:cNvPr id="114" name="Google Shape;114;p5"/>
          <p:cNvSpPr/>
          <p:nvPr/>
        </p:nvSpPr>
        <p:spPr>
          <a:xfrm>
            <a:off x="14011430" y="5654675"/>
            <a:ext cx="2267712" cy="121615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Hard White</a:t>
            </a:r>
            <a:endParaRPr b="0" i="0" sz="1400" u="none" cap="none" strike="noStrike">
              <a:solidFill>
                <a:srgbClr val="000000"/>
              </a:solidFill>
              <a:latin typeface="Arial"/>
              <a:ea typeface="Arial"/>
              <a:cs typeface="Arial"/>
              <a:sym typeface="Arial"/>
            </a:endParaRPr>
          </a:p>
        </p:txBody>
      </p:sp>
      <p:sp>
        <p:nvSpPr>
          <p:cNvPr id="115" name="Google Shape;115;p5"/>
          <p:cNvSpPr/>
          <p:nvPr/>
        </p:nvSpPr>
        <p:spPr>
          <a:xfrm>
            <a:off x="17269866" y="5654675"/>
            <a:ext cx="2267712" cy="1216152"/>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Calibri"/>
                <a:ea typeface="Calibri"/>
                <a:cs typeface="Calibri"/>
                <a:sym typeface="Calibri"/>
              </a:rPr>
              <a:t>Soft White</a:t>
            </a:r>
            <a:endParaRPr b="0" i="0" sz="1400" u="none" cap="none" strike="noStrike">
              <a:solidFill>
                <a:srgbClr val="000000"/>
              </a:solidFill>
              <a:latin typeface="Arial"/>
              <a:ea typeface="Arial"/>
              <a:cs typeface="Arial"/>
              <a:sym typeface="Arial"/>
            </a:endParaRPr>
          </a:p>
        </p:txBody>
      </p:sp>
      <p:cxnSp>
        <p:nvCxnSpPr>
          <p:cNvPr id="116" name="Google Shape;116;p5"/>
          <p:cNvCxnSpPr/>
          <p:nvPr/>
        </p:nvCxnSpPr>
        <p:spPr>
          <a:xfrm flipH="1">
            <a:off x="1631230" y="3597275"/>
            <a:ext cx="7034401" cy="1828800"/>
          </a:xfrm>
          <a:prstGeom prst="straightConnector1">
            <a:avLst/>
          </a:prstGeom>
          <a:noFill/>
          <a:ln cap="flat" cmpd="sng" w="38100">
            <a:solidFill>
              <a:srgbClr val="85B53E"/>
            </a:solidFill>
            <a:prstDash val="solid"/>
            <a:round/>
            <a:headEnd len="sm" w="sm" type="none"/>
            <a:tailEnd len="med" w="med" type="triangle"/>
          </a:ln>
        </p:spPr>
      </p:cxnSp>
      <p:cxnSp>
        <p:nvCxnSpPr>
          <p:cNvPr id="117" name="Google Shape;117;p5"/>
          <p:cNvCxnSpPr/>
          <p:nvPr/>
        </p:nvCxnSpPr>
        <p:spPr>
          <a:xfrm>
            <a:off x="11469064" y="3577781"/>
            <a:ext cx="6934658" cy="1848294"/>
          </a:xfrm>
          <a:prstGeom prst="straightConnector1">
            <a:avLst/>
          </a:prstGeom>
          <a:noFill/>
          <a:ln cap="flat" cmpd="sng" w="38100">
            <a:solidFill>
              <a:srgbClr val="85B53E"/>
            </a:solidFill>
            <a:prstDash val="solid"/>
            <a:round/>
            <a:headEnd len="sm" w="sm" type="none"/>
            <a:tailEnd len="med" w="med" type="triangle"/>
          </a:ln>
        </p:spPr>
      </p:cxnSp>
      <p:cxnSp>
        <p:nvCxnSpPr>
          <p:cNvPr id="118" name="Google Shape;118;p5"/>
          <p:cNvCxnSpPr/>
          <p:nvPr/>
        </p:nvCxnSpPr>
        <p:spPr>
          <a:xfrm flipH="1">
            <a:off x="4958814" y="4206875"/>
            <a:ext cx="3797836" cy="1219200"/>
          </a:xfrm>
          <a:prstGeom prst="straightConnector1">
            <a:avLst/>
          </a:prstGeom>
          <a:noFill/>
          <a:ln cap="flat" cmpd="sng" w="38100">
            <a:solidFill>
              <a:srgbClr val="85B53E"/>
            </a:solidFill>
            <a:prstDash val="solid"/>
            <a:round/>
            <a:headEnd len="sm" w="sm" type="none"/>
            <a:tailEnd len="med" w="med" type="triangle"/>
          </a:ln>
        </p:spPr>
      </p:cxnSp>
      <p:cxnSp>
        <p:nvCxnSpPr>
          <p:cNvPr id="119" name="Google Shape;119;p5"/>
          <p:cNvCxnSpPr/>
          <p:nvPr/>
        </p:nvCxnSpPr>
        <p:spPr>
          <a:xfrm>
            <a:off x="11438469" y="4206875"/>
            <a:ext cx="3706815" cy="1198008"/>
          </a:xfrm>
          <a:prstGeom prst="straightConnector1">
            <a:avLst/>
          </a:prstGeom>
          <a:noFill/>
          <a:ln cap="flat" cmpd="sng" w="38100">
            <a:solidFill>
              <a:srgbClr val="85B53E"/>
            </a:solidFill>
            <a:prstDash val="solid"/>
            <a:round/>
            <a:headEnd len="sm" w="sm" type="none"/>
            <a:tailEnd len="med" w="med" type="triangle"/>
          </a:ln>
        </p:spPr>
      </p:cxnSp>
      <p:cxnSp>
        <p:nvCxnSpPr>
          <p:cNvPr id="120" name="Google Shape;120;p5"/>
          <p:cNvCxnSpPr/>
          <p:nvPr/>
        </p:nvCxnSpPr>
        <p:spPr>
          <a:xfrm flipH="1">
            <a:off x="8213939" y="4290090"/>
            <a:ext cx="1450710" cy="1135985"/>
          </a:xfrm>
          <a:prstGeom prst="straightConnector1">
            <a:avLst/>
          </a:prstGeom>
          <a:noFill/>
          <a:ln cap="flat" cmpd="sng" w="38100">
            <a:solidFill>
              <a:srgbClr val="85B53E"/>
            </a:solidFill>
            <a:prstDash val="solid"/>
            <a:round/>
            <a:headEnd len="sm" w="sm" type="none"/>
            <a:tailEnd len="med" w="med" type="triangle"/>
          </a:ln>
        </p:spPr>
      </p:cxnSp>
      <p:cxnSp>
        <p:nvCxnSpPr>
          <p:cNvPr id="121" name="Google Shape;121;p5"/>
          <p:cNvCxnSpPr/>
          <p:nvPr/>
        </p:nvCxnSpPr>
        <p:spPr>
          <a:xfrm>
            <a:off x="10452007" y="4290090"/>
            <a:ext cx="1220573" cy="1135985"/>
          </a:xfrm>
          <a:prstGeom prst="straightConnector1">
            <a:avLst/>
          </a:prstGeom>
          <a:noFill/>
          <a:ln cap="flat" cmpd="sng" w="38100">
            <a:solidFill>
              <a:srgbClr val="85B53E"/>
            </a:solidFill>
            <a:prstDash val="solid"/>
            <a:round/>
            <a:headEnd len="sm" w="sm" type="none"/>
            <a:tailEnd len="med" w="med" type="triangle"/>
          </a:ln>
        </p:spPr>
      </p:cxnSp>
      <p:cxnSp>
        <p:nvCxnSpPr>
          <p:cNvPr id="122" name="Google Shape;122;p5"/>
          <p:cNvCxnSpPr/>
          <p:nvPr/>
        </p:nvCxnSpPr>
        <p:spPr>
          <a:xfrm>
            <a:off x="1576078" y="7001961"/>
            <a:ext cx="0" cy="1014914"/>
          </a:xfrm>
          <a:prstGeom prst="straightConnector1">
            <a:avLst/>
          </a:prstGeom>
          <a:noFill/>
          <a:ln cap="flat" cmpd="sng" w="38100">
            <a:solidFill>
              <a:srgbClr val="85B53E"/>
            </a:solidFill>
            <a:prstDash val="solid"/>
            <a:round/>
            <a:headEnd len="sm" w="sm" type="none"/>
            <a:tailEnd len="med" w="med" type="triangle"/>
          </a:ln>
        </p:spPr>
      </p:cxnSp>
      <p:cxnSp>
        <p:nvCxnSpPr>
          <p:cNvPr id="123" name="Google Shape;123;p5"/>
          <p:cNvCxnSpPr/>
          <p:nvPr/>
        </p:nvCxnSpPr>
        <p:spPr>
          <a:xfrm>
            <a:off x="4673658" y="7001961"/>
            <a:ext cx="0" cy="1014914"/>
          </a:xfrm>
          <a:prstGeom prst="straightConnector1">
            <a:avLst/>
          </a:prstGeom>
          <a:noFill/>
          <a:ln cap="flat" cmpd="sng" w="38100">
            <a:solidFill>
              <a:srgbClr val="85B53E"/>
            </a:solidFill>
            <a:prstDash val="solid"/>
            <a:round/>
            <a:headEnd len="sm" w="sm" type="none"/>
            <a:tailEnd len="med" w="med" type="triangle"/>
          </a:ln>
        </p:spPr>
      </p:cxnSp>
      <p:cxnSp>
        <p:nvCxnSpPr>
          <p:cNvPr id="124" name="Google Shape;124;p5"/>
          <p:cNvCxnSpPr/>
          <p:nvPr/>
        </p:nvCxnSpPr>
        <p:spPr>
          <a:xfrm>
            <a:off x="8198677" y="7001961"/>
            <a:ext cx="0" cy="1014914"/>
          </a:xfrm>
          <a:prstGeom prst="straightConnector1">
            <a:avLst/>
          </a:prstGeom>
          <a:noFill/>
          <a:ln cap="flat" cmpd="sng" w="38100">
            <a:solidFill>
              <a:srgbClr val="85B53E"/>
            </a:solidFill>
            <a:prstDash val="solid"/>
            <a:round/>
            <a:headEnd len="sm" w="sm" type="none"/>
            <a:tailEnd len="med" w="med" type="triangle"/>
          </a:ln>
        </p:spPr>
      </p:cxnSp>
      <p:cxnSp>
        <p:nvCxnSpPr>
          <p:cNvPr id="125" name="Google Shape;125;p5"/>
          <p:cNvCxnSpPr/>
          <p:nvPr/>
        </p:nvCxnSpPr>
        <p:spPr>
          <a:xfrm>
            <a:off x="11678584" y="7001961"/>
            <a:ext cx="0" cy="1014914"/>
          </a:xfrm>
          <a:prstGeom prst="straightConnector1">
            <a:avLst/>
          </a:prstGeom>
          <a:noFill/>
          <a:ln cap="flat" cmpd="sng" w="38100">
            <a:solidFill>
              <a:srgbClr val="85B53E"/>
            </a:solidFill>
            <a:prstDash val="solid"/>
            <a:round/>
            <a:headEnd len="sm" w="sm" type="none"/>
            <a:tailEnd len="med" w="med" type="triangle"/>
          </a:ln>
        </p:spPr>
      </p:cxnSp>
      <p:cxnSp>
        <p:nvCxnSpPr>
          <p:cNvPr id="126" name="Google Shape;126;p5"/>
          <p:cNvCxnSpPr/>
          <p:nvPr/>
        </p:nvCxnSpPr>
        <p:spPr>
          <a:xfrm>
            <a:off x="15145284" y="7001961"/>
            <a:ext cx="0" cy="1014914"/>
          </a:xfrm>
          <a:prstGeom prst="straightConnector1">
            <a:avLst/>
          </a:prstGeom>
          <a:noFill/>
          <a:ln cap="flat" cmpd="sng" w="38100">
            <a:solidFill>
              <a:srgbClr val="85B53E"/>
            </a:solidFill>
            <a:prstDash val="solid"/>
            <a:round/>
            <a:headEnd len="sm" w="sm" type="none"/>
            <a:tailEnd len="med" w="med" type="triangle"/>
          </a:ln>
        </p:spPr>
      </p:cxnSp>
      <p:cxnSp>
        <p:nvCxnSpPr>
          <p:cNvPr id="127" name="Google Shape;127;p5"/>
          <p:cNvCxnSpPr/>
          <p:nvPr/>
        </p:nvCxnSpPr>
        <p:spPr>
          <a:xfrm>
            <a:off x="18388460" y="7001961"/>
            <a:ext cx="0" cy="1014914"/>
          </a:xfrm>
          <a:prstGeom prst="straightConnector1">
            <a:avLst/>
          </a:prstGeom>
          <a:noFill/>
          <a:ln cap="flat" cmpd="sng" w="38100">
            <a:solidFill>
              <a:srgbClr val="85B53E"/>
            </a:solidFill>
            <a:prstDash val="solid"/>
            <a:round/>
            <a:headEnd len="sm" w="sm" type="none"/>
            <a:tailEnd len="med" w="med" type="triangle"/>
          </a:ln>
        </p:spPr>
      </p:cxnSp>
      <p:pic>
        <p:nvPicPr>
          <p:cNvPr descr="Hard red winter wheat kernels." id="128" name="Google Shape;128;p5"/>
          <p:cNvPicPr preferRelativeResize="0"/>
          <p:nvPr/>
        </p:nvPicPr>
        <p:blipFill rotWithShape="1">
          <a:blip r:embed="rId3">
            <a:alphaModFix/>
          </a:blip>
          <a:srcRect b="0" l="27412" r="29407" t="2525"/>
          <a:stretch/>
        </p:blipFill>
        <p:spPr>
          <a:xfrm rot="5400000">
            <a:off x="767402" y="7772986"/>
            <a:ext cx="1633596" cy="2765674"/>
          </a:xfrm>
          <a:prstGeom prst="rect">
            <a:avLst/>
          </a:prstGeom>
          <a:noFill/>
          <a:ln>
            <a:noFill/>
          </a:ln>
        </p:spPr>
      </p:pic>
      <p:sp>
        <p:nvSpPr>
          <p:cNvPr id="129" name="Google Shape;129;p5"/>
          <p:cNvSpPr txBox="1"/>
          <p:nvPr/>
        </p:nvSpPr>
        <p:spPr>
          <a:xfrm>
            <a:off x="280675" y="9972625"/>
            <a:ext cx="2590800" cy="59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HRW Varieties</a:t>
            </a:r>
            <a:endParaRPr b="0" i="0" sz="3600" u="none" cap="none" strike="noStrike">
              <a:solidFill>
                <a:schemeClr val="accent2"/>
              </a:solidFill>
              <a:latin typeface="Oswald"/>
              <a:ea typeface="Oswald"/>
              <a:cs typeface="Oswald"/>
              <a:sym typeface="Oswald"/>
            </a:endParaRPr>
          </a:p>
        </p:txBody>
      </p:sp>
      <p:pic>
        <p:nvPicPr>
          <p:cNvPr descr="Hard red spring kernels" id="130" name="Google Shape;130;p5"/>
          <p:cNvPicPr preferRelativeResize="0"/>
          <p:nvPr/>
        </p:nvPicPr>
        <p:blipFill rotWithShape="1">
          <a:blip r:embed="rId4">
            <a:alphaModFix/>
          </a:blip>
          <a:srcRect b="0" l="25858" r="24086" t="0"/>
          <a:stretch/>
        </p:blipFill>
        <p:spPr>
          <a:xfrm rot="5400000">
            <a:off x="7337084" y="7889263"/>
            <a:ext cx="1723178" cy="2581902"/>
          </a:xfrm>
          <a:prstGeom prst="rect">
            <a:avLst/>
          </a:prstGeom>
          <a:noFill/>
          <a:ln>
            <a:noFill/>
          </a:ln>
        </p:spPr>
      </p:pic>
      <p:sp>
        <p:nvSpPr>
          <p:cNvPr id="131" name="Google Shape;131;p5"/>
          <p:cNvSpPr txBox="1"/>
          <p:nvPr/>
        </p:nvSpPr>
        <p:spPr>
          <a:xfrm>
            <a:off x="3378250" y="9972625"/>
            <a:ext cx="2590800" cy="59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SRW Varieties</a:t>
            </a:r>
            <a:endParaRPr b="0" i="0" sz="3600" u="none" cap="none" strike="noStrike">
              <a:solidFill>
                <a:schemeClr val="accent2"/>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accent2"/>
              </a:solidFill>
              <a:latin typeface="Oswald"/>
              <a:ea typeface="Oswald"/>
              <a:cs typeface="Oswald"/>
              <a:sym typeface="Oswald"/>
            </a:endParaRPr>
          </a:p>
        </p:txBody>
      </p:sp>
      <p:pic>
        <p:nvPicPr>
          <p:cNvPr descr="Soft red winter kernels&#10;" id="132" name="Google Shape;132;p5"/>
          <p:cNvPicPr preferRelativeResize="0"/>
          <p:nvPr/>
        </p:nvPicPr>
        <p:blipFill rotWithShape="1">
          <a:blip r:embed="rId5">
            <a:alphaModFix/>
          </a:blip>
          <a:srcRect b="0" l="28188" r="27872" t="13637"/>
          <a:stretch/>
        </p:blipFill>
        <p:spPr>
          <a:xfrm rot="5400000">
            <a:off x="3787475" y="7688414"/>
            <a:ext cx="1772351" cy="2612674"/>
          </a:xfrm>
          <a:prstGeom prst="rect">
            <a:avLst/>
          </a:prstGeom>
          <a:noFill/>
          <a:ln>
            <a:noFill/>
          </a:ln>
        </p:spPr>
      </p:pic>
      <p:sp>
        <p:nvSpPr>
          <p:cNvPr id="133" name="Google Shape;133;p5"/>
          <p:cNvSpPr txBox="1"/>
          <p:nvPr/>
        </p:nvSpPr>
        <p:spPr>
          <a:xfrm>
            <a:off x="6698675" y="9972625"/>
            <a:ext cx="30000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HRS </a:t>
            </a:r>
            <a:endParaRPr b="0" i="0" sz="3600" u="none" cap="none" strike="noStrike">
              <a:solidFill>
                <a:schemeClr val="accent2"/>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Varieties</a:t>
            </a:r>
            <a:endParaRPr b="0" i="0" sz="1400" u="none" cap="none" strike="noStrike">
              <a:solidFill>
                <a:srgbClr val="000000"/>
              </a:solidFill>
              <a:latin typeface="Arial"/>
              <a:ea typeface="Arial"/>
              <a:cs typeface="Arial"/>
              <a:sym typeface="Arial"/>
            </a:endParaRPr>
          </a:p>
        </p:txBody>
      </p:sp>
      <p:sp>
        <p:nvSpPr>
          <p:cNvPr id="134" name="Google Shape;134;p5"/>
          <p:cNvSpPr txBox="1"/>
          <p:nvPr/>
        </p:nvSpPr>
        <p:spPr>
          <a:xfrm>
            <a:off x="10172575" y="9972625"/>
            <a:ext cx="30000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Durum </a:t>
            </a:r>
            <a:endParaRPr b="0" i="0" sz="3600" u="none" cap="none" strike="noStrike">
              <a:solidFill>
                <a:schemeClr val="accent2"/>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Varieties</a:t>
            </a:r>
            <a:endParaRPr b="0" i="0" sz="1400" u="none" cap="none" strike="noStrike">
              <a:solidFill>
                <a:srgbClr val="000000"/>
              </a:solidFill>
              <a:latin typeface="Arial"/>
              <a:ea typeface="Arial"/>
              <a:cs typeface="Arial"/>
              <a:sym typeface="Arial"/>
            </a:endParaRPr>
          </a:p>
        </p:txBody>
      </p:sp>
      <p:sp>
        <p:nvSpPr>
          <p:cNvPr id="135" name="Google Shape;135;p5"/>
          <p:cNvSpPr txBox="1"/>
          <p:nvPr/>
        </p:nvSpPr>
        <p:spPr>
          <a:xfrm>
            <a:off x="13646475" y="10041800"/>
            <a:ext cx="30000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HW </a:t>
            </a:r>
            <a:endParaRPr b="0" i="0" sz="3600" u="none" cap="none" strike="noStrike">
              <a:solidFill>
                <a:schemeClr val="accent2"/>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Varieties</a:t>
            </a:r>
            <a:endParaRPr b="0" i="0" sz="1400" u="none" cap="none" strike="noStrike">
              <a:solidFill>
                <a:srgbClr val="000000"/>
              </a:solidFill>
              <a:latin typeface="Arial"/>
              <a:ea typeface="Arial"/>
              <a:cs typeface="Arial"/>
              <a:sym typeface="Arial"/>
            </a:endParaRPr>
          </a:p>
        </p:txBody>
      </p:sp>
      <p:sp>
        <p:nvSpPr>
          <p:cNvPr id="136" name="Google Shape;136;p5"/>
          <p:cNvSpPr txBox="1"/>
          <p:nvPr/>
        </p:nvSpPr>
        <p:spPr>
          <a:xfrm>
            <a:off x="16903725" y="9972625"/>
            <a:ext cx="30000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SW </a:t>
            </a:r>
            <a:endParaRPr b="0" i="0" sz="3600" u="none" cap="none" strike="noStrike">
              <a:solidFill>
                <a:schemeClr val="accent2"/>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accent2"/>
                </a:solidFill>
                <a:latin typeface="Oswald"/>
                <a:ea typeface="Oswald"/>
                <a:cs typeface="Oswald"/>
                <a:sym typeface="Oswald"/>
              </a:rPr>
              <a:t>Varieties</a:t>
            </a:r>
            <a:endParaRPr b="0" i="0" sz="1400" u="none" cap="none" strike="noStrike">
              <a:solidFill>
                <a:srgbClr val="000000"/>
              </a:solidFill>
              <a:latin typeface="Arial"/>
              <a:ea typeface="Arial"/>
              <a:cs typeface="Arial"/>
              <a:sym typeface="Arial"/>
            </a:endParaRPr>
          </a:p>
        </p:txBody>
      </p:sp>
      <p:pic>
        <p:nvPicPr>
          <p:cNvPr descr="Durum wheat kernels&#10;" id="137" name="Google Shape;137;p5"/>
          <p:cNvPicPr preferRelativeResize="0"/>
          <p:nvPr/>
        </p:nvPicPr>
        <p:blipFill rotWithShape="1">
          <a:blip r:embed="rId6">
            <a:alphaModFix/>
          </a:blip>
          <a:srcRect b="0" l="20813" r="27114" t="0"/>
          <a:stretch/>
        </p:blipFill>
        <p:spPr>
          <a:xfrm rot="5400000">
            <a:off x="10689148" y="7715009"/>
            <a:ext cx="1966849" cy="2832827"/>
          </a:xfrm>
          <a:prstGeom prst="rect">
            <a:avLst/>
          </a:prstGeom>
          <a:noFill/>
          <a:ln>
            <a:noFill/>
          </a:ln>
        </p:spPr>
      </p:pic>
      <p:pic>
        <p:nvPicPr>
          <p:cNvPr descr="Hard white wheat kernels" id="138" name="Google Shape;138;p5"/>
          <p:cNvPicPr preferRelativeResize="0"/>
          <p:nvPr/>
        </p:nvPicPr>
        <p:blipFill rotWithShape="1">
          <a:blip r:embed="rId7">
            <a:alphaModFix/>
          </a:blip>
          <a:srcRect b="0" l="22127" r="31660" t="0"/>
          <a:stretch/>
        </p:blipFill>
        <p:spPr>
          <a:xfrm rot="5400000">
            <a:off x="14256650" y="7590523"/>
            <a:ext cx="1959022" cy="3179378"/>
          </a:xfrm>
          <a:prstGeom prst="rect">
            <a:avLst/>
          </a:prstGeom>
          <a:noFill/>
          <a:ln>
            <a:noFill/>
          </a:ln>
        </p:spPr>
      </p:pic>
      <p:pic>
        <p:nvPicPr>
          <p:cNvPr descr="Soft white wheat kernels" id="139" name="Google Shape;139;p5"/>
          <p:cNvPicPr preferRelativeResize="0"/>
          <p:nvPr/>
        </p:nvPicPr>
        <p:blipFill rotWithShape="1">
          <a:blip r:embed="rId8">
            <a:alphaModFix/>
          </a:blip>
          <a:srcRect b="0" l="25861" r="33931" t="19264"/>
          <a:stretch/>
        </p:blipFill>
        <p:spPr>
          <a:xfrm rot="5400000">
            <a:off x="17483151" y="7608289"/>
            <a:ext cx="1841152" cy="2772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43" name="Shape 143"/>
        <p:cNvGrpSpPr/>
        <p:nvPr/>
      </p:nvGrpSpPr>
      <p:grpSpPr>
        <a:xfrm>
          <a:off x="0" y="0"/>
          <a:ext cx="0" cy="0"/>
          <a:chOff x="0" y="0"/>
          <a:chExt cx="0" cy="0"/>
        </a:xfrm>
      </p:grpSpPr>
      <p:pic>
        <p:nvPicPr>
          <p:cNvPr id="144" name="Google Shape;144;g389b2c02a99_1_67"/>
          <p:cNvPicPr preferRelativeResize="0"/>
          <p:nvPr/>
        </p:nvPicPr>
        <p:blipFill rotWithShape="1">
          <a:blip r:embed="rId3">
            <a:alphaModFix/>
          </a:blip>
          <a:srcRect b="0" l="0" r="0" t="0"/>
          <a:stretch/>
        </p:blipFill>
        <p:spPr>
          <a:xfrm>
            <a:off x="10472295" y="1989461"/>
            <a:ext cx="8598050" cy="9319092"/>
          </a:xfrm>
          <a:prstGeom prst="rect">
            <a:avLst/>
          </a:prstGeom>
          <a:noFill/>
          <a:ln>
            <a:noFill/>
          </a:ln>
        </p:spPr>
      </p:pic>
      <p:grpSp>
        <p:nvGrpSpPr>
          <p:cNvPr id="145" name="Google Shape;145;g389b2c02a99_1_67"/>
          <p:cNvGrpSpPr/>
          <p:nvPr/>
        </p:nvGrpSpPr>
        <p:grpSpPr>
          <a:xfrm>
            <a:off x="10466" y="376950"/>
            <a:ext cx="20093859" cy="1716405"/>
            <a:chOff x="10466" y="376950"/>
            <a:chExt cx="20093859" cy="1716405"/>
          </a:xfrm>
        </p:grpSpPr>
        <p:sp>
          <p:nvSpPr>
            <p:cNvPr id="146" name="Google Shape;146;g389b2c02a99_1_67"/>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7" name="Google Shape;147;g389b2c02a99_1_67"/>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48" name="Google Shape;148;g389b2c02a99_1_67"/>
          <p:cNvSpPr txBox="1"/>
          <p:nvPr>
            <p:ph type="title"/>
          </p:nvPr>
        </p:nvSpPr>
        <p:spPr>
          <a:xfrm>
            <a:off x="1631223" y="788025"/>
            <a:ext cx="109536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Why Protein Matters</a:t>
            </a:r>
            <a:endParaRPr/>
          </a:p>
        </p:txBody>
      </p:sp>
      <p:sp>
        <p:nvSpPr>
          <p:cNvPr id="149" name="Google Shape;149;g389b2c02a99_1_67"/>
          <p:cNvSpPr txBox="1"/>
          <p:nvPr>
            <p:ph idx="2" type="body"/>
          </p:nvPr>
        </p:nvSpPr>
        <p:spPr>
          <a:xfrm>
            <a:off x="992500" y="2601150"/>
            <a:ext cx="10725300" cy="7203600"/>
          </a:xfrm>
          <a:prstGeom prst="rect">
            <a:avLst/>
          </a:prstGeom>
          <a:noFill/>
          <a:ln>
            <a:noFill/>
          </a:ln>
        </p:spPr>
        <p:txBody>
          <a:bodyPr anchorCtr="0" anchor="t" bIns="0" lIns="0" spcFirstLastPara="1" rIns="0" wrap="square" tIns="0">
            <a:spAutoFit/>
          </a:bodyPr>
          <a:lstStyle/>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Wheat, and products made from wheat, are great sources of carbohydrates, but the </a:t>
            </a:r>
            <a:r>
              <a:rPr b="1" lang="en-US">
                <a:latin typeface="Oswald"/>
                <a:ea typeface="Oswald"/>
                <a:cs typeface="Oswald"/>
                <a:sym typeface="Oswald"/>
              </a:rPr>
              <a:t>protein content </a:t>
            </a:r>
            <a:r>
              <a:rPr lang="en-US">
                <a:latin typeface="Oswald"/>
                <a:ea typeface="Oswald"/>
                <a:cs typeface="Oswald"/>
                <a:sym typeface="Oswald"/>
              </a:rPr>
              <a:t>of wheat is especially important for the baking quality of the flour.</a:t>
            </a:r>
            <a:endParaRPr/>
          </a:p>
          <a:p>
            <a:pPr indent="-342900" lvl="0" marL="571500" rtl="0" algn="l">
              <a:lnSpc>
                <a:spcPct val="100000"/>
              </a:lnSpc>
              <a:spcBef>
                <a:spcPts val="0"/>
              </a:spcBef>
              <a:spcAft>
                <a:spcPts val="0"/>
              </a:spcAft>
              <a:buClr>
                <a:srgbClr val="523E2D"/>
              </a:buClr>
              <a:buSzPts val="3600"/>
              <a:buFont typeface="Arial"/>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The protein gluten gives dough its strength, elasticity and structure.</a:t>
            </a:r>
            <a:endParaRPr>
              <a:latin typeface="Oswald"/>
              <a:ea typeface="Oswald"/>
              <a:cs typeface="Oswald"/>
              <a:sym typeface="Oswald"/>
            </a:endParaRPr>
          </a:p>
          <a:p>
            <a:pPr indent="0" lvl="0" marL="0" rtl="0" algn="l">
              <a:lnSpc>
                <a:spcPct val="100000"/>
              </a:lnSpc>
              <a:spcBef>
                <a:spcPts val="0"/>
              </a:spcBef>
              <a:spcAft>
                <a:spcPts val="0"/>
              </a:spcAft>
              <a:buSzPts val="1400"/>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Flour made from high protein wheat has a more chewy texture (ex. bread or pasta).</a:t>
            </a:r>
            <a:endParaRPr>
              <a:latin typeface="Oswald"/>
              <a:ea typeface="Oswald"/>
              <a:cs typeface="Oswald"/>
              <a:sym typeface="Oswald"/>
            </a:endParaRPr>
          </a:p>
          <a:p>
            <a:pPr indent="0" lvl="0" marL="0" rtl="0" algn="l">
              <a:lnSpc>
                <a:spcPct val="100000"/>
              </a:lnSpc>
              <a:spcBef>
                <a:spcPts val="0"/>
              </a:spcBef>
              <a:spcAft>
                <a:spcPts val="0"/>
              </a:spcAft>
              <a:buSzPts val="1400"/>
              <a:buNone/>
            </a:pPr>
            <a:r>
              <a:t/>
            </a:r>
            <a:endParaRPr>
              <a:latin typeface="Oswald"/>
              <a:ea typeface="Oswald"/>
              <a:cs typeface="Oswald"/>
              <a:sym typeface="Oswald"/>
            </a:endParaRPr>
          </a:p>
          <a:p>
            <a:pPr indent="-571500" lvl="0" marL="571500" rtl="0" algn="l">
              <a:lnSpc>
                <a:spcPct val="100000"/>
              </a:lnSpc>
              <a:spcBef>
                <a:spcPts val="0"/>
              </a:spcBef>
              <a:spcAft>
                <a:spcPts val="0"/>
              </a:spcAft>
              <a:buClr>
                <a:srgbClr val="523E2D"/>
              </a:buClr>
              <a:buSzPts val="3600"/>
              <a:buFont typeface="Arial"/>
              <a:buChar char="•"/>
            </a:pPr>
            <a:r>
              <a:rPr lang="en-US">
                <a:latin typeface="Oswald"/>
                <a:ea typeface="Oswald"/>
                <a:cs typeface="Oswald"/>
                <a:sym typeface="Oswald"/>
              </a:rPr>
              <a:t>Flour made from low protein wheat has a more crumbly texture (ex. cake or cookies). </a:t>
            </a:r>
            <a:endParaRPr>
              <a:latin typeface="Oswald"/>
              <a:ea typeface="Oswald"/>
              <a:cs typeface="Oswald"/>
              <a:sym typeface="Oswald"/>
            </a:endParaRPr>
          </a:p>
          <a:p>
            <a:pPr indent="0" lvl="0" marL="0" rtl="0" algn="l">
              <a:lnSpc>
                <a:spcPct val="100000"/>
              </a:lnSpc>
              <a:spcBef>
                <a:spcPts val="0"/>
              </a:spcBef>
              <a:spcAft>
                <a:spcPts val="0"/>
              </a:spcAft>
              <a:buSzPts val="1400"/>
              <a:buNone/>
            </a:pPr>
            <a:r>
              <a:t/>
            </a:r>
            <a:endParaRPr>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53" name="Shape 153"/>
        <p:cNvGrpSpPr/>
        <p:nvPr/>
      </p:nvGrpSpPr>
      <p:grpSpPr>
        <a:xfrm>
          <a:off x="0" y="0"/>
          <a:ext cx="0" cy="0"/>
          <a:chOff x="0" y="0"/>
          <a:chExt cx="0" cy="0"/>
        </a:xfrm>
      </p:grpSpPr>
      <p:grpSp>
        <p:nvGrpSpPr>
          <p:cNvPr id="154" name="Google Shape;154;p8"/>
          <p:cNvGrpSpPr/>
          <p:nvPr/>
        </p:nvGrpSpPr>
        <p:grpSpPr>
          <a:xfrm>
            <a:off x="10466" y="376950"/>
            <a:ext cx="20093859" cy="1716405"/>
            <a:chOff x="10466" y="376950"/>
            <a:chExt cx="20093859" cy="1716405"/>
          </a:xfrm>
        </p:grpSpPr>
        <p:sp>
          <p:nvSpPr>
            <p:cNvPr id="155" name="Google Shape;155;p8"/>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6" name="Google Shape;156;p8"/>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57" name="Google Shape;157;p8"/>
          <p:cNvSpPr txBox="1"/>
          <p:nvPr>
            <p:ph type="title"/>
          </p:nvPr>
        </p:nvSpPr>
        <p:spPr>
          <a:xfrm>
            <a:off x="1631230" y="788036"/>
            <a:ext cx="12916620" cy="1923604"/>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Red Winter (HRW) Wheat</a:t>
            </a:r>
            <a:endParaRPr/>
          </a:p>
        </p:txBody>
      </p:sp>
      <p:sp>
        <p:nvSpPr>
          <p:cNvPr id="158" name="Google Shape;158;p8"/>
          <p:cNvSpPr txBox="1"/>
          <p:nvPr>
            <p:ph idx="2" type="body"/>
          </p:nvPr>
        </p:nvSpPr>
        <p:spPr>
          <a:xfrm>
            <a:off x="1028982" y="2601150"/>
            <a:ext cx="8526000" cy="3879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Main Growing Region: </a:t>
            </a:r>
            <a:r>
              <a:rPr lang="en-US">
                <a:latin typeface="Oswald"/>
                <a:ea typeface="Oswald"/>
                <a:cs typeface="Oswald"/>
                <a:sym typeface="Oswald"/>
              </a:rPr>
              <a:t>Great Plains </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Planting Season: </a:t>
            </a:r>
            <a:r>
              <a:rPr lang="en-US">
                <a:latin typeface="Oswald"/>
                <a:ea typeface="Oswald"/>
                <a:cs typeface="Oswald"/>
                <a:sym typeface="Oswald"/>
              </a:rPr>
              <a:t>Fall</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Harvesting Season: </a:t>
            </a:r>
            <a:r>
              <a:rPr lang="en-US">
                <a:latin typeface="Oswald"/>
                <a:ea typeface="Oswald"/>
                <a:cs typeface="Oswald"/>
                <a:sym typeface="Oswald"/>
              </a:rPr>
              <a:t>Spring or summer</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Characteristics: </a:t>
            </a:r>
            <a:r>
              <a:rPr lang="en-US">
                <a:latin typeface="Oswald"/>
                <a:ea typeface="Oswald"/>
                <a:cs typeface="Oswald"/>
                <a:sym typeface="Oswald"/>
              </a:rPr>
              <a:t>Excellent for milling and baking</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Protein Level: </a:t>
            </a:r>
            <a:r>
              <a:rPr lang="en-US">
                <a:latin typeface="Oswald"/>
                <a:ea typeface="Oswald"/>
                <a:cs typeface="Oswald"/>
                <a:sym typeface="Oswald"/>
              </a:rPr>
              <a:t>High </a:t>
            </a:r>
            <a:endParaRPr>
              <a:latin typeface="Calibri"/>
              <a:ea typeface="Calibri"/>
              <a:cs typeface="Calibri"/>
              <a:sym typeface="Calibri"/>
            </a:endParaRPr>
          </a:p>
        </p:txBody>
      </p:sp>
      <p:pic>
        <p:nvPicPr>
          <p:cNvPr descr="Hard red winter wheat kernels." id="159" name="Google Shape;159;p8"/>
          <p:cNvPicPr preferRelativeResize="0"/>
          <p:nvPr/>
        </p:nvPicPr>
        <p:blipFill rotWithShape="1">
          <a:blip r:embed="rId3">
            <a:alphaModFix/>
          </a:blip>
          <a:srcRect b="0" l="27413" r="29405" t="2525"/>
          <a:stretch/>
        </p:blipFill>
        <p:spPr>
          <a:xfrm rot="5400000">
            <a:off x="13138150" y="2625724"/>
            <a:ext cx="4343399" cy="7353301"/>
          </a:xfrm>
          <a:prstGeom prst="rect">
            <a:avLst/>
          </a:prstGeom>
          <a:noFill/>
          <a:ln>
            <a:noFill/>
          </a:ln>
        </p:spPr>
      </p:pic>
      <p:sp>
        <p:nvSpPr>
          <p:cNvPr id="160" name="Google Shape;160;p8"/>
          <p:cNvSpPr txBox="1"/>
          <p:nvPr/>
        </p:nvSpPr>
        <p:spPr>
          <a:xfrm>
            <a:off x="12261850" y="8474077"/>
            <a:ext cx="6096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HRW wheat kernels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4" name="Shape 164"/>
        <p:cNvGrpSpPr/>
        <p:nvPr/>
      </p:nvGrpSpPr>
      <p:grpSpPr>
        <a:xfrm>
          <a:off x="0" y="0"/>
          <a:ext cx="0" cy="0"/>
          <a:chOff x="0" y="0"/>
          <a:chExt cx="0" cy="0"/>
        </a:xfrm>
      </p:grpSpPr>
      <p:grpSp>
        <p:nvGrpSpPr>
          <p:cNvPr id="165" name="Google Shape;165;g389b2c02a99_1_0"/>
          <p:cNvGrpSpPr/>
          <p:nvPr/>
        </p:nvGrpSpPr>
        <p:grpSpPr>
          <a:xfrm>
            <a:off x="10466" y="376950"/>
            <a:ext cx="20093859" cy="1716405"/>
            <a:chOff x="10466" y="376950"/>
            <a:chExt cx="20093859" cy="1716405"/>
          </a:xfrm>
        </p:grpSpPr>
        <p:sp>
          <p:nvSpPr>
            <p:cNvPr id="166" name="Google Shape;166;g389b2c02a99_1_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7" name="Google Shape;167;g389b2c02a99_1_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68" name="Google Shape;168;g389b2c02a99_1_0"/>
          <p:cNvSpPr txBox="1"/>
          <p:nvPr>
            <p:ph type="title"/>
          </p:nvPr>
        </p:nvSpPr>
        <p:spPr>
          <a:xfrm>
            <a:off x="1631230" y="788036"/>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Red Winter (HRW) Wheat</a:t>
            </a:r>
            <a:endParaRPr/>
          </a:p>
        </p:txBody>
      </p:sp>
      <p:sp>
        <p:nvSpPr>
          <p:cNvPr id="169" name="Google Shape;169;g389b2c02a99_1_0"/>
          <p:cNvSpPr txBox="1"/>
          <p:nvPr>
            <p:ph idx="2" type="body"/>
          </p:nvPr>
        </p:nvSpPr>
        <p:spPr>
          <a:xfrm>
            <a:off x="1028982" y="2601150"/>
            <a:ext cx="8526000" cy="22164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t>Used For: </a:t>
            </a:r>
            <a:r>
              <a:rPr lang="en-US">
                <a:latin typeface="Oswald"/>
                <a:ea typeface="Oswald"/>
                <a:cs typeface="Oswald"/>
                <a:sym typeface="Oswald"/>
              </a:rPr>
              <a:t>All-purpose flour, blending with other flours, hearth breads, croissants, hard rolls, flatbreads and Asian noodles</a:t>
            </a:r>
            <a:endParaRPr>
              <a:latin typeface="Calibri"/>
              <a:ea typeface="Calibri"/>
              <a:cs typeface="Calibri"/>
              <a:sym typeface="Calibri"/>
            </a:endParaRPr>
          </a:p>
        </p:txBody>
      </p:sp>
      <p:sp>
        <p:nvSpPr>
          <p:cNvPr id="170" name="Google Shape;170;g389b2c02a99_1_0"/>
          <p:cNvSpPr txBox="1"/>
          <p:nvPr/>
        </p:nvSpPr>
        <p:spPr>
          <a:xfrm>
            <a:off x="11643875" y="9579502"/>
            <a:ext cx="60960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HRW wheat is the base of many flours due to its excellent baking qualities.</a:t>
            </a:r>
            <a:endParaRPr b="0" i="0" sz="1400" u="none" cap="none" strike="noStrike">
              <a:solidFill>
                <a:srgbClr val="000000"/>
              </a:solidFill>
              <a:latin typeface="Arial"/>
              <a:ea typeface="Arial"/>
              <a:cs typeface="Arial"/>
              <a:sym typeface="Arial"/>
            </a:endParaRPr>
          </a:p>
        </p:txBody>
      </p:sp>
      <p:pic>
        <p:nvPicPr>
          <p:cNvPr descr="Bowl of flour" id="171" name="Google Shape;171;g389b2c02a99_1_0" title="Types of Flour-9 (1).png"/>
          <p:cNvPicPr preferRelativeResize="0"/>
          <p:nvPr/>
        </p:nvPicPr>
        <p:blipFill rotWithShape="1">
          <a:blip r:embed="rId3">
            <a:alphaModFix/>
          </a:blip>
          <a:srcRect b="0" l="0" r="0" t="0"/>
          <a:stretch/>
        </p:blipFill>
        <p:spPr>
          <a:xfrm>
            <a:off x="11101207" y="2398155"/>
            <a:ext cx="7181346" cy="718134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5" name="Shape 175"/>
        <p:cNvGrpSpPr/>
        <p:nvPr/>
      </p:nvGrpSpPr>
      <p:grpSpPr>
        <a:xfrm>
          <a:off x="0" y="0"/>
          <a:ext cx="0" cy="0"/>
          <a:chOff x="0" y="0"/>
          <a:chExt cx="0" cy="0"/>
        </a:xfrm>
      </p:grpSpPr>
      <p:grpSp>
        <p:nvGrpSpPr>
          <p:cNvPr id="176" name="Google Shape;176;p9"/>
          <p:cNvGrpSpPr/>
          <p:nvPr/>
        </p:nvGrpSpPr>
        <p:grpSpPr>
          <a:xfrm>
            <a:off x="10466" y="376950"/>
            <a:ext cx="20093859" cy="1716405"/>
            <a:chOff x="10466" y="376950"/>
            <a:chExt cx="20093859" cy="1716405"/>
          </a:xfrm>
        </p:grpSpPr>
        <p:sp>
          <p:nvSpPr>
            <p:cNvPr id="177" name="Google Shape;177;p9"/>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 name="Google Shape;178;p9"/>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79" name="Google Shape;179;p9"/>
          <p:cNvSpPr txBox="1"/>
          <p:nvPr>
            <p:ph type="title"/>
          </p:nvPr>
        </p:nvSpPr>
        <p:spPr>
          <a:xfrm>
            <a:off x="1631230" y="788036"/>
            <a:ext cx="170314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Red Winter (HRW) Growing Regions</a:t>
            </a:r>
            <a:endParaRPr/>
          </a:p>
        </p:txBody>
      </p:sp>
      <p:pic>
        <p:nvPicPr>
          <p:cNvPr id="180" name="Google Shape;180;p9"/>
          <p:cNvPicPr preferRelativeResize="0"/>
          <p:nvPr/>
        </p:nvPicPr>
        <p:blipFill rotWithShape="1">
          <a:blip r:embed="rId3">
            <a:alphaModFix/>
          </a:blip>
          <a:srcRect b="0" l="0" r="0" t="0"/>
          <a:stretch/>
        </p:blipFill>
        <p:spPr>
          <a:xfrm>
            <a:off x="2961529" y="2093355"/>
            <a:ext cx="14181041" cy="9215995"/>
          </a:xfrm>
          <a:prstGeom prst="rect">
            <a:avLst/>
          </a:prstGeom>
          <a:noFill/>
          <a:ln>
            <a:noFill/>
          </a:ln>
        </p:spPr>
      </p:pic>
      <p:sp>
        <p:nvSpPr>
          <p:cNvPr id="181" name="Google Shape;181;p9"/>
          <p:cNvSpPr txBox="1"/>
          <p:nvPr/>
        </p:nvSpPr>
        <p:spPr>
          <a:xfrm>
            <a:off x="12365275" y="10248750"/>
            <a:ext cx="74709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HRW is grown in other regions, but the green dots represent the main growing area.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85" name="Shape 185"/>
        <p:cNvGrpSpPr/>
        <p:nvPr/>
      </p:nvGrpSpPr>
      <p:grpSpPr>
        <a:xfrm>
          <a:off x="0" y="0"/>
          <a:ext cx="0" cy="0"/>
          <a:chOff x="0" y="0"/>
          <a:chExt cx="0" cy="0"/>
        </a:xfrm>
      </p:grpSpPr>
      <p:grpSp>
        <p:nvGrpSpPr>
          <p:cNvPr id="186" name="Google Shape;186;p12"/>
          <p:cNvGrpSpPr/>
          <p:nvPr/>
        </p:nvGrpSpPr>
        <p:grpSpPr>
          <a:xfrm>
            <a:off x="10466" y="376950"/>
            <a:ext cx="20093859" cy="1716405"/>
            <a:chOff x="10466" y="376950"/>
            <a:chExt cx="20093859" cy="1716405"/>
          </a:xfrm>
        </p:grpSpPr>
        <p:sp>
          <p:nvSpPr>
            <p:cNvPr id="187" name="Google Shape;187;p12"/>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 name="Google Shape;188;p12"/>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89" name="Google Shape;189;p12"/>
          <p:cNvSpPr txBox="1"/>
          <p:nvPr>
            <p:ph type="title"/>
          </p:nvPr>
        </p:nvSpPr>
        <p:spPr>
          <a:xfrm>
            <a:off x="1631230" y="788035"/>
            <a:ext cx="129166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Soft Red Winter (SRW) Wheat</a:t>
            </a:r>
            <a:endParaRPr/>
          </a:p>
        </p:txBody>
      </p:sp>
      <p:sp>
        <p:nvSpPr>
          <p:cNvPr id="190" name="Google Shape;190;p12"/>
          <p:cNvSpPr txBox="1"/>
          <p:nvPr>
            <p:ph idx="2" type="body"/>
          </p:nvPr>
        </p:nvSpPr>
        <p:spPr>
          <a:xfrm>
            <a:off x="1028982" y="2601150"/>
            <a:ext cx="8526000" cy="3879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Main Growing Region: </a:t>
            </a:r>
            <a:r>
              <a:rPr lang="en-US">
                <a:latin typeface="Oswald"/>
                <a:ea typeface="Oswald"/>
                <a:cs typeface="Oswald"/>
                <a:sym typeface="Oswald"/>
              </a:rPr>
              <a:t>Midwest</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Planting Season: </a:t>
            </a:r>
            <a:r>
              <a:rPr lang="en-US">
                <a:latin typeface="Oswald"/>
                <a:ea typeface="Oswald"/>
                <a:cs typeface="Oswald"/>
                <a:sym typeface="Oswald"/>
              </a:rPr>
              <a:t>Fall</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Harvesting Season: </a:t>
            </a:r>
            <a:r>
              <a:rPr lang="en-US">
                <a:latin typeface="Oswald"/>
                <a:ea typeface="Oswald"/>
                <a:cs typeface="Oswald"/>
                <a:sym typeface="Oswald"/>
              </a:rPr>
              <a:t>Spring or summer</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Characteristics: </a:t>
            </a:r>
            <a:r>
              <a:rPr lang="en-US">
                <a:latin typeface="Oswald"/>
                <a:ea typeface="Oswald"/>
                <a:cs typeface="Oswald"/>
                <a:sym typeface="Oswald"/>
              </a:rPr>
              <a:t>Low gluten content</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Protein Level: </a:t>
            </a:r>
            <a:r>
              <a:rPr lang="en-US">
                <a:latin typeface="Oswald"/>
                <a:ea typeface="Oswald"/>
                <a:cs typeface="Oswald"/>
                <a:sym typeface="Oswald"/>
              </a:rPr>
              <a:t>Low</a:t>
            </a:r>
            <a:endParaRPr/>
          </a:p>
        </p:txBody>
      </p:sp>
      <p:pic>
        <p:nvPicPr>
          <p:cNvPr descr="Soft red winter kernels&#10;" id="191" name="Google Shape;191;p12"/>
          <p:cNvPicPr preferRelativeResize="0"/>
          <p:nvPr/>
        </p:nvPicPr>
        <p:blipFill rotWithShape="1">
          <a:blip r:embed="rId3">
            <a:alphaModFix/>
          </a:blip>
          <a:srcRect b="0" l="28188" r="27872" t="13636"/>
          <a:stretch/>
        </p:blipFill>
        <p:spPr>
          <a:xfrm rot="5400000">
            <a:off x="12338049" y="2854326"/>
            <a:ext cx="4419602" cy="6515100"/>
          </a:xfrm>
          <a:prstGeom prst="rect">
            <a:avLst/>
          </a:prstGeom>
          <a:noFill/>
          <a:ln>
            <a:noFill/>
          </a:ln>
        </p:spPr>
      </p:pic>
      <p:sp>
        <p:nvSpPr>
          <p:cNvPr id="192" name="Google Shape;192;p12"/>
          <p:cNvSpPr txBox="1"/>
          <p:nvPr/>
        </p:nvSpPr>
        <p:spPr>
          <a:xfrm>
            <a:off x="11957050" y="8321677"/>
            <a:ext cx="6096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SRW wheat kernels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6" name="Shape 196"/>
        <p:cNvGrpSpPr/>
        <p:nvPr/>
      </p:nvGrpSpPr>
      <p:grpSpPr>
        <a:xfrm>
          <a:off x="0" y="0"/>
          <a:ext cx="0" cy="0"/>
          <a:chOff x="0" y="0"/>
          <a:chExt cx="0" cy="0"/>
        </a:xfrm>
      </p:grpSpPr>
      <p:grpSp>
        <p:nvGrpSpPr>
          <p:cNvPr id="197" name="Google Shape;197;g389b2c02a99_1_23"/>
          <p:cNvGrpSpPr/>
          <p:nvPr/>
        </p:nvGrpSpPr>
        <p:grpSpPr>
          <a:xfrm>
            <a:off x="10466" y="376950"/>
            <a:ext cx="20093859" cy="1716405"/>
            <a:chOff x="10466" y="376950"/>
            <a:chExt cx="20093859" cy="1716405"/>
          </a:xfrm>
        </p:grpSpPr>
        <p:sp>
          <p:nvSpPr>
            <p:cNvPr id="198" name="Google Shape;198;g389b2c02a99_1_23"/>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 name="Google Shape;199;g389b2c02a99_1_23"/>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00" name="Google Shape;200;g389b2c02a99_1_23"/>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Soft Red Winter (SRW) Wheat</a:t>
            </a:r>
            <a:endParaRPr/>
          </a:p>
        </p:txBody>
      </p:sp>
      <p:sp>
        <p:nvSpPr>
          <p:cNvPr id="201" name="Google Shape;201;g389b2c02a99_1_23"/>
          <p:cNvSpPr txBox="1"/>
          <p:nvPr>
            <p:ph idx="2" type="body"/>
          </p:nvPr>
        </p:nvSpPr>
        <p:spPr>
          <a:xfrm>
            <a:off x="1028982" y="2601150"/>
            <a:ext cx="8526000" cy="22164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Used For: </a:t>
            </a:r>
            <a:r>
              <a:rPr lang="en-US">
                <a:latin typeface="Oswald"/>
                <a:ea typeface="Oswald"/>
                <a:cs typeface="Oswald"/>
                <a:sym typeface="Oswald"/>
              </a:rPr>
              <a:t>Confectionery goods like cookies, crackers, cakes and blending for baguettes and other breads</a:t>
            </a:r>
            <a:endParaRPr/>
          </a:p>
        </p:txBody>
      </p:sp>
      <p:sp>
        <p:nvSpPr>
          <p:cNvPr id="202" name="Google Shape;202;g389b2c02a99_1_23"/>
          <p:cNvSpPr txBox="1"/>
          <p:nvPr/>
        </p:nvSpPr>
        <p:spPr>
          <a:xfrm>
            <a:off x="11957050" y="8321677"/>
            <a:ext cx="6096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SRW wheat is used for confectionery products because of its low protein (gluten) content. </a:t>
            </a:r>
            <a:endParaRPr b="0" i="0" sz="1400" u="none" cap="none" strike="noStrike">
              <a:solidFill>
                <a:srgbClr val="000000"/>
              </a:solidFill>
              <a:latin typeface="Arial"/>
              <a:ea typeface="Arial"/>
              <a:cs typeface="Arial"/>
              <a:sym typeface="Arial"/>
            </a:endParaRPr>
          </a:p>
        </p:txBody>
      </p:sp>
      <p:pic>
        <p:nvPicPr>
          <p:cNvPr id="203" name="Google Shape;203;g389b2c02a99_1_23" title="Types of Flour-4.png"/>
          <p:cNvPicPr preferRelativeResize="0"/>
          <p:nvPr/>
        </p:nvPicPr>
        <p:blipFill rotWithShape="1">
          <a:blip r:embed="rId3">
            <a:alphaModFix/>
          </a:blip>
          <a:srcRect b="19035" l="0" r="0" t="9781"/>
          <a:stretch/>
        </p:blipFill>
        <p:spPr>
          <a:xfrm>
            <a:off x="12142025" y="3502900"/>
            <a:ext cx="6186999" cy="43035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07" name="Shape 207"/>
        <p:cNvGrpSpPr/>
        <p:nvPr/>
      </p:nvGrpSpPr>
      <p:grpSpPr>
        <a:xfrm>
          <a:off x="0" y="0"/>
          <a:ext cx="0" cy="0"/>
          <a:chOff x="0" y="0"/>
          <a:chExt cx="0" cy="0"/>
        </a:xfrm>
      </p:grpSpPr>
      <p:grpSp>
        <p:nvGrpSpPr>
          <p:cNvPr id="208" name="Google Shape;208;p13"/>
          <p:cNvGrpSpPr/>
          <p:nvPr/>
        </p:nvGrpSpPr>
        <p:grpSpPr>
          <a:xfrm>
            <a:off x="10466" y="376950"/>
            <a:ext cx="20093859" cy="1716405"/>
            <a:chOff x="10466" y="376950"/>
            <a:chExt cx="20093859" cy="1716405"/>
          </a:xfrm>
        </p:grpSpPr>
        <p:sp>
          <p:nvSpPr>
            <p:cNvPr id="209" name="Google Shape;209;p13"/>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0" name="Google Shape;210;p13"/>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11" name="Google Shape;211;p13"/>
          <p:cNvSpPr txBox="1"/>
          <p:nvPr>
            <p:ph type="title"/>
          </p:nvPr>
        </p:nvSpPr>
        <p:spPr>
          <a:xfrm>
            <a:off x="1631230" y="788036"/>
            <a:ext cx="170314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Soft Red Winter (SRW) Growing Regions</a:t>
            </a:r>
            <a:endParaRPr/>
          </a:p>
        </p:txBody>
      </p:sp>
      <p:pic>
        <p:nvPicPr>
          <p:cNvPr id="212" name="Google Shape;212;p13"/>
          <p:cNvPicPr preferRelativeResize="0"/>
          <p:nvPr/>
        </p:nvPicPr>
        <p:blipFill rotWithShape="1">
          <a:blip r:embed="rId3">
            <a:alphaModFix/>
          </a:blip>
          <a:srcRect b="0" l="0" r="0" t="0"/>
          <a:stretch/>
        </p:blipFill>
        <p:spPr>
          <a:xfrm>
            <a:off x="3013515" y="2070244"/>
            <a:ext cx="14216604" cy="9239106"/>
          </a:xfrm>
          <a:prstGeom prst="rect">
            <a:avLst/>
          </a:prstGeom>
          <a:noFill/>
          <a:ln>
            <a:noFill/>
          </a:ln>
        </p:spPr>
      </p:pic>
      <p:sp>
        <p:nvSpPr>
          <p:cNvPr id="213" name="Google Shape;213;p13"/>
          <p:cNvSpPr txBox="1"/>
          <p:nvPr/>
        </p:nvSpPr>
        <p:spPr>
          <a:xfrm>
            <a:off x="13029049" y="10223187"/>
            <a:ext cx="69090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SRW is grown in other regions, but the brown dots represent the main growing area.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7" name="Shape 217"/>
        <p:cNvGrpSpPr/>
        <p:nvPr/>
      </p:nvGrpSpPr>
      <p:grpSpPr>
        <a:xfrm>
          <a:off x="0" y="0"/>
          <a:ext cx="0" cy="0"/>
          <a:chOff x="0" y="0"/>
          <a:chExt cx="0" cy="0"/>
        </a:xfrm>
      </p:grpSpPr>
      <p:grpSp>
        <p:nvGrpSpPr>
          <p:cNvPr id="218" name="Google Shape;218;p10"/>
          <p:cNvGrpSpPr/>
          <p:nvPr/>
        </p:nvGrpSpPr>
        <p:grpSpPr>
          <a:xfrm>
            <a:off x="10466" y="376950"/>
            <a:ext cx="20093859" cy="1716405"/>
            <a:chOff x="10466" y="376950"/>
            <a:chExt cx="20093859" cy="1716405"/>
          </a:xfrm>
        </p:grpSpPr>
        <p:sp>
          <p:nvSpPr>
            <p:cNvPr id="219" name="Google Shape;219;p1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0" name="Google Shape;220;p1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21" name="Google Shape;221;p10"/>
          <p:cNvSpPr txBox="1"/>
          <p:nvPr>
            <p:ph type="title"/>
          </p:nvPr>
        </p:nvSpPr>
        <p:spPr>
          <a:xfrm>
            <a:off x="1631230" y="788036"/>
            <a:ext cx="129166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Red Spring (HRS) Wheat</a:t>
            </a:r>
            <a:endParaRPr/>
          </a:p>
        </p:txBody>
      </p:sp>
      <p:sp>
        <p:nvSpPr>
          <p:cNvPr id="222" name="Google Shape;222;p10"/>
          <p:cNvSpPr txBox="1"/>
          <p:nvPr>
            <p:ph idx="2" type="body"/>
          </p:nvPr>
        </p:nvSpPr>
        <p:spPr>
          <a:xfrm>
            <a:off x="1028982" y="2601150"/>
            <a:ext cx="8526000" cy="4710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Main Growing Region: </a:t>
            </a:r>
            <a:r>
              <a:rPr lang="en-US">
                <a:latin typeface="Oswald"/>
                <a:ea typeface="Oswald"/>
                <a:cs typeface="Oswald"/>
                <a:sym typeface="Oswald"/>
              </a:rPr>
              <a:t>Northern U.S.</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Planting Season: </a:t>
            </a:r>
            <a:r>
              <a:rPr lang="en-US">
                <a:latin typeface="Oswald"/>
                <a:ea typeface="Oswald"/>
                <a:cs typeface="Oswald"/>
                <a:sym typeface="Oswald"/>
              </a:rPr>
              <a:t>Spring</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Harvesting Season: </a:t>
            </a:r>
            <a:r>
              <a:rPr lang="en-US">
                <a:latin typeface="Oswald"/>
                <a:ea typeface="Oswald"/>
                <a:cs typeface="Oswald"/>
                <a:sym typeface="Oswald"/>
              </a:rPr>
              <a:t>Summer or fall</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Characteristics: </a:t>
            </a:r>
            <a:r>
              <a:rPr lang="en-US">
                <a:latin typeface="Oswald"/>
                <a:ea typeface="Oswald"/>
                <a:cs typeface="Oswald"/>
                <a:sym typeface="Oswald"/>
              </a:rPr>
              <a:t>Superior for milling and baking</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Protein Level: </a:t>
            </a:r>
            <a:r>
              <a:rPr lang="en-US">
                <a:latin typeface="Oswald"/>
                <a:ea typeface="Oswald"/>
                <a:cs typeface="Oswald"/>
                <a:sym typeface="Oswald"/>
              </a:rPr>
              <a:t>High</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p:txBody>
      </p:sp>
      <p:pic>
        <p:nvPicPr>
          <p:cNvPr descr="Hard red spring kernels" id="223" name="Google Shape;223;p10"/>
          <p:cNvPicPr preferRelativeResize="0"/>
          <p:nvPr/>
        </p:nvPicPr>
        <p:blipFill rotWithShape="1">
          <a:blip r:embed="rId3">
            <a:alphaModFix/>
          </a:blip>
          <a:srcRect b="0" l="25860" r="24085" t="0"/>
          <a:stretch/>
        </p:blipFill>
        <p:spPr>
          <a:xfrm rot="5400000">
            <a:off x="12220988" y="2571338"/>
            <a:ext cx="5034725" cy="7543800"/>
          </a:xfrm>
          <a:prstGeom prst="rect">
            <a:avLst/>
          </a:prstGeom>
          <a:noFill/>
          <a:ln>
            <a:noFill/>
          </a:ln>
        </p:spPr>
      </p:pic>
      <p:sp>
        <p:nvSpPr>
          <p:cNvPr id="224" name="Google Shape;224;p10"/>
          <p:cNvSpPr txBox="1"/>
          <p:nvPr/>
        </p:nvSpPr>
        <p:spPr>
          <a:xfrm>
            <a:off x="11690350" y="8860601"/>
            <a:ext cx="6096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HRS wheat kernels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28" name="Shape 228"/>
        <p:cNvGrpSpPr/>
        <p:nvPr/>
      </p:nvGrpSpPr>
      <p:grpSpPr>
        <a:xfrm>
          <a:off x="0" y="0"/>
          <a:ext cx="0" cy="0"/>
          <a:chOff x="0" y="0"/>
          <a:chExt cx="0" cy="0"/>
        </a:xfrm>
      </p:grpSpPr>
      <p:grpSp>
        <p:nvGrpSpPr>
          <p:cNvPr id="229" name="Google Shape;229;g389b2c02a99_1_11"/>
          <p:cNvGrpSpPr/>
          <p:nvPr/>
        </p:nvGrpSpPr>
        <p:grpSpPr>
          <a:xfrm>
            <a:off x="10466" y="376950"/>
            <a:ext cx="20093859" cy="1716405"/>
            <a:chOff x="10466" y="376950"/>
            <a:chExt cx="20093859" cy="1716405"/>
          </a:xfrm>
        </p:grpSpPr>
        <p:sp>
          <p:nvSpPr>
            <p:cNvPr id="230" name="Google Shape;230;g389b2c02a99_1_1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1" name="Google Shape;231;g389b2c02a99_1_1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32" name="Google Shape;232;g389b2c02a99_1_11"/>
          <p:cNvSpPr txBox="1"/>
          <p:nvPr>
            <p:ph type="title"/>
          </p:nvPr>
        </p:nvSpPr>
        <p:spPr>
          <a:xfrm>
            <a:off x="1631230" y="788036"/>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Red Spring (HRS) Wheat</a:t>
            </a:r>
            <a:endParaRPr/>
          </a:p>
        </p:txBody>
      </p:sp>
      <p:sp>
        <p:nvSpPr>
          <p:cNvPr id="233" name="Google Shape;233;g389b2c02a99_1_11"/>
          <p:cNvSpPr txBox="1"/>
          <p:nvPr>
            <p:ph idx="2" type="body"/>
          </p:nvPr>
        </p:nvSpPr>
        <p:spPr>
          <a:xfrm>
            <a:off x="1028982" y="2601150"/>
            <a:ext cx="8526000" cy="30477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Used For: </a:t>
            </a:r>
            <a:r>
              <a:rPr lang="en-US">
                <a:latin typeface="Oswald"/>
                <a:ea typeface="Oswald"/>
                <a:cs typeface="Oswald"/>
                <a:sym typeface="Oswald"/>
              </a:rPr>
              <a:t>“Designer” breads like hearth breads, rolls, croissants, bagels, pizza crust and blending with other flours</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p:txBody>
      </p:sp>
      <p:sp>
        <p:nvSpPr>
          <p:cNvPr id="234" name="Google Shape;234;g389b2c02a99_1_11"/>
          <p:cNvSpPr txBox="1"/>
          <p:nvPr/>
        </p:nvSpPr>
        <p:spPr>
          <a:xfrm>
            <a:off x="11690350" y="8860601"/>
            <a:ext cx="6096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HRS wheat is ideal for croissants and other designer breads because of its milling and baking qualities. </a:t>
            </a:r>
            <a:endParaRPr b="0" i="0" sz="1400" u="none" cap="none" strike="noStrike">
              <a:solidFill>
                <a:srgbClr val="000000"/>
              </a:solidFill>
              <a:latin typeface="Arial"/>
              <a:ea typeface="Arial"/>
              <a:cs typeface="Arial"/>
              <a:sym typeface="Arial"/>
            </a:endParaRPr>
          </a:p>
        </p:txBody>
      </p:sp>
      <p:pic>
        <p:nvPicPr>
          <p:cNvPr id="235" name="Google Shape;235;g389b2c02a99_1_11" title="Types of Flour-10.png"/>
          <p:cNvPicPr preferRelativeResize="0"/>
          <p:nvPr/>
        </p:nvPicPr>
        <p:blipFill rotWithShape="1">
          <a:blip r:embed="rId3">
            <a:alphaModFix/>
          </a:blip>
          <a:srcRect b="19954" l="0" r="0" t="19082"/>
          <a:stretch/>
        </p:blipFill>
        <p:spPr>
          <a:xfrm>
            <a:off x="9904650" y="2695438"/>
            <a:ext cx="9124991" cy="55630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39" name="Shape 239"/>
        <p:cNvGrpSpPr/>
        <p:nvPr/>
      </p:nvGrpSpPr>
      <p:grpSpPr>
        <a:xfrm>
          <a:off x="0" y="0"/>
          <a:ext cx="0" cy="0"/>
          <a:chOff x="0" y="0"/>
          <a:chExt cx="0" cy="0"/>
        </a:xfrm>
      </p:grpSpPr>
      <p:grpSp>
        <p:nvGrpSpPr>
          <p:cNvPr id="240" name="Google Shape;240;p11"/>
          <p:cNvGrpSpPr/>
          <p:nvPr/>
        </p:nvGrpSpPr>
        <p:grpSpPr>
          <a:xfrm>
            <a:off x="10466" y="376950"/>
            <a:ext cx="20093859" cy="1716405"/>
            <a:chOff x="10466" y="376950"/>
            <a:chExt cx="20093859" cy="1716405"/>
          </a:xfrm>
        </p:grpSpPr>
        <p:sp>
          <p:nvSpPr>
            <p:cNvPr id="241" name="Google Shape;241;p1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2" name="Google Shape;242;p1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43" name="Google Shape;243;p11"/>
          <p:cNvSpPr txBox="1"/>
          <p:nvPr>
            <p:ph type="title"/>
          </p:nvPr>
        </p:nvSpPr>
        <p:spPr>
          <a:xfrm>
            <a:off x="1631230" y="788036"/>
            <a:ext cx="170314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Red Spring (HRS) Growing Regions</a:t>
            </a:r>
            <a:endParaRPr/>
          </a:p>
        </p:txBody>
      </p:sp>
      <p:pic>
        <p:nvPicPr>
          <p:cNvPr id="244" name="Google Shape;244;p11"/>
          <p:cNvPicPr preferRelativeResize="0"/>
          <p:nvPr/>
        </p:nvPicPr>
        <p:blipFill rotWithShape="1">
          <a:blip r:embed="rId3">
            <a:alphaModFix/>
          </a:blip>
          <a:srcRect b="0" l="0" r="0" t="0"/>
          <a:stretch/>
        </p:blipFill>
        <p:spPr>
          <a:xfrm>
            <a:off x="3013515" y="2196292"/>
            <a:ext cx="14077070" cy="9148426"/>
          </a:xfrm>
          <a:prstGeom prst="rect">
            <a:avLst/>
          </a:prstGeom>
          <a:noFill/>
          <a:ln>
            <a:noFill/>
          </a:ln>
        </p:spPr>
      </p:pic>
      <p:sp>
        <p:nvSpPr>
          <p:cNvPr id="245" name="Google Shape;245;p11"/>
          <p:cNvSpPr txBox="1"/>
          <p:nvPr/>
        </p:nvSpPr>
        <p:spPr>
          <a:xfrm>
            <a:off x="12058949" y="10172175"/>
            <a:ext cx="7853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HRS is grown in other regions, but the orange dots represent the main growing area.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9" name="Shape 249"/>
        <p:cNvGrpSpPr/>
        <p:nvPr/>
      </p:nvGrpSpPr>
      <p:grpSpPr>
        <a:xfrm>
          <a:off x="0" y="0"/>
          <a:ext cx="0" cy="0"/>
          <a:chOff x="0" y="0"/>
          <a:chExt cx="0" cy="0"/>
        </a:xfrm>
      </p:grpSpPr>
      <p:grpSp>
        <p:nvGrpSpPr>
          <p:cNvPr id="250" name="Google Shape;250;p14"/>
          <p:cNvGrpSpPr/>
          <p:nvPr/>
        </p:nvGrpSpPr>
        <p:grpSpPr>
          <a:xfrm>
            <a:off x="10466" y="376950"/>
            <a:ext cx="20093859" cy="1716405"/>
            <a:chOff x="10466" y="376950"/>
            <a:chExt cx="20093859" cy="1716405"/>
          </a:xfrm>
        </p:grpSpPr>
        <p:sp>
          <p:nvSpPr>
            <p:cNvPr id="251" name="Google Shape;251;p14"/>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2" name="Google Shape;252;p14"/>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53" name="Google Shape;253;p14"/>
          <p:cNvSpPr txBox="1"/>
          <p:nvPr>
            <p:ph type="title"/>
          </p:nvPr>
        </p:nvSpPr>
        <p:spPr>
          <a:xfrm>
            <a:off x="1631230" y="788035"/>
            <a:ext cx="129166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Durum Wheat</a:t>
            </a:r>
            <a:endParaRPr/>
          </a:p>
        </p:txBody>
      </p:sp>
      <p:sp>
        <p:nvSpPr>
          <p:cNvPr id="254" name="Google Shape;254;p14"/>
          <p:cNvSpPr txBox="1"/>
          <p:nvPr>
            <p:ph idx="2" type="body"/>
          </p:nvPr>
        </p:nvSpPr>
        <p:spPr>
          <a:xfrm>
            <a:off x="1028974" y="2601150"/>
            <a:ext cx="9189900" cy="4710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Main Growing Region: </a:t>
            </a:r>
            <a:r>
              <a:rPr lang="en-US">
                <a:latin typeface="Oswald"/>
                <a:ea typeface="Oswald"/>
                <a:cs typeface="Oswald"/>
                <a:sym typeface="Oswald"/>
              </a:rPr>
              <a:t>Southwest &amp; Northern U.S.</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Planting Season: </a:t>
            </a:r>
            <a:r>
              <a:rPr lang="en-US">
                <a:latin typeface="Oswald"/>
                <a:ea typeface="Oswald"/>
                <a:cs typeface="Oswald"/>
                <a:sym typeface="Oswald"/>
              </a:rPr>
              <a:t>Depends on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Harvesting Season: </a:t>
            </a:r>
            <a:r>
              <a:rPr lang="en-US">
                <a:latin typeface="Oswald"/>
                <a:ea typeface="Oswald"/>
                <a:cs typeface="Oswald"/>
                <a:sym typeface="Oswald"/>
              </a:rPr>
              <a:t>Depends on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Characteristics: </a:t>
            </a:r>
            <a:r>
              <a:rPr lang="en-US">
                <a:latin typeface="Oswald"/>
                <a:ea typeface="Oswald"/>
                <a:cs typeface="Oswald"/>
                <a:sym typeface="Oswald"/>
              </a:rPr>
              <a:t>Hardest class of all wheat with high gluten content</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Protein Level: </a:t>
            </a:r>
            <a:r>
              <a:rPr lang="en-US">
                <a:latin typeface="Oswald"/>
                <a:ea typeface="Oswald"/>
                <a:cs typeface="Oswald"/>
                <a:sym typeface="Oswald"/>
              </a:rPr>
              <a:t>High</a:t>
            </a:r>
            <a:endParaRPr/>
          </a:p>
        </p:txBody>
      </p:sp>
      <p:pic>
        <p:nvPicPr>
          <p:cNvPr descr="Durum wheat kernels&#10;" id="255" name="Google Shape;255;p14"/>
          <p:cNvPicPr preferRelativeResize="0"/>
          <p:nvPr/>
        </p:nvPicPr>
        <p:blipFill rotWithShape="1">
          <a:blip r:embed="rId3">
            <a:alphaModFix/>
          </a:blip>
          <a:srcRect b="0" l="20812" r="27115" t="0"/>
          <a:stretch/>
        </p:blipFill>
        <p:spPr>
          <a:xfrm rot="5400000">
            <a:off x="12424289" y="2520436"/>
            <a:ext cx="5237722" cy="7543800"/>
          </a:xfrm>
          <a:prstGeom prst="rect">
            <a:avLst/>
          </a:prstGeom>
          <a:noFill/>
          <a:ln>
            <a:noFill/>
          </a:ln>
        </p:spPr>
      </p:pic>
      <p:sp>
        <p:nvSpPr>
          <p:cNvPr id="256" name="Google Shape;256;p14"/>
          <p:cNvSpPr txBox="1"/>
          <p:nvPr/>
        </p:nvSpPr>
        <p:spPr>
          <a:xfrm>
            <a:off x="11995150" y="8875681"/>
            <a:ext cx="6096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Durum wheat kernels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60" name="Shape 260"/>
        <p:cNvGrpSpPr/>
        <p:nvPr/>
      </p:nvGrpSpPr>
      <p:grpSpPr>
        <a:xfrm>
          <a:off x="0" y="0"/>
          <a:ext cx="0" cy="0"/>
          <a:chOff x="0" y="0"/>
          <a:chExt cx="0" cy="0"/>
        </a:xfrm>
      </p:grpSpPr>
      <p:grpSp>
        <p:nvGrpSpPr>
          <p:cNvPr id="261" name="Google Shape;261;g389b2c02a99_1_34"/>
          <p:cNvGrpSpPr/>
          <p:nvPr/>
        </p:nvGrpSpPr>
        <p:grpSpPr>
          <a:xfrm>
            <a:off x="10466" y="376950"/>
            <a:ext cx="20093859" cy="1716405"/>
            <a:chOff x="10466" y="376950"/>
            <a:chExt cx="20093859" cy="1716405"/>
          </a:xfrm>
        </p:grpSpPr>
        <p:sp>
          <p:nvSpPr>
            <p:cNvPr id="262" name="Google Shape;262;g389b2c02a99_1_34"/>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3" name="Google Shape;263;g389b2c02a99_1_34"/>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64" name="Google Shape;264;g389b2c02a99_1_34"/>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Durum Wheat</a:t>
            </a:r>
            <a:endParaRPr/>
          </a:p>
        </p:txBody>
      </p:sp>
      <p:sp>
        <p:nvSpPr>
          <p:cNvPr id="265" name="Google Shape;265;g389b2c02a99_1_34"/>
          <p:cNvSpPr txBox="1"/>
          <p:nvPr>
            <p:ph idx="2" type="body"/>
          </p:nvPr>
        </p:nvSpPr>
        <p:spPr>
          <a:xfrm>
            <a:off x="1028982" y="2601150"/>
            <a:ext cx="8526000" cy="13854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Used For: </a:t>
            </a:r>
            <a:r>
              <a:rPr lang="en-US">
                <a:latin typeface="Oswald"/>
                <a:ea typeface="Oswald"/>
                <a:cs typeface="Oswald"/>
                <a:sym typeface="Oswald"/>
              </a:rPr>
              <a:t>Semolina flour, pasta, couscous and some Mediterranean breads</a:t>
            </a:r>
            <a:endParaRPr/>
          </a:p>
        </p:txBody>
      </p:sp>
      <p:sp>
        <p:nvSpPr>
          <p:cNvPr id="266" name="Google Shape;266;g389b2c02a99_1_34"/>
          <p:cNvSpPr txBox="1"/>
          <p:nvPr/>
        </p:nvSpPr>
        <p:spPr>
          <a:xfrm>
            <a:off x="12193550" y="9952956"/>
            <a:ext cx="60960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Durum wheat is used for pasta because of its high protein (gluten) content.</a:t>
            </a:r>
            <a:endParaRPr b="0" i="0" sz="1400" u="none" cap="none" strike="noStrike">
              <a:solidFill>
                <a:srgbClr val="000000"/>
              </a:solidFill>
              <a:latin typeface="Arial"/>
              <a:ea typeface="Arial"/>
              <a:cs typeface="Arial"/>
              <a:sym typeface="Arial"/>
            </a:endParaRPr>
          </a:p>
        </p:txBody>
      </p:sp>
      <p:pic>
        <p:nvPicPr>
          <p:cNvPr id="267" name="Google Shape;267;g389b2c02a99_1_34" title="Types of Flour-7.png"/>
          <p:cNvPicPr preferRelativeResize="0"/>
          <p:nvPr/>
        </p:nvPicPr>
        <p:blipFill rotWithShape="1">
          <a:blip r:embed="rId3">
            <a:alphaModFix/>
          </a:blip>
          <a:srcRect b="0" l="0" r="0" t="0"/>
          <a:stretch/>
        </p:blipFill>
        <p:spPr>
          <a:xfrm>
            <a:off x="11732550" y="2740900"/>
            <a:ext cx="7018001" cy="701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71" name="Shape 271"/>
        <p:cNvGrpSpPr/>
        <p:nvPr/>
      </p:nvGrpSpPr>
      <p:grpSpPr>
        <a:xfrm>
          <a:off x="0" y="0"/>
          <a:ext cx="0" cy="0"/>
          <a:chOff x="0" y="0"/>
          <a:chExt cx="0" cy="0"/>
        </a:xfrm>
      </p:grpSpPr>
      <p:grpSp>
        <p:nvGrpSpPr>
          <p:cNvPr id="272" name="Google Shape;272;p15"/>
          <p:cNvGrpSpPr/>
          <p:nvPr/>
        </p:nvGrpSpPr>
        <p:grpSpPr>
          <a:xfrm>
            <a:off x="10466" y="376950"/>
            <a:ext cx="20093859" cy="1716405"/>
            <a:chOff x="10466" y="376950"/>
            <a:chExt cx="20093859" cy="1716405"/>
          </a:xfrm>
        </p:grpSpPr>
        <p:sp>
          <p:nvSpPr>
            <p:cNvPr id="273" name="Google Shape;273;p1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74" name="Google Shape;274;p1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75" name="Google Shape;275;p15"/>
          <p:cNvSpPr txBox="1"/>
          <p:nvPr>
            <p:ph type="title"/>
          </p:nvPr>
        </p:nvSpPr>
        <p:spPr>
          <a:xfrm>
            <a:off x="1631230" y="788036"/>
            <a:ext cx="170314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Durum Growing Regions</a:t>
            </a:r>
            <a:endParaRPr/>
          </a:p>
        </p:txBody>
      </p:sp>
      <p:pic>
        <p:nvPicPr>
          <p:cNvPr id="276" name="Google Shape;276;p15"/>
          <p:cNvPicPr preferRelativeResize="0"/>
          <p:nvPr/>
        </p:nvPicPr>
        <p:blipFill rotWithShape="1">
          <a:blip r:embed="rId3">
            <a:alphaModFix/>
          </a:blip>
          <a:srcRect b="0" l="0" r="0" t="0"/>
          <a:stretch/>
        </p:blipFill>
        <p:spPr>
          <a:xfrm>
            <a:off x="2996406" y="2160924"/>
            <a:ext cx="14111287" cy="9170663"/>
          </a:xfrm>
          <a:prstGeom prst="rect">
            <a:avLst/>
          </a:prstGeom>
          <a:noFill/>
          <a:ln>
            <a:noFill/>
          </a:ln>
        </p:spPr>
      </p:pic>
      <p:sp>
        <p:nvSpPr>
          <p:cNvPr id="277" name="Google Shape;277;p15"/>
          <p:cNvSpPr txBox="1"/>
          <p:nvPr/>
        </p:nvSpPr>
        <p:spPr>
          <a:xfrm>
            <a:off x="13732680" y="10146647"/>
            <a:ext cx="60960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Durum is grown in other regions, but the red dots represent the main growing area.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1" name="Shape 281"/>
        <p:cNvGrpSpPr/>
        <p:nvPr/>
      </p:nvGrpSpPr>
      <p:grpSpPr>
        <a:xfrm>
          <a:off x="0" y="0"/>
          <a:ext cx="0" cy="0"/>
          <a:chOff x="0" y="0"/>
          <a:chExt cx="0" cy="0"/>
        </a:xfrm>
      </p:grpSpPr>
      <p:grpSp>
        <p:nvGrpSpPr>
          <p:cNvPr id="282" name="Google Shape;282;p16"/>
          <p:cNvGrpSpPr/>
          <p:nvPr/>
        </p:nvGrpSpPr>
        <p:grpSpPr>
          <a:xfrm>
            <a:off x="10466" y="376950"/>
            <a:ext cx="20093859" cy="1716405"/>
            <a:chOff x="10466" y="376950"/>
            <a:chExt cx="20093859" cy="1716405"/>
          </a:xfrm>
        </p:grpSpPr>
        <p:sp>
          <p:nvSpPr>
            <p:cNvPr id="283" name="Google Shape;283;p16"/>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84" name="Google Shape;284;p16"/>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85" name="Google Shape;285;p16"/>
          <p:cNvSpPr txBox="1"/>
          <p:nvPr>
            <p:ph type="title"/>
          </p:nvPr>
        </p:nvSpPr>
        <p:spPr>
          <a:xfrm>
            <a:off x="1631230" y="788035"/>
            <a:ext cx="129166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White (HW) Wheat</a:t>
            </a:r>
            <a:endParaRPr/>
          </a:p>
        </p:txBody>
      </p:sp>
      <p:sp>
        <p:nvSpPr>
          <p:cNvPr id="286" name="Google Shape;286;p16"/>
          <p:cNvSpPr txBox="1"/>
          <p:nvPr>
            <p:ph idx="2" type="body"/>
          </p:nvPr>
        </p:nvSpPr>
        <p:spPr>
          <a:xfrm>
            <a:off x="1028982" y="2601150"/>
            <a:ext cx="8526000" cy="3879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Main Growing Region: </a:t>
            </a:r>
            <a:r>
              <a:rPr lang="en-US">
                <a:latin typeface="Oswald"/>
                <a:ea typeface="Oswald"/>
                <a:cs typeface="Oswald"/>
                <a:sym typeface="Oswald"/>
              </a:rPr>
              <a:t>Diverse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Planting Season: </a:t>
            </a:r>
            <a:r>
              <a:rPr lang="en-US">
                <a:latin typeface="Oswald"/>
                <a:ea typeface="Oswald"/>
                <a:cs typeface="Oswald"/>
                <a:sym typeface="Oswald"/>
              </a:rPr>
              <a:t>Depends on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Harvesting Season: </a:t>
            </a:r>
            <a:r>
              <a:rPr lang="en-US">
                <a:latin typeface="Oswald"/>
                <a:ea typeface="Oswald"/>
                <a:cs typeface="Oswald"/>
                <a:sym typeface="Oswald"/>
              </a:rPr>
              <a:t>Depends on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Characteristics: </a:t>
            </a:r>
            <a:r>
              <a:rPr lang="en-US">
                <a:latin typeface="Oswald"/>
                <a:ea typeface="Oswald"/>
                <a:cs typeface="Oswald"/>
                <a:sym typeface="Oswald"/>
              </a:rPr>
              <a:t>Milder, sweeter taste</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Protein Level: </a:t>
            </a:r>
            <a:r>
              <a:rPr lang="en-US">
                <a:latin typeface="Oswald"/>
                <a:ea typeface="Oswald"/>
                <a:cs typeface="Oswald"/>
                <a:sym typeface="Oswald"/>
              </a:rPr>
              <a:t>High</a:t>
            </a:r>
            <a:endParaRPr/>
          </a:p>
        </p:txBody>
      </p:sp>
      <p:pic>
        <p:nvPicPr>
          <p:cNvPr descr="Hard white wheat kernels" id="287" name="Google Shape;287;p16"/>
          <p:cNvPicPr preferRelativeResize="0"/>
          <p:nvPr/>
        </p:nvPicPr>
        <p:blipFill rotWithShape="1">
          <a:blip r:embed="rId3">
            <a:alphaModFix/>
          </a:blip>
          <a:srcRect b="0" l="22128" r="31660" t="0"/>
          <a:stretch/>
        </p:blipFill>
        <p:spPr>
          <a:xfrm rot="5400000">
            <a:off x="12969223" y="1882772"/>
            <a:ext cx="4648199" cy="7543803"/>
          </a:xfrm>
          <a:prstGeom prst="rect">
            <a:avLst/>
          </a:prstGeom>
          <a:noFill/>
          <a:ln>
            <a:noFill/>
          </a:ln>
        </p:spPr>
      </p:pic>
      <p:sp>
        <p:nvSpPr>
          <p:cNvPr id="288" name="Google Shape;288;p16"/>
          <p:cNvSpPr txBox="1"/>
          <p:nvPr/>
        </p:nvSpPr>
        <p:spPr>
          <a:xfrm>
            <a:off x="11804650" y="8245475"/>
            <a:ext cx="6096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HW wheat kernels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92" name="Shape 292"/>
        <p:cNvGrpSpPr/>
        <p:nvPr/>
      </p:nvGrpSpPr>
      <p:grpSpPr>
        <a:xfrm>
          <a:off x="0" y="0"/>
          <a:ext cx="0" cy="0"/>
          <a:chOff x="0" y="0"/>
          <a:chExt cx="0" cy="0"/>
        </a:xfrm>
      </p:grpSpPr>
      <p:grpSp>
        <p:nvGrpSpPr>
          <p:cNvPr id="293" name="Google Shape;293;g389b2c02a99_1_45"/>
          <p:cNvGrpSpPr/>
          <p:nvPr/>
        </p:nvGrpSpPr>
        <p:grpSpPr>
          <a:xfrm>
            <a:off x="10466" y="376950"/>
            <a:ext cx="20093859" cy="1716405"/>
            <a:chOff x="10466" y="376950"/>
            <a:chExt cx="20093859" cy="1716405"/>
          </a:xfrm>
        </p:grpSpPr>
        <p:sp>
          <p:nvSpPr>
            <p:cNvPr id="294" name="Google Shape;294;g389b2c02a99_1_4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95" name="Google Shape;295;g389b2c02a99_1_4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96" name="Google Shape;296;g389b2c02a99_1_45"/>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White (HW) Wheat</a:t>
            </a:r>
            <a:endParaRPr/>
          </a:p>
        </p:txBody>
      </p:sp>
      <p:sp>
        <p:nvSpPr>
          <p:cNvPr id="297" name="Google Shape;297;g389b2c02a99_1_45"/>
          <p:cNvSpPr txBox="1"/>
          <p:nvPr>
            <p:ph idx="2" type="body"/>
          </p:nvPr>
        </p:nvSpPr>
        <p:spPr>
          <a:xfrm>
            <a:off x="1028982" y="2601150"/>
            <a:ext cx="8526000" cy="554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Used For: </a:t>
            </a:r>
            <a:r>
              <a:rPr lang="en-US">
                <a:latin typeface="Oswald"/>
                <a:ea typeface="Oswald"/>
                <a:cs typeface="Oswald"/>
                <a:sym typeface="Oswald"/>
              </a:rPr>
              <a:t>Asian noodles, pan breads or flatbreads</a:t>
            </a:r>
            <a:endParaRPr/>
          </a:p>
        </p:txBody>
      </p:sp>
      <p:sp>
        <p:nvSpPr>
          <p:cNvPr id="298" name="Google Shape;298;g389b2c02a99_1_45"/>
          <p:cNvSpPr txBox="1"/>
          <p:nvPr/>
        </p:nvSpPr>
        <p:spPr>
          <a:xfrm>
            <a:off x="11918025" y="9067450"/>
            <a:ext cx="6096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HW wheat is ideal for Asian noodles because of the high protein (gluten) content and mild taste.</a:t>
            </a:r>
            <a:endParaRPr b="0" i="0" sz="1400" u="none" cap="none" strike="noStrike">
              <a:solidFill>
                <a:srgbClr val="000000"/>
              </a:solidFill>
              <a:latin typeface="Arial"/>
              <a:ea typeface="Arial"/>
              <a:cs typeface="Arial"/>
              <a:sym typeface="Arial"/>
            </a:endParaRPr>
          </a:p>
        </p:txBody>
      </p:sp>
      <p:pic>
        <p:nvPicPr>
          <p:cNvPr id="299" name="Google Shape;299;g389b2c02a99_1_45" title="Types of Flour-11.png"/>
          <p:cNvPicPr preferRelativeResize="0"/>
          <p:nvPr/>
        </p:nvPicPr>
        <p:blipFill rotWithShape="1">
          <a:blip r:embed="rId3">
            <a:alphaModFix/>
          </a:blip>
          <a:srcRect b="12168" l="0" r="0" t="10915"/>
          <a:stretch/>
        </p:blipFill>
        <p:spPr>
          <a:xfrm>
            <a:off x="11041375" y="2749400"/>
            <a:ext cx="7849301" cy="60373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3" name="Shape 303"/>
        <p:cNvGrpSpPr/>
        <p:nvPr/>
      </p:nvGrpSpPr>
      <p:grpSpPr>
        <a:xfrm>
          <a:off x="0" y="0"/>
          <a:ext cx="0" cy="0"/>
          <a:chOff x="0" y="0"/>
          <a:chExt cx="0" cy="0"/>
        </a:xfrm>
      </p:grpSpPr>
      <p:grpSp>
        <p:nvGrpSpPr>
          <p:cNvPr id="304" name="Google Shape;304;p17"/>
          <p:cNvGrpSpPr/>
          <p:nvPr/>
        </p:nvGrpSpPr>
        <p:grpSpPr>
          <a:xfrm>
            <a:off x="10466" y="376950"/>
            <a:ext cx="20093859" cy="1716405"/>
            <a:chOff x="10466" y="376950"/>
            <a:chExt cx="20093859" cy="1716405"/>
          </a:xfrm>
        </p:grpSpPr>
        <p:sp>
          <p:nvSpPr>
            <p:cNvPr id="305" name="Google Shape;305;p17"/>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06" name="Google Shape;306;p17"/>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307" name="Google Shape;307;p17"/>
          <p:cNvSpPr txBox="1"/>
          <p:nvPr>
            <p:ph type="title"/>
          </p:nvPr>
        </p:nvSpPr>
        <p:spPr>
          <a:xfrm>
            <a:off x="1631230" y="788036"/>
            <a:ext cx="170314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Hard White (HW) Growing Regions</a:t>
            </a:r>
            <a:endParaRPr/>
          </a:p>
        </p:txBody>
      </p:sp>
      <p:pic>
        <p:nvPicPr>
          <p:cNvPr id="308" name="Google Shape;308;p17"/>
          <p:cNvPicPr preferRelativeResize="0"/>
          <p:nvPr/>
        </p:nvPicPr>
        <p:blipFill rotWithShape="1">
          <a:blip r:embed="rId3">
            <a:alphaModFix/>
          </a:blip>
          <a:srcRect b="0" l="0" r="0" t="0"/>
          <a:stretch/>
        </p:blipFill>
        <p:spPr>
          <a:xfrm>
            <a:off x="3350643" y="2058967"/>
            <a:ext cx="14187487" cy="9220184"/>
          </a:xfrm>
          <a:prstGeom prst="rect">
            <a:avLst/>
          </a:prstGeom>
          <a:noFill/>
          <a:ln>
            <a:noFill/>
          </a:ln>
        </p:spPr>
      </p:pic>
      <p:sp>
        <p:nvSpPr>
          <p:cNvPr id="309" name="Google Shape;309;p17"/>
          <p:cNvSpPr txBox="1"/>
          <p:nvPr/>
        </p:nvSpPr>
        <p:spPr>
          <a:xfrm>
            <a:off x="12773774" y="10172175"/>
            <a:ext cx="71388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HW is grown in other regions, but the purple dots represent the main growing area.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13" name="Shape 313"/>
        <p:cNvGrpSpPr/>
        <p:nvPr/>
      </p:nvGrpSpPr>
      <p:grpSpPr>
        <a:xfrm>
          <a:off x="0" y="0"/>
          <a:ext cx="0" cy="0"/>
          <a:chOff x="0" y="0"/>
          <a:chExt cx="0" cy="0"/>
        </a:xfrm>
      </p:grpSpPr>
      <p:grpSp>
        <p:nvGrpSpPr>
          <p:cNvPr id="314" name="Google Shape;314;p18"/>
          <p:cNvGrpSpPr/>
          <p:nvPr/>
        </p:nvGrpSpPr>
        <p:grpSpPr>
          <a:xfrm>
            <a:off x="10466" y="376950"/>
            <a:ext cx="20093859" cy="1716405"/>
            <a:chOff x="10466" y="376950"/>
            <a:chExt cx="20093859" cy="1716405"/>
          </a:xfrm>
        </p:grpSpPr>
        <p:sp>
          <p:nvSpPr>
            <p:cNvPr id="315" name="Google Shape;315;p18"/>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16" name="Google Shape;316;p18"/>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317" name="Google Shape;317;p18"/>
          <p:cNvSpPr txBox="1"/>
          <p:nvPr>
            <p:ph type="title"/>
          </p:nvPr>
        </p:nvSpPr>
        <p:spPr>
          <a:xfrm>
            <a:off x="1631230" y="788035"/>
            <a:ext cx="129166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Soft White (SW) Wheat</a:t>
            </a:r>
            <a:endParaRPr/>
          </a:p>
        </p:txBody>
      </p:sp>
      <p:sp>
        <p:nvSpPr>
          <p:cNvPr id="318" name="Google Shape;318;p18"/>
          <p:cNvSpPr txBox="1"/>
          <p:nvPr>
            <p:ph idx="2" type="body"/>
          </p:nvPr>
        </p:nvSpPr>
        <p:spPr>
          <a:xfrm>
            <a:off x="1028982" y="2601150"/>
            <a:ext cx="8526000" cy="47100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Main Growing Region: </a:t>
            </a:r>
            <a:r>
              <a:rPr lang="en-US">
                <a:latin typeface="Oswald"/>
                <a:ea typeface="Oswald"/>
                <a:cs typeface="Oswald"/>
                <a:sym typeface="Oswald"/>
              </a:rPr>
              <a:t>Pacific Northwest</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Planting Season: </a:t>
            </a:r>
            <a:r>
              <a:rPr lang="en-US">
                <a:latin typeface="Oswald"/>
                <a:ea typeface="Oswald"/>
                <a:cs typeface="Oswald"/>
                <a:sym typeface="Oswald"/>
              </a:rPr>
              <a:t>Depends on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Harvesting Season: </a:t>
            </a:r>
            <a:r>
              <a:rPr lang="en-US">
                <a:latin typeface="Oswald"/>
                <a:ea typeface="Oswald"/>
                <a:cs typeface="Oswald"/>
                <a:sym typeface="Oswald"/>
              </a:rPr>
              <a:t>Depends on growing region</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Characteristics: </a:t>
            </a:r>
            <a:r>
              <a:rPr lang="en-US">
                <a:latin typeface="Oswald"/>
                <a:ea typeface="Oswald"/>
                <a:cs typeface="Oswald"/>
                <a:sym typeface="Oswald"/>
              </a:rPr>
              <a:t>Low moisture content with excellent milling properties</a:t>
            </a:r>
            <a:endParaRPr/>
          </a:p>
          <a:p>
            <a:pPr indent="0" lvl="0" marL="0" rtl="0" algn="l">
              <a:lnSpc>
                <a:spcPct val="150000"/>
              </a:lnSpc>
              <a:spcBef>
                <a:spcPts val="0"/>
              </a:spcBef>
              <a:spcAft>
                <a:spcPts val="0"/>
              </a:spcAft>
              <a:buSzPts val="1400"/>
              <a:buNone/>
            </a:pPr>
            <a:r>
              <a:rPr b="1" lang="en-US">
                <a:latin typeface="Oswald"/>
                <a:ea typeface="Oswald"/>
                <a:cs typeface="Oswald"/>
                <a:sym typeface="Oswald"/>
              </a:rPr>
              <a:t>Protein Level: </a:t>
            </a:r>
            <a:r>
              <a:rPr lang="en-US">
                <a:latin typeface="Oswald"/>
                <a:ea typeface="Oswald"/>
                <a:cs typeface="Oswald"/>
                <a:sym typeface="Oswald"/>
              </a:rPr>
              <a:t>Low</a:t>
            </a:r>
            <a:endParaRPr/>
          </a:p>
        </p:txBody>
      </p:sp>
      <p:pic>
        <p:nvPicPr>
          <p:cNvPr descr="Soft white wheat kernels" id="319" name="Google Shape;319;p18"/>
          <p:cNvPicPr preferRelativeResize="0"/>
          <p:nvPr/>
        </p:nvPicPr>
        <p:blipFill rotWithShape="1">
          <a:blip r:embed="rId3">
            <a:alphaModFix/>
          </a:blip>
          <a:srcRect b="0" l="25860" r="33933" t="0"/>
          <a:stretch/>
        </p:blipFill>
        <p:spPr>
          <a:xfrm rot="5400000">
            <a:off x="13281156" y="2304637"/>
            <a:ext cx="4044125" cy="7543800"/>
          </a:xfrm>
          <a:prstGeom prst="rect">
            <a:avLst/>
          </a:prstGeom>
          <a:noFill/>
          <a:ln>
            <a:noFill/>
          </a:ln>
        </p:spPr>
      </p:pic>
      <p:sp>
        <p:nvSpPr>
          <p:cNvPr id="320" name="Google Shape;320;p18"/>
          <p:cNvSpPr txBox="1"/>
          <p:nvPr/>
        </p:nvSpPr>
        <p:spPr>
          <a:xfrm>
            <a:off x="11804650" y="8245475"/>
            <a:ext cx="6096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SW wheat kernels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4" name="Shape 324"/>
        <p:cNvGrpSpPr/>
        <p:nvPr/>
      </p:nvGrpSpPr>
      <p:grpSpPr>
        <a:xfrm>
          <a:off x="0" y="0"/>
          <a:ext cx="0" cy="0"/>
          <a:chOff x="0" y="0"/>
          <a:chExt cx="0" cy="0"/>
        </a:xfrm>
      </p:grpSpPr>
      <p:grpSp>
        <p:nvGrpSpPr>
          <p:cNvPr id="325" name="Google Shape;325;g389b2c02a99_1_56"/>
          <p:cNvGrpSpPr/>
          <p:nvPr/>
        </p:nvGrpSpPr>
        <p:grpSpPr>
          <a:xfrm>
            <a:off x="10466" y="376950"/>
            <a:ext cx="20093859" cy="1716405"/>
            <a:chOff x="10466" y="376950"/>
            <a:chExt cx="20093859" cy="1716405"/>
          </a:xfrm>
        </p:grpSpPr>
        <p:sp>
          <p:nvSpPr>
            <p:cNvPr id="326" name="Google Shape;326;g389b2c02a99_1_56"/>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27" name="Google Shape;327;g389b2c02a99_1_56"/>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328" name="Google Shape;328;g389b2c02a99_1_56"/>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Soft White (SW) Wheat</a:t>
            </a:r>
            <a:endParaRPr/>
          </a:p>
        </p:txBody>
      </p:sp>
      <p:sp>
        <p:nvSpPr>
          <p:cNvPr id="329" name="Google Shape;329;g389b2c02a99_1_56"/>
          <p:cNvSpPr txBox="1"/>
          <p:nvPr>
            <p:ph idx="2" type="body"/>
          </p:nvPr>
        </p:nvSpPr>
        <p:spPr>
          <a:xfrm>
            <a:off x="1028982" y="2601150"/>
            <a:ext cx="8526000" cy="554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SzPts val="1400"/>
              <a:buNone/>
            </a:pPr>
            <a:r>
              <a:rPr b="1" lang="en-US">
                <a:latin typeface="Oswald"/>
                <a:ea typeface="Oswald"/>
                <a:cs typeface="Oswald"/>
                <a:sym typeface="Oswald"/>
              </a:rPr>
              <a:t>Used For: </a:t>
            </a:r>
            <a:r>
              <a:rPr lang="en-US">
                <a:latin typeface="Oswald"/>
                <a:ea typeface="Oswald"/>
                <a:cs typeface="Oswald"/>
                <a:sym typeface="Oswald"/>
              </a:rPr>
              <a:t>Asian noodles, cakes and pastries</a:t>
            </a:r>
            <a:endParaRPr/>
          </a:p>
        </p:txBody>
      </p:sp>
      <p:sp>
        <p:nvSpPr>
          <p:cNvPr id="330" name="Google Shape;330;g389b2c02a99_1_56"/>
          <p:cNvSpPr txBox="1"/>
          <p:nvPr/>
        </p:nvSpPr>
        <p:spPr>
          <a:xfrm>
            <a:off x="11225275" y="9464250"/>
            <a:ext cx="6096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SW wheat is used for pastries because its low moisture content and low protein (gluten) levels.</a:t>
            </a:r>
            <a:endParaRPr b="0" i="0" sz="1400" u="none" cap="none" strike="noStrike">
              <a:solidFill>
                <a:srgbClr val="000000"/>
              </a:solidFill>
              <a:latin typeface="Arial"/>
              <a:ea typeface="Arial"/>
              <a:cs typeface="Arial"/>
              <a:sym typeface="Arial"/>
            </a:endParaRPr>
          </a:p>
        </p:txBody>
      </p:sp>
      <p:pic>
        <p:nvPicPr>
          <p:cNvPr id="331" name="Google Shape;331;g389b2c02a99_1_56" title="Types of Flour-12.png"/>
          <p:cNvPicPr preferRelativeResize="0"/>
          <p:nvPr/>
        </p:nvPicPr>
        <p:blipFill rotWithShape="1">
          <a:blip r:embed="rId3">
            <a:alphaModFix/>
          </a:blip>
          <a:srcRect b="6014" l="0" r="0" t="5161"/>
          <a:stretch/>
        </p:blipFill>
        <p:spPr>
          <a:xfrm>
            <a:off x="10348625" y="2349175"/>
            <a:ext cx="7849301" cy="69726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35" name="Shape 335"/>
        <p:cNvGrpSpPr/>
        <p:nvPr/>
      </p:nvGrpSpPr>
      <p:grpSpPr>
        <a:xfrm>
          <a:off x="0" y="0"/>
          <a:ext cx="0" cy="0"/>
          <a:chOff x="0" y="0"/>
          <a:chExt cx="0" cy="0"/>
        </a:xfrm>
      </p:grpSpPr>
      <p:grpSp>
        <p:nvGrpSpPr>
          <p:cNvPr id="336" name="Google Shape;336;p19"/>
          <p:cNvGrpSpPr/>
          <p:nvPr/>
        </p:nvGrpSpPr>
        <p:grpSpPr>
          <a:xfrm>
            <a:off x="10466" y="376950"/>
            <a:ext cx="20093859" cy="1716405"/>
            <a:chOff x="10466" y="376950"/>
            <a:chExt cx="20093859" cy="1716405"/>
          </a:xfrm>
        </p:grpSpPr>
        <p:sp>
          <p:nvSpPr>
            <p:cNvPr id="337" name="Google Shape;337;p19"/>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38" name="Google Shape;338;p19"/>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339" name="Google Shape;339;p19"/>
          <p:cNvSpPr txBox="1"/>
          <p:nvPr>
            <p:ph type="title"/>
          </p:nvPr>
        </p:nvSpPr>
        <p:spPr>
          <a:xfrm>
            <a:off x="1631230" y="788036"/>
            <a:ext cx="17031420" cy="961802"/>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Soft White (SW) Growing Regions</a:t>
            </a:r>
            <a:endParaRPr/>
          </a:p>
        </p:txBody>
      </p:sp>
      <p:pic>
        <p:nvPicPr>
          <p:cNvPr id="340" name="Google Shape;340;p19"/>
          <p:cNvPicPr preferRelativeResize="0"/>
          <p:nvPr/>
        </p:nvPicPr>
        <p:blipFill rotWithShape="1">
          <a:blip r:embed="rId3">
            <a:alphaModFix/>
          </a:blip>
          <a:srcRect b="0" l="0" r="0" t="0"/>
          <a:stretch/>
        </p:blipFill>
        <p:spPr>
          <a:xfrm>
            <a:off x="2958306" y="2093355"/>
            <a:ext cx="14187487" cy="9220184"/>
          </a:xfrm>
          <a:prstGeom prst="rect">
            <a:avLst/>
          </a:prstGeom>
          <a:noFill/>
          <a:ln>
            <a:noFill/>
          </a:ln>
        </p:spPr>
      </p:pic>
      <p:sp>
        <p:nvSpPr>
          <p:cNvPr id="341" name="Google Shape;341;p19"/>
          <p:cNvSpPr txBox="1"/>
          <p:nvPr/>
        </p:nvSpPr>
        <p:spPr>
          <a:xfrm>
            <a:off x="13834805" y="10248747"/>
            <a:ext cx="60960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1" lang="en-US" sz="2400" u="none" cap="none" strike="noStrike">
                <a:solidFill>
                  <a:srgbClr val="000000"/>
                </a:solidFill>
                <a:latin typeface="Arial"/>
                <a:ea typeface="Arial"/>
                <a:cs typeface="Arial"/>
                <a:sym typeface="Arial"/>
              </a:rPr>
              <a:t>SW is grown in other regions, but the blue dots represent the main growing area.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5" name="Shape 345"/>
        <p:cNvGrpSpPr/>
        <p:nvPr/>
      </p:nvGrpSpPr>
      <p:grpSpPr>
        <a:xfrm>
          <a:off x="0" y="0"/>
          <a:ext cx="0" cy="0"/>
          <a:chOff x="0" y="0"/>
          <a:chExt cx="0" cy="0"/>
        </a:xfrm>
      </p:grpSpPr>
      <p:pic>
        <p:nvPicPr>
          <p:cNvPr id="346" name="Google Shape;346;g3f603cbdcf2_0_0"/>
          <p:cNvPicPr preferRelativeResize="0"/>
          <p:nvPr/>
        </p:nvPicPr>
        <p:blipFill rotWithShape="1">
          <a:blip r:embed="rId3">
            <a:alphaModFix/>
          </a:blip>
          <a:srcRect b="0" l="0" r="0" t="0"/>
          <a:stretch/>
        </p:blipFill>
        <p:spPr>
          <a:xfrm>
            <a:off x="0" y="0"/>
            <a:ext cx="20104099" cy="11308556"/>
          </a:xfrm>
          <a:prstGeom prst="rect">
            <a:avLst/>
          </a:prstGeom>
          <a:noFill/>
          <a:ln>
            <a:noFill/>
          </a:ln>
        </p:spPr>
      </p:pic>
      <p:sp>
        <p:nvSpPr>
          <p:cNvPr id="347" name="Google Shape;347;g3f603cbdcf2_0_0"/>
          <p:cNvSpPr txBox="1"/>
          <p:nvPr>
            <p:ph type="ctrTitle"/>
          </p:nvPr>
        </p:nvSpPr>
        <p:spPr>
          <a:xfrm>
            <a:off x="3015615" y="3292118"/>
            <a:ext cx="14073000" cy="169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US"/>
              <a:t>Flour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1" name="Shape 351"/>
        <p:cNvGrpSpPr/>
        <p:nvPr/>
      </p:nvGrpSpPr>
      <p:grpSpPr>
        <a:xfrm>
          <a:off x="0" y="0"/>
          <a:ext cx="0" cy="0"/>
          <a:chOff x="0" y="0"/>
          <a:chExt cx="0" cy="0"/>
        </a:xfrm>
      </p:grpSpPr>
      <p:grpSp>
        <p:nvGrpSpPr>
          <p:cNvPr id="352" name="Google Shape;352;g3f603cbdcf2_0_5"/>
          <p:cNvGrpSpPr/>
          <p:nvPr/>
        </p:nvGrpSpPr>
        <p:grpSpPr>
          <a:xfrm>
            <a:off x="10466" y="376950"/>
            <a:ext cx="20093859" cy="1716405"/>
            <a:chOff x="10466" y="376950"/>
            <a:chExt cx="20093859" cy="1716405"/>
          </a:xfrm>
        </p:grpSpPr>
        <p:sp>
          <p:nvSpPr>
            <p:cNvPr id="353" name="Google Shape;353;g3f603cbdcf2_0_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54" name="Google Shape;354;g3f603cbdcf2_0_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55" name="Google Shape;355;g3f603cbdcf2_0_5"/>
          <p:cNvSpPr txBox="1"/>
          <p:nvPr>
            <p:ph type="title"/>
          </p:nvPr>
        </p:nvSpPr>
        <p:spPr>
          <a:xfrm>
            <a:off x="1631220" y="788025"/>
            <a:ext cx="154872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The Milling Process at a Glance</a:t>
            </a:r>
            <a:endParaRPr/>
          </a:p>
        </p:txBody>
      </p:sp>
      <p:sp>
        <p:nvSpPr>
          <p:cNvPr id="356" name="Google Shape;356;g3f603cbdcf2_0_5"/>
          <p:cNvSpPr txBox="1"/>
          <p:nvPr>
            <p:ph idx="2" type="body"/>
          </p:nvPr>
        </p:nvSpPr>
        <p:spPr>
          <a:xfrm>
            <a:off x="998800" y="2389475"/>
            <a:ext cx="18106500" cy="8250300"/>
          </a:xfrm>
          <a:prstGeom prst="rect">
            <a:avLst/>
          </a:prstGeom>
          <a:noFill/>
          <a:ln>
            <a:noFill/>
          </a:ln>
        </p:spPr>
        <p:txBody>
          <a:bodyPr anchorCtr="0" anchor="t" bIns="0" lIns="0" spcFirstLastPara="1" rIns="0" wrap="square" tIns="0">
            <a:spAutoFit/>
          </a:bodyPr>
          <a:lstStyle/>
          <a:p>
            <a:pPr indent="-571500" lvl="0" marL="571500" rtl="0" algn="l">
              <a:spcBef>
                <a:spcPts val="0"/>
              </a:spcBef>
              <a:spcAft>
                <a:spcPts val="0"/>
              </a:spcAft>
              <a:buClr>
                <a:srgbClr val="523E2D"/>
              </a:buClr>
              <a:buSzPts val="3600"/>
              <a:buChar char="•"/>
            </a:pPr>
            <a:r>
              <a:rPr lang="en-US">
                <a:latin typeface="Oswald"/>
                <a:ea typeface="Oswald"/>
                <a:cs typeface="Oswald"/>
                <a:sym typeface="Oswald"/>
              </a:rPr>
              <a:t>Once the wheat arrives at the flour mill, it is cleaned to remove rocks, dirt, straw, other types of seeds or anything else that would impact the quality of the flour. </a:t>
            </a:r>
            <a:br>
              <a:rPr lang="en-US">
                <a:latin typeface="Oswald"/>
                <a:ea typeface="Oswald"/>
                <a:cs typeface="Oswald"/>
                <a:sym typeface="Oswald"/>
              </a:rPr>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Next, the kernels are soaked in water to make them softer and easier to break apart.</a:t>
            </a:r>
            <a:br>
              <a:rPr lang="en-US">
                <a:latin typeface="Oswald"/>
                <a:ea typeface="Oswald"/>
                <a:cs typeface="Oswald"/>
                <a:sym typeface="Oswald"/>
              </a:rPr>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Rollers crack the kernels open and separate the bran and germ from the endosperm (when milling white flour).</a:t>
            </a:r>
            <a:endParaRPr>
              <a:latin typeface="Oswald"/>
              <a:ea typeface="Oswald"/>
              <a:cs typeface="Oswald"/>
              <a:sym typeface="Oswald"/>
            </a:endParaRPr>
          </a:p>
          <a:p>
            <a:pPr indent="0" lvl="2" marL="914400" rtl="0" algn="l">
              <a:spcBef>
                <a:spcPts val="0"/>
              </a:spcBef>
              <a:spcAft>
                <a:spcPts val="0"/>
              </a:spcAft>
              <a:buClr>
                <a:srgbClr val="523E2D"/>
              </a:buClr>
              <a:buSzPts val="3600"/>
              <a:buNone/>
            </a:pPr>
            <a:r>
              <a:rPr lang="en-US"/>
              <a:t>- If whole wheat flour is being milled, the bran and germ are also ground into flour.</a:t>
            </a:r>
            <a:endParaRPr/>
          </a:p>
          <a:p>
            <a:pPr indent="0" lvl="2" marL="914400" rtl="0" algn="l">
              <a:spcBef>
                <a:spcPts val="0"/>
              </a:spcBef>
              <a:spcAft>
                <a:spcPts val="0"/>
              </a:spcAft>
              <a:buClr>
                <a:srgbClr val="523E2D"/>
              </a:buClr>
              <a:buSzPts val="3600"/>
              <a:buNone/>
            </a:pPr>
            <a:r>
              <a:rPr lang="en-US"/>
              <a:t>- The bran and germ are saved and used for animal feed and other products. </a:t>
            </a:r>
            <a:br>
              <a:rPr lang="en-US"/>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The endosperm is ground into tiny particles until the texture is soft, smooth and consistent.</a:t>
            </a:r>
            <a:br>
              <a:rPr lang="en-US">
                <a:latin typeface="Oswald"/>
                <a:ea typeface="Oswald"/>
                <a:cs typeface="Oswald"/>
                <a:sym typeface="Oswald"/>
              </a:rPr>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Depending on the type of flour being made, additives and agents may be added after milling is complete to bleach, enrich and/or fortify the flour. </a:t>
            </a:r>
            <a:br>
              <a:rPr lang="en-US">
                <a:latin typeface="Oswald"/>
                <a:ea typeface="Oswald"/>
                <a:cs typeface="Oswald"/>
                <a:sym typeface="Oswald"/>
              </a:rPr>
            </a:br>
            <a:endParaRPr>
              <a:latin typeface="Oswald"/>
              <a:ea typeface="Oswald"/>
              <a:cs typeface="Oswald"/>
              <a:sym typeface="Oswa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0" name="Shape 360"/>
        <p:cNvGrpSpPr/>
        <p:nvPr/>
      </p:nvGrpSpPr>
      <p:grpSpPr>
        <a:xfrm>
          <a:off x="0" y="0"/>
          <a:ext cx="0" cy="0"/>
          <a:chOff x="0" y="0"/>
          <a:chExt cx="0" cy="0"/>
        </a:xfrm>
      </p:grpSpPr>
      <p:grpSp>
        <p:nvGrpSpPr>
          <p:cNvPr id="361" name="Google Shape;361;g3f603cbdcf2_0_13"/>
          <p:cNvGrpSpPr/>
          <p:nvPr/>
        </p:nvGrpSpPr>
        <p:grpSpPr>
          <a:xfrm>
            <a:off x="10466" y="376950"/>
            <a:ext cx="20093859" cy="1716405"/>
            <a:chOff x="10466" y="376950"/>
            <a:chExt cx="20093859" cy="1716405"/>
          </a:xfrm>
        </p:grpSpPr>
        <p:sp>
          <p:nvSpPr>
            <p:cNvPr id="362" name="Google Shape;362;g3f603cbdcf2_0_13"/>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63" name="Google Shape;363;g3f603cbdcf2_0_13"/>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64" name="Google Shape;364;g3f603cbdcf2_0_13"/>
          <p:cNvSpPr txBox="1"/>
          <p:nvPr>
            <p:ph type="title"/>
          </p:nvPr>
        </p:nvSpPr>
        <p:spPr>
          <a:xfrm>
            <a:off x="1631220" y="788025"/>
            <a:ext cx="167838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How Flour is Milled</a:t>
            </a:r>
            <a:endParaRPr/>
          </a:p>
        </p:txBody>
      </p:sp>
      <p:pic>
        <p:nvPicPr>
          <p:cNvPr id="365" name="Google Shape;365;g3f603cbdcf2_0_13" title="Screenshot 2025-10-30 at 3.52.09 PM.png"/>
          <p:cNvPicPr preferRelativeResize="0"/>
          <p:nvPr/>
        </p:nvPicPr>
        <p:blipFill>
          <a:blip r:embed="rId3">
            <a:alphaModFix/>
          </a:blip>
          <a:stretch>
            <a:fillRect/>
          </a:stretch>
        </p:blipFill>
        <p:spPr>
          <a:xfrm>
            <a:off x="4077875" y="2245750"/>
            <a:ext cx="11890507" cy="9063601"/>
          </a:xfrm>
          <a:prstGeom prst="rect">
            <a:avLst/>
          </a:prstGeom>
          <a:noFill/>
          <a:ln>
            <a:noFill/>
          </a:ln>
        </p:spPr>
      </p:pic>
      <p:sp>
        <p:nvSpPr>
          <p:cNvPr id="366" name="Google Shape;366;g3f603cbdcf2_0_13"/>
          <p:cNvSpPr txBox="1"/>
          <p:nvPr/>
        </p:nvSpPr>
        <p:spPr>
          <a:xfrm>
            <a:off x="11511125" y="10721350"/>
            <a:ext cx="8593200" cy="3540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US" sz="2300">
                <a:solidFill>
                  <a:srgbClr val="523E2D"/>
                </a:solidFill>
                <a:latin typeface="Oswald"/>
                <a:ea typeface="Oswald"/>
                <a:cs typeface="Oswald"/>
                <a:sym typeface="Oswald"/>
              </a:rPr>
              <a:t>Photo courtesy of Wheat Foods Council</a:t>
            </a:r>
            <a:endParaRPr sz="2300">
              <a:solidFill>
                <a:srgbClr val="523E2D"/>
              </a:solidFill>
              <a:latin typeface="Oswald"/>
              <a:ea typeface="Oswald"/>
              <a:cs typeface="Oswald"/>
              <a:sym typeface="Oswa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0" name="Shape 370"/>
        <p:cNvGrpSpPr/>
        <p:nvPr/>
      </p:nvGrpSpPr>
      <p:grpSpPr>
        <a:xfrm>
          <a:off x="0" y="0"/>
          <a:ext cx="0" cy="0"/>
          <a:chOff x="0" y="0"/>
          <a:chExt cx="0" cy="0"/>
        </a:xfrm>
      </p:grpSpPr>
      <p:grpSp>
        <p:nvGrpSpPr>
          <p:cNvPr id="371" name="Google Shape;371;g3f603cbdcf2_0_22"/>
          <p:cNvGrpSpPr/>
          <p:nvPr/>
        </p:nvGrpSpPr>
        <p:grpSpPr>
          <a:xfrm>
            <a:off x="10466" y="376950"/>
            <a:ext cx="20093859" cy="1716405"/>
            <a:chOff x="10466" y="376950"/>
            <a:chExt cx="20093859" cy="1716405"/>
          </a:xfrm>
        </p:grpSpPr>
        <p:sp>
          <p:nvSpPr>
            <p:cNvPr id="372" name="Google Shape;372;g3f603cbdcf2_0_22"/>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73" name="Google Shape;373;g3f603cbdcf2_0_22"/>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74" name="Google Shape;374;g3f603cbdcf2_0_22"/>
          <p:cNvSpPr txBox="1"/>
          <p:nvPr>
            <p:ph type="title"/>
          </p:nvPr>
        </p:nvSpPr>
        <p:spPr>
          <a:xfrm>
            <a:off x="1631220" y="788025"/>
            <a:ext cx="154872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From the Mill to the Table</a:t>
            </a:r>
            <a:endParaRPr/>
          </a:p>
        </p:txBody>
      </p:sp>
      <p:sp>
        <p:nvSpPr>
          <p:cNvPr id="375" name="Google Shape;375;g3f603cbdcf2_0_22"/>
          <p:cNvSpPr txBox="1"/>
          <p:nvPr>
            <p:ph idx="2" type="body"/>
          </p:nvPr>
        </p:nvSpPr>
        <p:spPr>
          <a:xfrm>
            <a:off x="998800" y="2389475"/>
            <a:ext cx="9473400" cy="7757700"/>
          </a:xfrm>
          <a:prstGeom prst="rect">
            <a:avLst/>
          </a:prstGeom>
          <a:noFill/>
          <a:ln>
            <a:noFill/>
          </a:ln>
        </p:spPr>
        <p:txBody>
          <a:bodyPr anchorCtr="0" anchor="t" bIns="0" lIns="0" spcFirstLastPara="1" rIns="0" wrap="square" tIns="0">
            <a:spAutoFit/>
          </a:bodyPr>
          <a:lstStyle/>
          <a:p>
            <a:pPr indent="-571500" lvl="0" marL="571500" rtl="0" algn="l">
              <a:spcBef>
                <a:spcPts val="0"/>
              </a:spcBef>
              <a:spcAft>
                <a:spcPts val="0"/>
              </a:spcAft>
              <a:buClr>
                <a:srgbClr val="523E2D"/>
              </a:buClr>
              <a:buSzPts val="3600"/>
              <a:buChar char="•"/>
            </a:pPr>
            <a:r>
              <a:rPr lang="en-US">
                <a:latin typeface="Oswald"/>
                <a:ea typeface="Oswald"/>
                <a:cs typeface="Oswald"/>
                <a:sym typeface="Oswald"/>
              </a:rPr>
              <a:t>Once the flour is milled, it is packaged and sold to grocery stores for consumers to use.</a:t>
            </a:r>
            <a:br>
              <a:rPr lang="en-US">
                <a:latin typeface="Oswald"/>
                <a:ea typeface="Oswald"/>
                <a:cs typeface="Oswald"/>
                <a:sym typeface="Oswald"/>
              </a:rPr>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Or, if the flour is produced for food production purposes, it is sold to bakers and food manufacturing companies to make into store bought goods or used in bakeries or restaurants.</a:t>
            </a:r>
            <a:br>
              <a:rPr lang="en-US">
                <a:latin typeface="Oswald"/>
                <a:ea typeface="Oswald"/>
                <a:cs typeface="Oswald"/>
                <a:sym typeface="Oswald"/>
              </a:rPr>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Consumers often purchase 2, 5 or 10 lb bags of flour at the grocery store, while professional bakers, chefs and food manufacturers buy bulk bags of 50 or 100 lbs (or more).</a:t>
            </a:r>
            <a:endParaRPr/>
          </a:p>
          <a:p>
            <a:pPr indent="0" lvl="0" marL="914400" rtl="0" algn="l">
              <a:spcBef>
                <a:spcPts val="0"/>
              </a:spcBef>
              <a:spcAft>
                <a:spcPts val="0"/>
              </a:spcAft>
              <a:buNone/>
            </a:pPr>
            <a:br>
              <a:rPr lang="en-US">
                <a:latin typeface="Oswald"/>
                <a:ea typeface="Oswald"/>
                <a:cs typeface="Oswald"/>
                <a:sym typeface="Oswald"/>
              </a:rPr>
            </a:br>
            <a:endParaRPr>
              <a:latin typeface="Oswald"/>
              <a:ea typeface="Oswald"/>
              <a:cs typeface="Oswald"/>
              <a:sym typeface="Oswald"/>
            </a:endParaRPr>
          </a:p>
        </p:txBody>
      </p:sp>
      <p:pic>
        <p:nvPicPr>
          <p:cNvPr id="376" name="Google Shape;376;g3f603cbdcf2_0_22"/>
          <p:cNvPicPr preferRelativeResize="0"/>
          <p:nvPr/>
        </p:nvPicPr>
        <p:blipFill rotWithShape="1">
          <a:blip r:embed="rId3">
            <a:alphaModFix/>
          </a:blip>
          <a:srcRect b="0" l="0" r="0" t="0"/>
          <a:stretch/>
        </p:blipFill>
        <p:spPr>
          <a:xfrm>
            <a:off x="10472295" y="1989461"/>
            <a:ext cx="8598050" cy="931909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0" name="Shape 380"/>
        <p:cNvGrpSpPr/>
        <p:nvPr/>
      </p:nvGrpSpPr>
      <p:grpSpPr>
        <a:xfrm>
          <a:off x="0" y="0"/>
          <a:ext cx="0" cy="0"/>
          <a:chOff x="0" y="0"/>
          <a:chExt cx="0" cy="0"/>
        </a:xfrm>
      </p:grpSpPr>
      <p:grpSp>
        <p:nvGrpSpPr>
          <p:cNvPr id="381" name="Google Shape;381;g3f603cbdcf2_0_31"/>
          <p:cNvGrpSpPr/>
          <p:nvPr/>
        </p:nvGrpSpPr>
        <p:grpSpPr>
          <a:xfrm>
            <a:off x="10466" y="376950"/>
            <a:ext cx="20093859" cy="1716405"/>
            <a:chOff x="10466" y="376950"/>
            <a:chExt cx="20093859" cy="1716405"/>
          </a:xfrm>
        </p:grpSpPr>
        <p:sp>
          <p:nvSpPr>
            <p:cNvPr id="382" name="Google Shape;382;g3f603cbdcf2_0_3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83" name="Google Shape;383;g3f603cbdcf2_0_3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84" name="Google Shape;384;g3f603cbdcf2_0_31"/>
          <p:cNvSpPr txBox="1"/>
          <p:nvPr>
            <p:ph type="title"/>
          </p:nvPr>
        </p:nvSpPr>
        <p:spPr>
          <a:xfrm>
            <a:off x="1631220" y="788025"/>
            <a:ext cx="167838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Whole Wheat vs. Refined Flour</a:t>
            </a:r>
            <a:endParaRPr/>
          </a:p>
        </p:txBody>
      </p:sp>
      <p:sp>
        <p:nvSpPr>
          <p:cNvPr id="385" name="Google Shape;385;g3f603cbdcf2_0_31"/>
          <p:cNvSpPr txBox="1"/>
          <p:nvPr>
            <p:ph idx="2" type="body"/>
          </p:nvPr>
        </p:nvSpPr>
        <p:spPr>
          <a:xfrm>
            <a:off x="992500" y="2601150"/>
            <a:ext cx="9479700" cy="9912600"/>
          </a:xfrm>
          <a:prstGeom prst="rect">
            <a:avLst/>
          </a:prstGeom>
          <a:noFill/>
          <a:ln>
            <a:noFill/>
          </a:ln>
        </p:spPr>
        <p:txBody>
          <a:bodyPr anchorCtr="0" anchor="t" bIns="0" lIns="0" spcFirstLastPara="1" rIns="0" wrap="square" tIns="0">
            <a:spAutoFit/>
          </a:bodyPr>
          <a:lstStyle/>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Whole Wheat Flour: </a:t>
            </a:r>
            <a:r>
              <a:rPr lang="en-US">
                <a:solidFill>
                  <a:schemeClr val="dk1"/>
                </a:solidFill>
                <a:latin typeface="Oswald"/>
                <a:ea typeface="Oswald"/>
                <a:cs typeface="Oswald"/>
                <a:sym typeface="Oswald"/>
              </a:rPr>
              <a:t>Flour made from the entire wheat kernel of red wheat varieties, including the bran, endosperm and germ.  </a:t>
            </a:r>
            <a:endParaRPr>
              <a:solidFill>
                <a:schemeClr val="dk1"/>
              </a:solidFill>
              <a:latin typeface="Oswald"/>
              <a:ea typeface="Oswald"/>
              <a:cs typeface="Oswald"/>
              <a:sym typeface="Oswald"/>
            </a:endParaRPr>
          </a:p>
          <a:p>
            <a:pPr indent="0" lvl="0" marL="0" rtl="0" algn="l">
              <a:spcBef>
                <a:spcPts val="0"/>
              </a:spcBef>
              <a:spcAft>
                <a:spcPts val="0"/>
              </a:spcAft>
              <a:buNone/>
            </a:pPr>
            <a:r>
              <a:t/>
            </a:r>
            <a:endParaRPr>
              <a:solidFill>
                <a:schemeClr val="dk1"/>
              </a:solidFill>
              <a:latin typeface="Oswald"/>
              <a:ea typeface="Oswald"/>
              <a:cs typeface="Oswald"/>
              <a:sym typeface="Oswald"/>
            </a:endParaRPr>
          </a:p>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White Whole Wheat Flour: </a:t>
            </a:r>
            <a:r>
              <a:rPr lang="en-US">
                <a:solidFill>
                  <a:schemeClr val="dk1"/>
                </a:solidFill>
                <a:latin typeface="Oswald"/>
                <a:ea typeface="Oswald"/>
                <a:cs typeface="Oswald"/>
                <a:sym typeface="Oswald"/>
              </a:rPr>
              <a:t>Flour made from the entire wheat kernel of white wheat varieties, including the bran, endosperm and germ.  </a:t>
            </a:r>
            <a:endParaRPr>
              <a:solidFill>
                <a:schemeClr val="dk1"/>
              </a:solidFill>
              <a:latin typeface="Oswald"/>
              <a:ea typeface="Oswald"/>
              <a:cs typeface="Oswald"/>
              <a:sym typeface="Oswald"/>
            </a:endParaRPr>
          </a:p>
          <a:p>
            <a:pPr indent="0" lvl="0" marL="0" rtl="0" algn="l">
              <a:spcBef>
                <a:spcPts val="0"/>
              </a:spcBef>
              <a:spcAft>
                <a:spcPts val="0"/>
              </a:spcAft>
              <a:buNone/>
            </a:pPr>
            <a:r>
              <a:rPr lang="en-US">
                <a:solidFill>
                  <a:schemeClr val="dk1"/>
                </a:solidFill>
                <a:latin typeface="Oswald"/>
                <a:ea typeface="Oswald"/>
                <a:cs typeface="Oswald"/>
                <a:sym typeface="Oswald"/>
              </a:rPr>
              <a:t> </a:t>
            </a:r>
            <a:endParaRPr>
              <a:solidFill>
                <a:schemeClr val="dk1"/>
              </a:solidFill>
            </a:endParaRPr>
          </a:p>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Refined Flour: </a:t>
            </a:r>
            <a:r>
              <a:rPr lang="en-US">
                <a:solidFill>
                  <a:schemeClr val="dk1"/>
                </a:solidFill>
                <a:latin typeface="Oswald"/>
                <a:ea typeface="Oswald"/>
                <a:cs typeface="Oswald"/>
                <a:sym typeface="Oswald"/>
              </a:rPr>
              <a:t>Flour made from the endosperm part of the wheat kernel. </a:t>
            </a:r>
            <a:br>
              <a:rPr lang="en-US">
                <a:solidFill>
                  <a:schemeClr val="dk1"/>
                </a:solidFill>
                <a:latin typeface="Oswald"/>
                <a:ea typeface="Oswald"/>
                <a:cs typeface="Oswald"/>
                <a:sym typeface="Oswald"/>
              </a:rPr>
            </a:br>
            <a:endParaRPr>
              <a:solidFill>
                <a:schemeClr val="dk1"/>
              </a:solidFill>
              <a:latin typeface="Oswald"/>
              <a:ea typeface="Oswald"/>
              <a:cs typeface="Oswald"/>
              <a:sym typeface="Oswald"/>
            </a:endParaRPr>
          </a:p>
          <a:p>
            <a:pPr indent="0" lvl="0" marL="0" rtl="0" algn="l">
              <a:spcBef>
                <a:spcPts val="0"/>
              </a:spcBef>
              <a:spcAft>
                <a:spcPts val="0"/>
              </a:spcAft>
              <a:buClr>
                <a:srgbClr val="000000"/>
              </a:buClr>
              <a:buFont typeface="Arial"/>
              <a:buNone/>
            </a:pPr>
            <a:r>
              <a:t/>
            </a:r>
            <a:endParaRPr/>
          </a:p>
          <a:p>
            <a:pPr indent="0" lvl="2" marL="914400" rtl="0" algn="l">
              <a:spcBef>
                <a:spcPts val="0"/>
              </a:spcBef>
              <a:spcAft>
                <a:spcPts val="0"/>
              </a:spcAft>
              <a:buSzPts val="1400"/>
              <a:buNone/>
            </a:pPr>
            <a:r>
              <a:t/>
            </a:r>
            <a:endParaRPr/>
          </a:p>
          <a:p>
            <a:pPr indent="0" lvl="0" marL="0" rtl="0" algn="l">
              <a:spcBef>
                <a:spcPts val="0"/>
              </a:spcBef>
              <a:spcAft>
                <a:spcPts val="0"/>
              </a:spcAft>
              <a:buNone/>
            </a:pPr>
            <a:r>
              <a:t/>
            </a:r>
            <a:endParaRPr>
              <a:solidFill>
                <a:schemeClr val="dk1"/>
              </a:solidFill>
              <a:latin typeface="Oswald"/>
              <a:ea typeface="Oswald"/>
              <a:cs typeface="Oswald"/>
              <a:sym typeface="Oswald"/>
            </a:endParaRPr>
          </a:p>
          <a:p>
            <a:pPr indent="0" lvl="0" marL="0" rtl="0" algn="l">
              <a:spcBef>
                <a:spcPts val="0"/>
              </a:spcBef>
              <a:spcAft>
                <a:spcPts val="0"/>
              </a:spcAft>
              <a:buNone/>
            </a:pPr>
            <a:r>
              <a:t/>
            </a:r>
            <a:endParaRPr>
              <a:solidFill>
                <a:schemeClr val="dk1"/>
              </a:solidFill>
              <a:latin typeface="Oswald"/>
              <a:ea typeface="Oswald"/>
              <a:cs typeface="Oswald"/>
              <a:sym typeface="Oswald"/>
            </a:endParaRPr>
          </a:p>
          <a:p>
            <a:pPr indent="0" lvl="0" marL="0" rtl="0" algn="l">
              <a:spcBef>
                <a:spcPts val="0"/>
              </a:spcBef>
              <a:spcAft>
                <a:spcPts val="0"/>
              </a:spcAft>
              <a:buNone/>
            </a:pPr>
            <a:r>
              <a:t/>
            </a:r>
            <a:endParaRPr>
              <a:solidFill>
                <a:schemeClr val="dk1"/>
              </a:solidFill>
              <a:latin typeface="Oswald"/>
              <a:ea typeface="Oswald"/>
              <a:cs typeface="Oswald"/>
              <a:sym typeface="Oswald"/>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pic>
        <p:nvPicPr>
          <p:cNvPr id="386" name="Google Shape;386;g3f603cbdcf2_0_31" title="IMG_2216.jpeg"/>
          <p:cNvPicPr preferRelativeResize="0"/>
          <p:nvPr/>
        </p:nvPicPr>
        <p:blipFill rotWithShape="1">
          <a:blip r:embed="rId3">
            <a:alphaModFix/>
          </a:blip>
          <a:srcRect b="3391" l="4412" r="1105" t="0"/>
          <a:stretch/>
        </p:blipFill>
        <p:spPr>
          <a:xfrm>
            <a:off x="11977325" y="2245750"/>
            <a:ext cx="6437699" cy="877712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0" name="Shape 390"/>
        <p:cNvGrpSpPr/>
        <p:nvPr/>
      </p:nvGrpSpPr>
      <p:grpSpPr>
        <a:xfrm>
          <a:off x="0" y="0"/>
          <a:ext cx="0" cy="0"/>
          <a:chOff x="0" y="0"/>
          <a:chExt cx="0" cy="0"/>
        </a:xfrm>
      </p:grpSpPr>
      <p:grpSp>
        <p:nvGrpSpPr>
          <p:cNvPr id="391" name="Google Shape;391;g3f603cbdcf2_0_40"/>
          <p:cNvGrpSpPr/>
          <p:nvPr/>
        </p:nvGrpSpPr>
        <p:grpSpPr>
          <a:xfrm>
            <a:off x="10466" y="376950"/>
            <a:ext cx="20093859" cy="1716405"/>
            <a:chOff x="10466" y="376950"/>
            <a:chExt cx="20093859" cy="1716405"/>
          </a:xfrm>
        </p:grpSpPr>
        <p:sp>
          <p:nvSpPr>
            <p:cNvPr id="392" name="Google Shape;392;g3f603cbdcf2_0_4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93" name="Google Shape;393;g3f603cbdcf2_0_4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94" name="Google Shape;394;g3f603cbdcf2_0_40"/>
          <p:cNvSpPr txBox="1"/>
          <p:nvPr>
            <p:ph type="title"/>
          </p:nvPr>
        </p:nvSpPr>
        <p:spPr>
          <a:xfrm>
            <a:off x="1631220" y="788025"/>
            <a:ext cx="167838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Enriched vs. Fortified Flour</a:t>
            </a:r>
            <a:endParaRPr/>
          </a:p>
        </p:txBody>
      </p:sp>
      <p:sp>
        <p:nvSpPr>
          <p:cNvPr id="395" name="Google Shape;395;g3f603cbdcf2_0_40"/>
          <p:cNvSpPr txBox="1"/>
          <p:nvPr>
            <p:ph idx="2" type="body"/>
          </p:nvPr>
        </p:nvSpPr>
        <p:spPr>
          <a:xfrm>
            <a:off x="992500" y="2601150"/>
            <a:ext cx="9479700" cy="7388400"/>
          </a:xfrm>
          <a:prstGeom prst="rect">
            <a:avLst/>
          </a:prstGeom>
          <a:noFill/>
          <a:ln>
            <a:noFill/>
          </a:ln>
        </p:spPr>
        <p:txBody>
          <a:bodyPr anchorCtr="0" anchor="t" bIns="0" lIns="0" spcFirstLastPara="1" rIns="0" wrap="square" tIns="0">
            <a:spAutoFit/>
          </a:bodyPr>
          <a:lstStyle/>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Enriched Flour: </a:t>
            </a:r>
            <a:r>
              <a:rPr lang="en-US">
                <a:solidFill>
                  <a:schemeClr val="dk1"/>
                </a:solidFill>
                <a:latin typeface="Oswald"/>
                <a:ea typeface="Oswald"/>
                <a:cs typeface="Oswald"/>
                <a:sym typeface="Oswald"/>
              </a:rPr>
              <a:t>Refined flour that has nutrients (B vitamins and iron) added back into the flour that have been lost during the milling process, while preserving shelf stability.</a:t>
            </a:r>
            <a:endParaRPr>
              <a:solidFill>
                <a:schemeClr val="dk1"/>
              </a:solidFill>
              <a:latin typeface="Oswald"/>
              <a:ea typeface="Oswald"/>
              <a:cs typeface="Oswald"/>
              <a:sym typeface="Oswald"/>
            </a:endParaRPr>
          </a:p>
          <a:p>
            <a:pPr indent="0" lvl="2" marL="914400" rtl="0" algn="l">
              <a:spcBef>
                <a:spcPts val="0"/>
              </a:spcBef>
              <a:spcAft>
                <a:spcPts val="0"/>
              </a:spcAft>
              <a:buClr>
                <a:schemeClr val="dk1"/>
              </a:buClr>
              <a:buSzPts val="1400"/>
              <a:buFont typeface="Oswald"/>
              <a:buNone/>
            </a:pPr>
            <a:r>
              <a:rPr lang="en-US"/>
              <a:t>- Flour enrichment dates back to the early 1900s due to the high rates of diseases from vitamin B deficiencies. </a:t>
            </a:r>
            <a:endParaRPr/>
          </a:p>
          <a:p>
            <a:pPr indent="0" lvl="0" marL="0" rtl="0" algn="l">
              <a:spcBef>
                <a:spcPts val="0"/>
              </a:spcBef>
              <a:spcAft>
                <a:spcPts val="0"/>
              </a:spcAft>
              <a:buNone/>
            </a:pPr>
            <a:r>
              <a:t/>
            </a:r>
            <a:endParaRPr>
              <a:solidFill>
                <a:schemeClr val="dk1"/>
              </a:solidFill>
              <a:latin typeface="Oswald"/>
              <a:ea typeface="Oswald"/>
              <a:cs typeface="Oswald"/>
              <a:sym typeface="Oswald"/>
            </a:endParaRPr>
          </a:p>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Fortified Flour: </a:t>
            </a:r>
            <a:r>
              <a:rPr lang="en-US">
                <a:solidFill>
                  <a:schemeClr val="dk1"/>
                </a:solidFill>
                <a:latin typeface="Oswald"/>
                <a:ea typeface="Oswald"/>
                <a:cs typeface="Oswald"/>
                <a:sym typeface="Oswald"/>
              </a:rPr>
              <a:t>A step beyond enriched flour, fortified flour contains additional nutrients (folic acid) at a higher level than those originally in the wheat.</a:t>
            </a:r>
            <a:endParaRPr>
              <a:solidFill>
                <a:schemeClr val="dk1"/>
              </a:solidFill>
              <a:latin typeface="Oswald"/>
              <a:ea typeface="Oswald"/>
              <a:cs typeface="Oswald"/>
              <a:sym typeface="Oswald"/>
            </a:endParaRPr>
          </a:p>
          <a:p>
            <a:pPr indent="0" lvl="2" marL="914400" rtl="0" algn="l">
              <a:spcBef>
                <a:spcPts val="0"/>
              </a:spcBef>
              <a:spcAft>
                <a:spcPts val="0"/>
              </a:spcAft>
              <a:buClr>
                <a:schemeClr val="dk1"/>
              </a:buClr>
              <a:buSzPts val="1400"/>
              <a:buFont typeface="Oswald"/>
              <a:buNone/>
            </a:pPr>
            <a:r>
              <a:rPr lang="en-US"/>
              <a:t>- The fortification of flour began in the 1980s and 90s when the medical community connected folic acid deficiency to neural tube defects (NTDs), such as spina bifida and anencephaly.  </a:t>
            </a:r>
            <a:endParaRPr b="1">
              <a:solidFill>
                <a:schemeClr val="dk1"/>
              </a:solidFill>
              <a:latin typeface="Oswald"/>
              <a:ea typeface="Oswald"/>
              <a:cs typeface="Oswald"/>
              <a:sym typeface="Oswald"/>
            </a:endParaRPr>
          </a:p>
        </p:txBody>
      </p:sp>
      <p:pic>
        <p:nvPicPr>
          <p:cNvPr id="396" name="Google Shape;396;g3f603cbdcf2_0_40" title="IMG_2215.jpeg"/>
          <p:cNvPicPr preferRelativeResize="0"/>
          <p:nvPr/>
        </p:nvPicPr>
        <p:blipFill rotWithShape="1">
          <a:blip r:embed="rId3">
            <a:alphaModFix/>
          </a:blip>
          <a:srcRect b="14677" l="2326" r="16347" t="6749"/>
          <a:stretch/>
        </p:blipFill>
        <p:spPr>
          <a:xfrm>
            <a:off x="12046400" y="2280300"/>
            <a:ext cx="6687552" cy="861445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0" name="Shape 400"/>
        <p:cNvGrpSpPr/>
        <p:nvPr/>
      </p:nvGrpSpPr>
      <p:grpSpPr>
        <a:xfrm>
          <a:off x="0" y="0"/>
          <a:ext cx="0" cy="0"/>
          <a:chOff x="0" y="0"/>
          <a:chExt cx="0" cy="0"/>
        </a:xfrm>
      </p:grpSpPr>
      <p:grpSp>
        <p:nvGrpSpPr>
          <p:cNvPr id="401" name="Google Shape;401;g3f603cbdcf2_0_49"/>
          <p:cNvGrpSpPr/>
          <p:nvPr/>
        </p:nvGrpSpPr>
        <p:grpSpPr>
          <a:xfrm>
            <a:off x="10466" y="376950"/>
            <a:ext cx="20093859" cy="1716405"/>
            <a:chOff x="10466" y="376950"/>
            <a:chExt cx="20093859" cy="1716405"/>
          </a:xfrm>
        </p:grpSpPr>
        <p:sp>
          <p:nvSpPr>
            <p:cNvPr id="402" name="Google Shape;402;g3f603cbdcf2_0_49"/>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03" name="Google Shape;403;g3f603cbdcf2_0_49"/>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04" name="Google Shape;404;g3f603cbdcf2_0_49"/>
          <p:cNvSpPr txBox="1"/>
          <p:nvPr>
            <p:ph type="title"/>
          </p:nvPr>
        </p:nvSpPr>
        <p:spPr>
          <a:xfrm>
            <a:off x="1631221" y="788025"/>
            <a:ext cx="140586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Bleached vs. Unbleached Flour</a:t>
            </a:r>
            <a:endParaRPr/>
          </a:p>
        </p:txBody>
      </p:sp>
      <p:sp>
        <p:nvSpPr>
          <p:cNvPr id="405" name="Google Shape;405;g3f603cbdcf2_0_49"/>
          <p:cNvSpPr txBox="1"/>
          <p:nvPr>
            <p:ph idx="2" type="body"/>
          </p:nvPr>
        </p:nvSpPr>
        <p:spPr>
          <a:xfrm>
            <a:off x="992500" y="2601150"/>
            <a:ext cx="9479700" cy="7819200"/>
          </a:xfrm>
          <a:prstGeom prst="rect">
            <a:avLst/>
          </a:prstGeom>
          <a:noFill/>
          <a:ln>
            <a:noFill/>
          </a:ln>
        </p:spPr>
        <p:txBody>
          <a:bodyPr anchorCtr="0" anchor="t" bIns="0" lIns="0" spcFirstLastPara="1" rIns="0" wrap="square" tIns="0">
            <a:spAutoFit/>
          </a:bodyPr>
          <a:lstStyle/>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Bleached Flour: </a:t>
            </a:r>
            <a:r>
              <a:rPr lang="en-US">
                <a:solidFill>
                  <a:schemeClr val="dk1"/>
                </a:solidFill>
                <a:latin typeface="Oswald"/>
                <a:ea typeface="Oswald"/>
                <a:cs typeface="Oswald"/>
                <a:sym typeface="Oswald"/>
              </a:rPr>
              <a:t>Bleached flour is whitened using chemicals (usually chlorine gas or benzoyl peroxide) to speed up the whitening process. </a:t>
            </a:r>
            <a:endParaRPr>
              <a:solidFill>
                <a:schemeClr val="dk1"/>
              </a:solidFill>
              <a:latin typeface="Oswald"/>
              <a:ea typeface="Oswald"/>
              <a:cs typeface="Oswald"/>
              <a:sym typeface="Oswald"/>
            </a:endParaRPr>
          </a:p>
          <a:p>
            <a:pPr indent="0" lvl="2" marL="914400" rtl="0" algn="l">
              <a:spcBef>
                <a:spcPts val="0"/>
              </a:spcBef>
              <a:spcAft>
                <a:spcPts val="0"/>
              </a:spcAft>
              <a:buClr>
                <a:schemeClr val="dk1"/>
              </a:buClr>
              <a:buSzPts val="1400"/>
              <a:buFont typeface="Oswald"/>
              <a:buNone/>
            </a:pPr>
            <a:r>
              <a:rPr lang="en-US"/>
              <a:t>- This treatment also makes the flour softer than unbleached flour and slightly reduces the protein content. </a:t>
            </a:r>
            <a:endParaRPr/>
          </a:p>
          <a:p>
            <a:pPr indent="0" lvl="2" marL="914400" rtl="0" algn="l">
              <a:spcBef>
                <a:spcPts val="0"/>
              </a:spcBef>
              <a:spcAft>
                <a:spcPts val="0"/>
              </a:spcAft>
              <a:buSzPts val="1400"/>
              <a:buNone/>
            </a:pPr>
            <a:r>
              <a:rPr lang="en-US"/>
              <a:t>- The use of these chemical agents is heavily regulated by the Food &amp; Drug Administration and does not impact the safety of bleached flour. </a:t>
            </a:r>
            <a:endParaRPr/>
          </a:p>
          <a:p>
            <a:pPr indent="0" lvl="0" marL="0" rtl="0" algn="l">
              <a:spcBef>
                <a:spcPts val="0"/>
              </a:spcBef>
              <a:spcAft>
                <a:spcPts val="0"/>
              </a:spcAft>
              <a:buNone/>
            </a:pPr>
            <a:r>
              <a:t/>
            </a:r>
            <a:endParaRPr>
              <a:solidFill>
                <a:schemeClr val="dk1"/>
              </a:solidFill>
            </a:endParaRPr>
          </a:p>
          <a:p>
            <a:pPr indent="-571500" lvl="0" marL="571500" rtl="0" algn="l">
              <a:spcBef>
                <a:spcPts val="0"/>
              </a:spcBef>
              <a:spcAft>
                <a:spcPts val="0"/>
              </a:spcAft>
              <a:buClr>
                <a:schemeClr val="dk1"/>
              </a:buClr>
              <a:buSzPts val="3600"/>
              <a:buChar char="•"/>
            </a:pPr>
            <a:r>
              <a:rPr b="1" lang="en-US">
                <a:solidFill>
                  <a:schemeClr val="dk1"/>
                </a:solidFill>
                <a:latin typeface="Oswald"/>
                <a:ea typeface="Oswald"/>
                <a:cs typeface="Oswald"/>
                <a:sym typeface="Oswald"/>
              </a:rPr>
              <a:t>Unbleached Flour: </a:t>
            </a:r>
            <a:r>
              <a:rPr lang="en-US">
                <a:solidFill>
                  <a:schemeClr val="dk1"/>
                </a:solidFill>
                <a:latin typeface="Oswald"/>
                <a:ea typeface="Oswald"/>
                <a:cs typeface="Oswald"/>
                <a:sym typeface="Oswald"/>
              </a:rPr>
              <a:t>Flour naturally becomes more white as it ages. Unbleached flour has been allowed to naturally whiten. </a:t>
            </a:r>
            <a:endParaRPr>
              <a:solidFill>
                <a:schemeClr val="dk1"/>
              </a:solidFill>
              <a:latin typeface="Oswald"/>
              <a:ea typeface="Oswald"/>
              <a:cs typeface="Oswald"/>
              <a:sym typeface="Oswald"/>
            </a:endParaRPr>
          </a:p>
          <a:p>
            <a:pPr indent="0" lvl="2" marL="914400" rtl="0" algn="l">
              <a:spcBef>
                <a:spcPts val="0"/>
              </a:spcBef>
              <a:spcAft>
                <a:spcPts val="0"/>
              </a:spcAft>
              <a:buClr>
                <a:schemeClr val="dk1"/>
              </a:buClr>
              <a:buSzPts val="1400"/>
              <a:buFont typeface="Oswald"/>
              <a:buNone/>
            </a:pPr>
            <a:r>
              <a:rPr lang="en-US"/>
              <a:t>- Because it takes longer to produce unbleached flour, it is often more expensive. </a:t>
            </a:r>
            <a:endParaRPr/>
          </a:p>
          <a:p>
            <a:pPr indent="0" lvl="0" marL="0" rtl="0" algn="l">
              <a:spcBef>
                <a:spcPts val="0"/>
              </a:spcBef>
              <a:spcAft>
                <a:spcPts val="0"/>
              </a:spcAft>
              <a:buNone/>
            </a:pPr>
            <a:r>
              <a:t/>
            </a:r>
            <a:endParaRPr sz="3200">
              <a:solidFill>
                <a:schemeClr val="dk1"/>
              </a:solidFill>
            </a:endParaRPr>
          </a:p>
        </p:txBody>
      </p:sp>
      <p:pic>
        <p:nvPicPr>
          <p:cNvPr id="406" name="Google Shape;406;g3f603cbdcf2_0_49" title="IMG_2217.jpeg"/>
          <p:cNvPicPr preferRelativeResize="0"/>
          <p:nvPr/>
        </p:nvPicPr>
        <p:blipFill rotWithShape="1">
          <a:blip r:embed="rId3">
            <a:alphaModFix/>
          </a:blip>
          <a:srcRect b="12258" l="3701" r="14965" t="0"/>
          <a:stretch/>
        </p:blipFill>
        <p:spPr>
          <a:xfrm>
            <a:off x="12829575" y="2360900"/>
            <a:ext cx="6103799" cy="878002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0" name="Shape 410"/>
        <p:cNvGrpSpPr/>
        <p:nvPr/>
      </p:nvGrpSpPr>
      <p:grpSpPr>
        <a:xfrm>
          <a:off x="0" y="0"/>
          <a:ext cx="0" cy="0"/>
          <a:chOff x="0" y="0"/>
          <a:chExt cx="0" cy="0"/>
        </a:xfrm>
      </p:grpSpPr>
      <p:grpSp>
        <p:nvGrpSpPr>
          <p:cNvPr id="411" name="Google Shape;411;g3f603cbdcf2_0_58"/>
          <p:cNvGrpSpPr/>
          <p:nvPr/>
        </p:nvGrpSpPr>
        <p:grpSpPr>
          <a:xfrm>
            <a:off x="10466" y="376950"/>
            <a:ext cx="20093859" cy="1716405"/>
            <a:chOff x="10466" y="376950"/>
            <a:chExt cx="20093859" cy="1716405"/>
          </a:xfrm>
        </p:grpSpPr>
        <p:sp>
          <p:nvSpPr>
            <p:cNvPr id="412" name="Google Shape;412;g3f603cbdcf2_0_58"/>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13" name="Google Shape;413;g3f603cbdcf2_0_58"/>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14" name="Google Shape;414;g3f603cbdcf2_0_58"/>
          <p:cNvSpPr txBox="1"/>
          <p:nvPr>
            <p:ph type="title"/>
          </p:nvPr>
        </p:nvSpPr>
        <p:spPr>
          <a:xfrm>
            <a:off x="1631223" y="788025"/>
            <a:ext cx="112275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Flour Characteristics</a:t>
            </a:r>
            <a:endParaRPr/>
          </a:p>
        </p:txBody>
      </p:sp>
      <p:sp>
        <p:nvSpPr>
          <p:cNvPr id="415" name="Google Shape;415;g3f603cbdcf2_0_58"/>
          <p:cNvSpPr txBox="1"/>
          <p:nvPr>
            <p:ph idx="2" type="body"/>
          </p:nvPr>
        </p:nvSpPr>
        <p:spPr>
          <a:xfrm>
            <a:off x="998800" y="2389475"/>
            <a:ext cx="18106500" cy="7203600"/>
          </a:xfrm>
          <a:prstGeom prst="rect">
            <a:avLst/>
          </a:prstGeom>
          <a:noFill/>
          <a:ln>
            <a:noFill/>
          </a:ln>
        </p:spPr>
        <p:txBody>
          <a:bodyPr anchorCtr="0" anchor="t" bIns="0" lIns="0" spcFirstLastPara="1" rIns="0" wrap="square" tIns="0">
            <a:spAutoFit/>
          </a:bodyPr>
          <a:lstStyle/>
          <a:p>
            <a:pPr indent="-571500" lvl="0" marL="571500" rtl="0" algn="l">
              <a:spcBef>
                <a:spcPts val="0"/>
              </a:spcBef>
              <a:spcAft>
                <a:spcPts val="0"/>
              </a:spcAft>
              <a:buClr>
                <a:srgbClr val="523E2D"/>
              </a:buClr>
              <a:buSzPts val="3600"/>
              <a:buChar char="•"/>
            </a:pPr>
            <a:r>
              <a:rPr lang="en-US">
                <a:latin typeface="Oswald"/>
                <a:ea typeface="Oswald"/>
                <a:cs typeface="Oswald"/>
                <a:sym typeface="Oswald"/>
              </a:rPr>
              <a:t>Each type of flour has different characteristics and purposes. </a:t>
            </a:r>
            <a:br>
              <a:rPr lang="en-US">
                <a:latin typeface="Oswald"/>
                <a:ea typeface="Oswald"/>
                <a:cs typeface="Oswald"/>
                <a:sym typeface="Oswald"/>
              </a:rPr>
            </a:br>
            <a:endParaRPr>
              <a:latin typeface="Oswald"/>
              <a:ea typeface="Oswald"/>
              <a:cs typeface="Oswald"/>
              <a:sym typeface="Oswald"/>
            </a:endParaRPr>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The protein content and gluten formation of the flour impacts the structure of the baked good. </a:t>
            </a:r>
            <a:endParaRPr>
              <a:latin typeface="Oswald"/>
              <a:ea typeface="Oswald"/>
              <a:cs typeface="Oswald"/>
              <a:sym typeface="Oswald"/>
            </a:endParaRPr>
          </a:p>
          <a:p>
            <a:pPr indent="0" lvl="2" marL="914400" rtl="0" algn="l">
              <a:spcBef>
                <a:spcPts val="0"/>
              </a:spcBef>
              <a:spcAft>
                <a:spcPts val="0"/>
              </a:spcAft>
              <a:buSzPts val="3600"/>
              <a:buFont typeface="Oswald"/>
              <a:buNone/>
            </a:pPr>
            <a:r>
              <a:rPr lang="en-US" sz="3600"/>
              <a:t>- High protein flours have more gluten, which makes them chewier. </a:t>
            </a:r>
            <a:endParaRPr sz="3600"/>
          </a:p>
          <a:p>
            <a:pPr indent="0" lvl="2" marL="914400" rtl="0" algn="l">
              <a:spcBef>
                <a:spcPts val="0"/>
              </a:spcBef>
              <a:spcAft>
                <a:spcPts val="0"/>
              </a:spcAft>
              <a:buSzPts val="3600"/>
              <a:buNone/>
            </a:pPr>
            <a:r>
              <a:rPr lang="en-US" sz="3600"/>
              <a:t>- Lower protein flours have less gluten, which makes them more flaky. </a:t>
            </a:r>
            <a:br>
              <a:rPr lang="en-US" sz="3600"/>
            </a:br>
            <a:endParaRPr sz="3600"/>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The consistency of the flour affects the texture of the baked good. </a:t>
            </a:r>
            <a:endParaRPr>
              <a:latin typeface="Oswald"/>
              <a:ea typeface="Oswald"/>
              <a:cs typeface="Oswald"/>
              <a:sym typeface="Oswald"/>
            </a:endParaRPr>
          </a:p>
          <a:p>
            <a:pPr indent="0" lvl="2" marL="914400" rtl="0" algn="l">
              <a:spcBef>
                <a:spcPts val="0"/>
              </a:spcBef>
              <a:spcAft>
                <a:spcPts val="0"/>
              </a:spcAft>
              <a:buSzPts val="3600"/>
              <a:buFont typeface="Oswald"/>
              <a:buNone/>
            </a:pPr>
            <a:r>
              <a:rPr lang="en-US" sz="3600"/>
              <a:t>- Finely milled flours create smoother textures. </a:t>
            </a:r>
            <a:endParaRPr sz="3600"/>
          </a:p>
          <a:p>
            <a:pPr indent="0" lvl="2" marL="914400" rtl="0" algn="l">
              <a:spcBef>
                <a:spcPts val="0"/>
              </a:spcBef>
              <a:spcAft>
                <a:spcPts val="0"/>
              </a:spcAft>
              <a:buSzPts val="3600"/>
              <a:buNone/>
            </a:pPr>
            <a:r>
              <a:rPr lang="en-US" sz="3600"/>
              <a:t>- Course flours lead to more substance in the baked good. </a:t>
            </a:r>
            <a:endParaRPr sz="3600"/>
          </a:p>
          <a:p>
            <a:pPr indent="0" lvl="0" marL="914400" rtl="0" algn="l">
              <a:spcBef>
                <a:spcPts val="0"/>
              </a:spcBef>
              <a:spcAft>
                <a:spcPts val="0"/>
              </a:spcAft>
              <a:buNone/>
            </a:pPr>
            <a:r>
              <a:t/>
            </a:r>
            <a:endParaRPr sz="3600"/>
          </a:p>
          <a:p>
            <a:pPr indent="-571500" lvl="0" marL="571500" rtl="0" algn="l">
              <a:spcBef>
                <a:spcPts val="0"/>
              </a:spcBef>
              <a:spcAft>
                <a:spcPts val="0"/>
              </a:spcAft>
              <a:buClr>
                <a:srgbClr val="523E2D"/>
              </a:buClr>
              <a:buSzPts val="3600"/>
              <a:buChar char="•"/>
            </a:pPr>
            <a:r>
              <a:rPr lang="en-US">
                <a:latin typeface="Oswald"/>
                <a:ea typeface="Oswald"/>
                <a:cs typeface="Oswald"/>
                <a:sym typeface="Oswald"/>
              </a:rPr>
              <a:t>The flavor of the flour is dependent on the type of wheat and how it is milled. </a:t>
            </a:r>
            <a:endParaRPr>
              <a:latin typeface="Oswald"/>
              <a:ea typeface="Oswald"/>
              <a:cs typeface="Oswald"/>
              <a:sym typeface="Oswald"/>
            </a:endParaRPr>
          </a:p>
          <a:p>
            <a:pPr indent="0" lvl="2" marL="914400" rtl="0" algn="l">
              <a:spcBef>
                <a:spcPts val="0"/>
              </a:spcBef>
              <a:spcAft>
                <a:spcPts val="0"/>
              </a:spcAft>
              <a:buSzPts val="3600"/>
              <a:buFont typeface="Oswald"/>
              <a:buNone/>
            </a:pPr>
            <a:r>
              <a:rPr lang="en-US" sz="3600"/>
              <a:t>- Specialty flours can add unique flavor profiles and baking characteristics. </a:t>
            </a:r>
            <a:endParaRPr sz="3600">
              <a:latin typeface="Oswald"/>
              <a:ea typeface="Oswald"/>
              <a:cs typeface="Oswald"/>
              <a:sym typeface="Oswald"/>
            </a:endParaRPr>
          </a:p>
          <a:p>
            <a:pPr indent="0" lvl="0" marL="0" rtl="0" algn="l">
              <a:spcBef>
                <a:spcPts val="0"/>
              </a:spcBef>
              <a:spcAft>
                <a:spcPts val="0"/>
              </a:spcAft>
              <a:buNone/>
            </a:pPr>
            <a:r>
              <a:t/>
            </a:r>
            <a:endParaRPr>
              <a:latin typeface="Oswald"/>
              <a:ea typeface="Oswald"/>
              <a:cs typeface="Oswald"/>
              <a:sym typeface="Oswa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9" name="Shape 419"/>
        <p:cNvGrpSpPr/>
        <p:nvPr/>
      </p:nvGrpSpPr>
      <p:grpSpPr>
        <a:xfrm>
          <a:off x="0" y="0"/>
          <a:ext cx="0" cy="0"/>
          <a:chOff x="0" y="0"/>
          <a:chExt cx="0" cy="0"/>
        </a:xfrm>
      </p:grpSpPr>
      <p:pic>
        <p:nvPicPr>
          <p:cNvPr id="420" name="Google Shape;420;g3f603cbdcf2_0_66"/>
          <p:cNvPicPr preferRelativeResize="0"/>
          <p:nvPr/>
        </p:nvPicPr>
        <p:blipFill rotWithShape="1">
          <a:blip r:embed="rId3">
            <a:alphaModFix/>
          </a:blip>
          <a:srcRect b="0" l="0" r="0" t="0"/>
          <a:stretch/>
        </p:blipFill>
        <p:spPr>
          <a:xfrm>
            <a:off x="0" y="0"/>
            <a:ext cx="20104099" cy="11308556"/>
          </a:xfrm>
          <a:prstGeom prst="rect">
            <a:avLst/>
          </a:prstGeom>
          <a:noFill/>
          <a:ln>
            <a:noFill/>
          </a:ln>
        </p:spPr>
      </p:pic>
      <p:sp>
        <p:nvSpPr>
          <p:cNvPr id="421" name="Google Shape;421;g3f603cbdcf2_0_66"/>
          <p:cNvSpPr txBox="1"/>
          <p:nvPr>
            <p:ph type="ctrTitle"/>
          </p:nvPr>
        </p:nvSpPr>
        <p:spPr>
          <a:xfrm>
            <a:off x="3015615" y="3292118"/>
            <a:ext cx="14073000" cy="1693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US"/>
              <a:t>Types of Flour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5" name="Shape 425"/>
        <p:cNvGrpSpPr/>
        <p:nvPr/>
      </p:nvGrpSpPr>
      <p:grpSpPr>
        <a:xfrm>
          <a:off x="0" y="0"/>
          <a:ext cx="0" cy="0"/>
          <a:chOff x="0" y="0"/>
          <a:chExt cx="0" cy="0"/>
        </a:xfrm>
      </p:grpSpPr>
      <p:grpSp>
        <p:nvGrpSpPr>
          <p:cNvPr id="426" name="Google Shape;426;g3f603cbdcf2_0_71"/>
          <p:cNvGrpSpPr/>
          <p:nvPr/>
        </p:nvGrpSpPr>
        <p:grpSpPr>
          <a:xfrm>
            <a:off x="10466" y="376950"/>
            <a:ext cx="20093859" cy="1716405"/>
            <a:chOff x="10466" y="376950"/>
            <a:chExt cx="20093859" cy="1716405"/>
          </a:xfrm>
        </p:grpSpPr>
        <p:sp>
          <p:nvSpPr>
            <p:cNvPr id="427" name="Google Shape;427;g3f603cbdcf2_0_7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28" name="Google Shape;428;g3f603cbdcf2_0_7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29" name="Google Shape;429;g3f603cbdcf2_0_71"/>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All Purpose Flour</a:t>
            </a:r>
            <a:endParaRPr/>
          </a:p>
        </p:txBody>
      </p:sp>
      <p:pic>
        <p:nvPicPr>
          <p:cNvPr id="430" name="Google Shape;430;g3f603cbdcf2_0_71"/>
          <p:cNvPicPr preferRelativeResize="0"/>
          <p:nvPr/>
        </p:nvPicPr>
        <p:blipFill>
          <a:blip r:embed="rId3">
            <a:alphaModFix/>
          </a:blip>
          <a:stretch>
            <a:fillRect/>
          </a:stretch>
        </p:blipFill>
        <p:spPr>
          <a:xfrm>
            <a:off x="6964950" y="2562223"/>
            <a:ext cx="6184901" cy="6184901"/>
          </a:xfrm>
          <a:prstGeom prst="rect">
            <a:avLst/>
          </a:prstGeom>
          <a:noFill/>
          <a:ln>
            <a:noFill/>
          </a:ln>
        </p:spPr>
      </p:pic>
      <p:sp>
        <p:nvSpPr>
          <p:cNvPr id="431" name="Google Shape;431;g3f603cbdcf2_0_71"/>
          <p:cNvSpPr txBox="1"/>
          <p:nvPr/>
        </p:nvSpPr>
        <p:spPr>
          <a:xfrm>
            <a:off x="540250" y="9216000"/>
            <a:ext cx="19023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 All purpose flour is white flour blended from the endosperm of hard and/or soft wheats and can be used for any type of baked good. It is the most commonly used flour, especially for home baking. </a:t>
            </a:r>
            <a:endParaRPr sz="3600">
              <a:solidFill>
                <a:srgbClr val="523E2D"/>
              </a:solidFill>
              <a:latin typeface="Oswald"/>
              <a:ea typeface="Oswald"/>
              <a:cs typeface="Oswald"/>
              <a:sym typeface="Oswa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5" name="Shape 435"/>
        <p:cNvGrpSpPr/>
        <p:nvPr/>
      </p:nvGrpSpPr>
      <p:grpSpPr>
        <a:xfrm>
          <a:off x="0" y="0"/>
          <a:ext cx="0" cy="0"/>
          <a:chOff x="0" y="0"/>
          <a:chExt cx="0" cy="0"/>
        </a:xfrm>
      </p:grpSpPr>
      <p:grpSp>
        <p:nvGrpSpPr>
          <p:cNvPr id="436" name="Google Shape;436;g3f603cbdcf2_0_80"/>
          <p:cNvGrpSpPr/>
          <p:nvPr/>
        </p:nvGrpSpPr>
        <p:grpSpPr>
          <a:xfrm>
            <a:off x="10466" y="376950"/>
            <a:ext cx="20093859" cy="1716405"/>
            <a:chOff x="10466" y="376950"/>
            <a:chExt cx="20093859" cy="1716405"/>
          </a:xfrm>
        </p:grpSpPr>
        <p:sp>
          <p:nvSpPr>
            <p:cNvPr id="437" name="Google Shape;437;g3f603cbdcf2_0_8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38" name="Google Shape;438;g3f603cbdcf2_0_8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39" name="Google Shape;439;g3f603cbdcf2_0_80"/>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Whole Wheat Flour</a:t>
            </a:r>
            <a:endParaRPr/>
          </a:p>
        </p:txBody>
      </p:sp>
      <p:sp>
        <p:nvSpPr>
          <p:cNvPr id="440" name="Google Shape;440;g3f603cbdcf2_0_80"/>
          <p:cNvSpPr txBox="1"/>
          <p:nvPr/>
        </p:nvSpPr>
        <p:spPr>
          <a:xfrm>
            <a:off x="540250" y="9216000"/>
            <a:ext cx="19023600" cy="2013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Whole wheat flour is milled from the bran, endosperm and germ of the wheat kernel. It can be used for any type of baked goods, and is often a replacement for all purpose flour. White whole wheat flour is also available in some stores. </a:t>
            </a:r>
            <a:endParaRPr sz="3600">
              <a:solidFill>
                <a:srgbClr val="523E2D"/>
              </a:solidFill>
              <a:latin typeface="Oswald"/>
              <a:ea typeface="Oswald"/>
              <a:cs typeface="Oswald"/>
              <a:sym typeface="Oswald"/>
            </a:endParaRPr>
          </a:p>
        </p:txBody>
      </p:sp>
      <p:pic>
        <p:nvPicPr>
          <p:cNvPr id="441" name="Google Shape;441;g3f603cbdcf2_0_80"/>
          <p:cNvPicPr preferRelativeResize="0"/>
          <p:nvPr/>
        </p:nvPicPr>
        <p:blipFill>
          <a:blip r:embed="rId3">
            <a:alphaModFix/>
          </a:blip>
          <a:stretch>
            <a:fillRect/>
          </a:stretch>
        </p:blipFill>
        <p:spPr>
          <a:xfrm>
            <a:off x="6659275" y="2430472"/>
            <a:ext cx="6785538" cy="678553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5" name="Shape 445"/>
        <p:cNvGrpSpPr/>
        <p:nvPr/>
      </p:nvGrpSpPr>
      <p:grpSpPr>
        <a:xfrm>
          <a:off x="0" y="0"/>
          <a:ext cx="0" cy="0"/>
          <a:chOff x="0" y="0"/>
          <a:chExt cx="0" cy="0"/>
        </a:xfrm>
      </p:grpSpPr>
      <p:grpSp>
        <p:nvGrpSpPr>
          <p:cNvPr id="446" name="Google Shape;446;g3f603cbdcf2_0_89"/>
          <p:cNvGrpSpPr/>
          <p:nvPr/>
        </p:nvGrpSpPr>
        <p:grpSpPr>
          <a:xfrm>
            <a:off x="10466" y="376950"/>
            <a:ext cx="20093859" cy="1716405"/>
            <a:chOff x="10466" y="376950"/>
            <a:chExt cx="20093859" cy="1716405"/>
          </a:xfrm>
        </p:grpSpPr>
        <p:sp>
          <p:nvSpPr>
            <p:cNvPr id="447" name="Google Shape;447;g3f603cbdcf2_0_89"/>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48" name="Google Shape;448;g3f603cbdcf2_0_89"/>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49" name="Google Shape;449;g3f603cbdcf2_0_89"/>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Bread Flour</a:t>
            </a:r>
            <a:endParaRPr/>
          </a:p>
        </p:txBody>
      </p:sp>
      <p:sp>
        <p:nvSpPr>
          <p:cNvPr id="450" name="Google Shape;450;g3f603cbdcf2_0_89"/>
          <p:cNvSpPr txBox="1"/>
          <p:nvPr/>
        </p:nvSpPr>
        <p:spPr>
          <a:xfrm>
            <a:off x="540250" y="9216000"/>
            <a:ext cx="19023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Bread flour is a blend of hard, high-protein wheats with a high gluten content. It is best used for baguettes, sourdough, dinner rolls, bagels, pretzels, etc. </a:t>
            </a:r>
            <a:endParaRPr sz="3600">
              <a:solidFill>
                <a:srgbClr val="523E2D"/>
              </a:solidFill>
              <a:latin typeface="Oswald"/>
              <a:ea typeface="Oswald"/>
              <a:cs typeface="Oswald"/>
              <a:sym typeface="Oswald"/>
            </a:endParaRPr>
          </a:p>
        </p:txBody>
      </p:sp>
      <p:pic>
        <p:nvPicPr>
          <p:cNvPr id="451" name="Google Shape;451;g3f603cbdcf2_0_89"/>
          <p:cNvPicPr preferRelativeResize="0"/>
          <p:nvPr/>
        </p:nvPicPr>
        <p:blipFill>
          <a:blip r:embed="rId3">
            <a:alphaModFix/>
          </a:blip>
          <a:stretch>
            <a:fillRect/>
          </a:stretch>
        </p:blipFill>
        <p:spPr>
          <a:xfrm>
            <a:off x="6638175" y="2235447"/>
            <a:ext cx="6838450" cy="68384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5" name="Shape 455"/>
        <p:cNvGrpSpPr/>
        <p:nvPr/>
      </p:nvGrpSpPr>
      <p:grpSpPr>
        <a:xfrm>
          <a:off x="0" y="0"/>
          <a:ext cx="0" cy="0"/>
          <a:chOff x="0" y="0"/>
          <a:chExt cx="0" cy="0"/>
        </a:xfrm>
      </p:grpSpPr>
      <p:grpSp>
        <p:nvGrpSpPr>
          <p:cNvPr id="456" name="Google Shape;456;g3f603cbdcf2_0_98"/>
          <p:cNvGrpSpPr/>
          <p:nvPr/>
        </p:nvGrpSpPr>
        <p:grpSpPr>
          <a:xfrm>
            <a:off x="10466" y="376950"/>
            <a:ext cx="20093859" cy="1716405"/>
            <a:chOff x="10466" y="376950"/>
            <a:chExt cx="20093859" cy="1716405"/>
          </a:xfrm>
        </p:grpSpPr>
        <p:sp>
          <p:nvSpPr>
            <p:cNvPr id="457" name="Google Shape;457;g3f603cbdcf2_0_98"/>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58" name="Google Shape;458;g3f603cbdcf2_0_98"/>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59" name="Google Shape;459;g3f603cbdcf2_0_98"/>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Cake Flour</a:t>
            </a:r>
            <a:endParaRPr/>
          </a:p>
        </p:txBody>
      </p:sp>
      <p:sp>
        <p:nvSpPr>
          <p:cNvPr id="460" name="Google Shape;460;g3f603cbdcf2_0_98"/>
          <p:cNvSpPr txBox="1"/>
          <p:nvPr/>
        </p:nvSpPr>
        <p:spPr>
          <a:xfrm>
            <a:off x="540250" y="9216000"/>
            <a:ext cx="19023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Cake flour is a fine-textured flour milled from soft wheat with low protein content. Cake flour is ideal for cakes, cupcakes, doughnuts, brownies, pancakes, etc.</a:t>
            </a:r>
            <a:endParaRPr sz="3600">
              <a:solidFill>
                <a:srgbClr val="523E2D"/>
              </a:solidFill>
              <a:latin typeface="Oswald"/>
              <a:ea typeface="Oswald"/>
              <a:cs typeface="Oswald"/>
              <a:sym typeface="Oswald"/>
            </a:endParaRPr>
          </a:p>
        </p:txBody>
      </p:sp>
      <p:pic>
        <p:nvPicPr>
          <p:cNvPr id="461" name="Google Shape;461;g3f603cbdcf2_0_98"/>
          <p:cNvPicPr preferRelativeResize="0"/>
          <p:nvPr/>
        </p:nvPicPr>
        <p:blipFill>
          <a:blip r:embed="rId3">
            <a:alphaModFix/>
          </a:blip>
          <a:stretch>
            <a:fillRect/>
          </a:stretch>
        </p:blipFill>
        <p:spPr>
          <a:xfrm>
            <a:off x="6566925" y="2169546"/>
            <a:ext cx="6970250" cy="69702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5" name="Shape 465"/>
        <p:cNvGrpSpPr/>
        <p:nvPr/>
      </p:nvGrpSpPr>
      <p:grpSpPr>
        <a:xfrm>
          <a:off x="0" y="0"/>
          <a:ext cx="0" cy="0"/>
          <a:chOff x="0" y="0"/>
          <a:chExt cx="0" cy="0"/>
        </a:xfrm>
      </p:grpSpPr>
      <p:grpSp>
        <p:nvGrpSpPr>
          <p:cNvPr id="466" name="Google Shape;466;g3f603cbdcf2_0_107"/>
          <p:cNvGrpSpPr/>
          <p:nvPr/>
        </p:nvGrpSpPr>
        <p:grpSpPr>
          <a:xfrm>
            <a:off x="10466" y="376950"/>
            <a:ext cx="20093859" cy="1716405"/>
            <a:chOff x="10466" y="376950"/>
            <a:chExt cx="20093859" cy="1716405"/>
          </a:xfrm>
        </p:grpSpPr>
        <p:sp>
          <p:nvSpPr>
            <p:cNvPr id="467" name="Google Shape;467;g3f603cbdcf2_0_107"/>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68" name="Google Shape;468;g3f603cbdcf2_0_107"/>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69" name="Google Shape;469;g3f603cbdcf2_0_107"/>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Pastry Flour</a:t>
            </a:r>
            <a:endParaRPr/>
          </a:p>
        </p:txBody>
      </p:sp>
      <p:sp>
        <p:nvSpPr>
          <p:cNvPr id="470" name="Google Shape;470;g3f603cbdcf2_0_107"/>
          <p:cNvSpPr txBox="1"/>
          <p:nvPr/>
        </p:nvSpPr>
        <p:spPr>
          <a:xfrm>
            <a:off x="540250" y="9216000"/>
            <a:ext cx="19023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Pastry flour is milled from soft wheat that has a fine texture for croissants, cookies, crackers, pies, tarts, cinnamon rolls, etc.</a:t>
            </a:r>
            <a:endParaRPr sz="3600">
              <a:solidFill>
                <a:srgbClr val="523E2D"/>
              </a:solidFill>
              <a:latin typeface="Oswald"/>
              <a:ea typeface="Oswald"/>
              <a:cs typeface="Oswald"/>
              <a:sym typeface="Oswald"/>
            </a:endParaRPr>
          </a:p>
        </p:txBody>
      </p:sp>
      <p:pic>
        <p:nvPicPr>
          <p:cNvPr id="471" name="Google Shape;471;g3f603cbdcf2_0_107"/>
          <p:cNvPicPr preferRelativeResize="0"/>
          <p:nvPr/>
        </p:nvPicPr>
        <p:blipFill>
          <a:blip r:embed="rId3">
            <a:alphaModFix/>
          </a:blip>
          <a:stretch>
            <a:fillRect/>
          </a:stretch>
        </p:blipFill>
        <p:spPr>
          <a:xfrm>
            <a:off x="7392975" y="2823987"/>
            <a:ext cx="5318150" cy="53181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75" name="Shape 475"/>
        <p:cNvGrpSpPr/>
        <p:nvPr/>
      </p:nvGrpSpPr>
      <p:grpSpPr>
        <a:xfrm>
          <a:off x="0" y="0"/>
          <a:ext cx="0" cy="0"/>
          <a:chOff x="0" y="0"/>
          <a:chExt cx="0" cy="0"/>
        </a:xfrm>
      </p:grpSpPr>
      <p:grpSp>
        <p:nvGrpSpPr>
          <p:cNvPr id="476" name="Google Shape;476;g3f603cbdcf2_0_116"/>
          <p:cNvGrpSpPr/>
          <p:nvPr/>
        </p:nvGrpSpPr>
        <p:grpSpPr>
          <a:xfrm>
            <a:off x="10466" y="376950"/>
            <a:ext cx="20093859" cy="1716405"/>
            <a:chOff x="10466" y="376950"/>
            <a:chExt cx="20093859" cy="1716405"/>
          </a:xfrm>
        </p:grpSpPr>
        <p:sp>
          <p:nvSpPr>
            <p:cNvPr id="477" name="Google Shape;477;g3f603cbdcf2_0_116"/>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78" name="Google Shape;478;g3f603cbdcf2_0_116"/>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79" name="Google Shape;479;g3f603cbdcf2_0_116"/>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Self Rising Flour</a:t>
            </a:r>
            <a:endParaRPr/>
          </a:p>
        </p:txBody>
      </p:sp>
      <p:sp>
        <p:nvSpPr>
          <p:cNvPr id="480" name="Google Shape;480;g3f603cbdcf2_0_116"/>
          <p:cNvSpPr txBox="1"/>
          <p:nvPr/>
        </p:nvSpPr>
        <p:spPr>
          <a:xfrm>
            <a:off x="540250" y="9216000"/>
            <a:ext cx="19023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Self-rising flour is all-purpose flour with added salt and leavening agents. It is used for quick breads, biscuits, scones, muffins, etc.</a:t>
            </a:r>
            <a:endParaRPr sz="3600">
              <a:solidFill>
                <a:srgbClr val="523E2D"/>
              </a:solidFill>
              <a:latin typeface="Oswald"/>
              <a:ea typeface="Oswald"/>
              <a:cs typeface="Oswald"/>
              <a:sym typeface="Oswald"/>
            </a:endParaRPr>
          </a:p>
        </p:txBody>
      </p:sp>
      <p:pic>
        <p:nvPicPr>
          <p:cNvPr id="481" name="Google Shape;481;g3f603cbdcf2_0_116"/>
          <p:cNvPicPr preferRelativeResize="0"/>
          <p:nvPr/>
        </p:nvPicPr>
        <p:blipFill>
          <a:blip r:embed="rId3">
            <a:alphaModFix/>
          </a:blip>
          <a:stretch>
            <a:fillRect/>
          </a:stretch>
        </p:blipFill>
        <p:spPr>
          <a:xfrm>
            <a:off x="6639438" y="2390772"/>
            <a:ext cx="6825226" cy="682522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5" name="Shape 485"/>
        <p:cNvGrpSpPr/>
        <p:nvPr/>
      </p:nvGrpSpPr>
      <p:grpSpPr>
        <a:xfrm>
          <a:off x="0" y="0"/>
          <a:ext cx="0" cy="0"/>
          <a:chOff x="0" y="0"/>
          <a:chExt cx="0" cy="0"/>
        </a:xfrm>
      </p:grpSpPr>
      <p:grpSp>
        <p:nvGrpSpPr>
          <p:cNvPr id="486" name="Google Shape;486;g3f603cbdcf2_0_125"/>
          <p:cNvGrpSpPr/>
          <p:nvPr/>
        </p:nvGrpSpPr>
        <p:grpSpPr>
          <a:xfrm>
            <a:off x="10466" y="376950"/>
            <a:ext cx="20093859" cy="1716405"/>
            <a:chOff x="10466" y="376950"/>
            <a:chExt cx="20093859" cy="1716405"/>
          </a:xfrm>
        </p:grpSpPr>
        <p:sp>
          <p:nvSpPr>
            <p:cNvPr id="487" name="Google Shape;487;g3f603cbdcf2_0_12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88" name="Google Shape;488;g3f603cbdcf2_0_12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89" name="Google Shape;489;g3f603cbdcf2_0_125"/>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Semolina Flour</a:t>
            </a:r>
            <a:endParaRPr/>
          </a:p>
        </p:txBody>
      </p:sp>
      <p:sp>
        <p:nvSpPr>
          <p:cNvPr id="490" name="Google Shape;490;g3f603cbdcf2_0_125"/>
          <p:cNvSpPr txBox="1"/>
          <p:nvPr/>
        </p:nvSpPr>
        <p:spPr>
          <a:xfrm>
            <a:off x="540250" y="9216000"/>
            <a:ext cx="19023600" cy="137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Semolina flour is made from coarsely milled Durum wheat and is most commonly used for pasta and couscous. </a:t>
            </a:r>
            <a:endParaRPr sz="3600">
              <a:solidFill>
                <a:srgbClr val="523E2D"/>
              </a:solidFill>
              <a:latin typeface="Oswald"/>
              <a:ea typeface="Oswald"/>
              <a:cs typeface="Oswald"/>
              <a:sym typeface="Oswald"/>
            </a:endParaRPr>
          </a:p>
          <a:p>
            <a:pPr indent="0" lvl="0" marL="0" rtl="0" algn="l">
              <a:lnSpc>
                <a:spcPct val="115000"/>
              </a:lnSpc>
              <a:spcBef>
                <a:spcPts val="0"/>
              </a:spcBef>
              <a:spcAft>
                <a:spcPts val="0"/>
              </a:spcAft>
              <a:buNone/>
            </a:pPr>
            <a:r>
              <a:t/>
            </a:r>
            <a:endParaRPr sz="3600">
              <a:solidFill>
                <a:srgbClr val="523E2D"/>
              </a:solidFill>
              <a:latin typeface="Oswald"/>
              <a:ea typeface="Oswald"/>
              <a:cs typeface="Oswald"/>
              <a:sym typeface="Oswald"/>
            </a:endParaRPr>
          </a:p>
        </p:txBody>
      </p:sp>
      <p:pic>
        <p:nvPicPr>
          <p:cNvPr id="491" name="Google Shape;491;g3f603cbdcf2_0_125"/>
          <p:cNvPicPr preferRelativeResize="0"/>
          <p:nvPr/>
        </p:nvPicPr>
        <p:blipFill>
          <a:blip r:embed="rId3">
            <a:alphaModFix/>
          </a:blip>
          <a:stretch>
            <a:fillRect/>
          </a:stretch>
        </p:blipFill>
        <p:spPr>
          <a:xfrm>
            <a:off x="6677863" y="2275134"/>
            <a:ext cx="6759075" cy="67590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95" name="Shape 495"/>
        <p:cNvGrpSpPr/>
        <p:nvPr/>
      </p:nvGrpSpPr>
      <p:grpSpPr>
        <a:xfrm>
          <a:off x="0" y="0"/>
          <a:ext cx="0" cy="0"/>
          <a:chOff x="0" y="0"/>
          <a:chExt cx="0" cy="0"/>
        </a:xfrm>
      </p:grpSpPr>
      <p:grpSp>
        <p:nvGrpSpPr>
          <p:cNvPr id="496" name="Google Shape;496;g3f603cbdcf2_0_134"/>
          <p:cNvGrpSpPr/>
          <p:nvPr/>
        </p:nvGrpSpPr>
        <p:grpSpPr>
          <a:xfrm>
            <a:off x="10466" y="376950"/>
            <a:ext cx="20093859" cy="1716405"/>
            <a:chOff x="10466" y="376950"/>
            <a:chExt cx="20093859" cy="1716405"/>
          </a:xfrm>
        </p:grpSpPr>
        <p:sp>
          <p:nvSpPr>
            <p:cNvPr id="497" name="Google Shape;497;g3f603cbdcf2_0_134"/>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98" name="Google Shape;498;g3f603cbdcf2_0_134"/>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99" name="Google Shape;499;g3f603cbdcf2_0_134"/>
          <p:cNvSpPr txBox="1"/>
          <p:nvPr>
            <p:ph type="title"/>
          </p:nvPr>
        </p:nvSpPr>
        <p:spPr>
          <a:xfrm>
            <a:off x="1631230" y="788036"/>
            <a:ext cx="8030100" cy="962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a:t>00 Flour</a:t>
            </a:r>
            <a:endParaRPr/>
          </a:p>
        </p:txBody>
      </p:sp>
      <p:sp>
        <p:nvSpPr>
          <p:cNvPr id="500" name="Google Shape;500;g3f603cbdcf2_0_134"/>
          <p:cNvSpPr txBox="1"/>
          <p:nvPr/>
        </p:nvSpPr>
        <p:spPr>
          <a:xfrm>
            <a:off x="540250" y="9216000"/>
            <a:ext cx="19023600" cy="2013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3600">
                <a:solidFill>
                  <a:srgbClr val="523E2D"/>
                </a:solidFill>
                <a:latin typeface="Oswald"/>
                <a:ea typeface="Oswald"/>
                <a:cs typeface="Oswald"/>
                <a:sym typeface="Oswald"/>
              </a:rPr>
              <a:t> 00 flour is an Italian flour made from finely milled Durum wheat. The high gluten content is ideal for pizza dough, pasta, etc.</a:t>
            </a:r>
            <a:endParaRPr sz="3600">
              <a:solidFill>
                <a:srgbClr val="523E2D"/>
              </a:solidFill>
              <a:latin typeface="Oswald"/>
              <a:ea typeface="Oswald"/>
              <a:cs typeface="Oswald"/>
              <a:sym typeface="Oswald"/>
            </a:endParaRPr>
          </a:p>
          <a:p>
            <a:pPr indent="0" lvl="0" marL="0" rtl="0" algn="l">
              <a:lnSpc>
                <a:spcPct val="115000"/>
              </a:lnSpc>
              <a:spcBef>
                <a:spcPts val="0"/>
              </a:spcBef>
              <a:spcAft>
                <a:spcPts val="0"/>
              </a:spcAft>
              <a:buNone/>
            </a:pPr>
            <a:r>
              <a:t/>
            </a:r>
            <a:endParaRPr sz="3600">
              <a:solidFill>
                <a:srgbClr val="523E2D"/>
              </a:solidFill>
              <a:latin typeface="Oswald"/>
              <a:ea typeface="Oswald"/>
              <a:cs typeface="Oswald"/>
              <a:sym typeface="Oswald"/>
            </a:endParaRPr>
          </a:p>
        </p:txBody>
      </p:sp>
      <p:pic>
        <p:nvPicPr>
          <p:cNvPr id="501" name="Google Shape;501;g3f603cbdcf2_0_134"/>
          <p:cNvPicPr preferRelativeResize="0"/>
          <p:nvPr/>
        </p:nvPicPr>
        <p:blipFill>
          <a:blip r:embed="rId3">
            <a:alphaModFix/>
          </a:blip>
          <a:stretch>
            <a:fillRect/>
          </a:stretch>
        </p:blipFill>
        <p:spPr>
          <a:xfrm>
            <a:off x="6816575" y="2413860"/>
            <a:ext cx="6481638" cy="648163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05" name="Shape 505"/>
        <p:cNvGrpSpPr/>
        <p:nvPr/>
      </p:nvGrpSpPr>
      <p:grpSpPr>
        <a:xfrm>
          <a:off x="0" y="0"/>
          <a:ext cx="0" cy="0"/>
          <a:chOff x="0" y="0"/>
          <a:chExt cx="0" cy="0"/>
        </a:xfrm>
      </p:grpSpPr>
      <p:pic>
        <p:nvPicPr>
          <p:cNvPr id="506" name="Google Shape;506;p20"/>
          <p:cNvPicPr preferRelativeResize="0"/>
          <p:nvPr/>
        </p:nvPicPr>
        <p:blipFill rotWithShape="1">
          <a:blip r:embed="rId3">
            <a:alphaModFix/>
          </a:blip>
          <a:srcRect b="0" l="0" r="0" t="0"/>
          <a:stretch/>
        </p:blipFill>
        <p:spPr>
          <a:xfrm>
            <a:off x="0" y="0"/>
            <a:ext cx="20104100" cy="11308556"/>
          </a:xfrm>
          <a:prstGeom prst="rect">
            <a:avLst/>
          </a:prstGeom>
          <a:noFill/>
          <a:ln>
            <a:noFill/>
          </a:ln>
        </p:spPr>
      </p:pic>
      <p:sp>
        <p:nvSpPr>
          <p:cNvPr id="507" name="Google Shape;507;p20"/>
          <p:cNvSpPr txBox="1"/>
          <p:nvPr/>
        </p:nvSpPr>
        <p:spPr>
          <a:xfrm>
            <a:off x="6546850" y="320675"/>
            <a:ext cx="7440295" cy="178498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11550"/>
              <a:buFont typeface="Arial"/>
              <a:buNone/>
            </a:pPr>
            <a:r>
              <a:rPr b="1" i="0" lang="en-US" sz="11550" u="none" cap="none" strike="noStrike">
                <a:solidFill>
                  <a:srgbClr val="FFFFFF"/>
                </a:solidFill>
                <a:latin typeface="Lora"/>
                <a:ea typeface="Lora"/>
                <a:cs typeface="Lora"/>
                <a:sym typeface="Lora"/>
              </a:rPr>
              <a:t>Sources:</a:t>
            </a:r>
            <a:endParaRPr b="0" i="0" sz="11550" u="none" cap="none" strike="noStrike">
              <a:solidFill>
                <a:srgbClr val="000000"/>
              </a:solidFill>
              <a:latin typeface="Lora"/>
              <a:ea typeface="Lora"/>
              <a:cs typeface="Lora"/>
              <a:sym typeface="Lora"/>
            </a:endParaRPr>
          </a:p>
        </p:txBody>
      </p:sp>
      <p:grpSp>
        <p:nvGrpSpPr>
          <p:cNvPr id="508" name="Google Shape;508;p20"/>
          <p:cNvGrpSpPr/>
          <p:nvPr/>
        </p:nvGrpSpPr>
        <p:grpSpPr>
          <a:xfrm>
            <a:off x="17133358" y="9187026"/>
            <a:ext cx="2211066" cy="1321398"/>
            <a:chOff x="17133358" y="9187026"/>
            <a:chExt cx="2211066" cy="1321398"/>
          </a:xfrm>
        </p:grpSpPr>
        <p:sp>
          <p:nvSpPr>
            <p:cNvPr id="509" name="Google Shape;509;p20"/>
            <p:cNvSpPr/>
            <p:nvPr/>
          </p:nvSpPr>
          <p:spPr>
            <a:xfrm>
              <a:off x="17247565" y="10010641"/>
              <a:ext cx="920115" cy="490220"/>
            </a:xfrm>
            <a:custGeom>
              <a:rect b="b" l="l" r="r" t="t"/>
              <a:pathLst>
                <a:path extrusionOk="0" h="490220" w="920115">
                  <a:moveTo>
                    <a:pt x="600659" y="0"/>
                  </a:moveTo>
                  <a:lnTo>
                    <a:pt x="504952" y="0"/>
                  </a:lnTo>
                  <a:lnTo>
                    <a:pt x="435457" y="312801"/>
                  </a:lnTo>
                  <a:lnTo>
                    <a:pt x="404622" y="182549"/>
                  </a:lnTo>
                  <a:lnTo>
                    <a:pt x="361403" y="0"/>
                  </a:lnTo>
                  <a:lnTo>
                    <a:pt x="256057" y="0"/>
                  </a:lnTo>
                  <a:lnTo>
                    <a:pt x="184543" y="313385"/>
                  </a:lnTo>
                  <a:lnTo>
                    <a:pt x="180784" y="297611"/>
                  </a:lnTo>
                  <a:lnTo>
                    <a:pt x="116928" y="0"/>
                  </a:lnTo>
                  <a:lnTo>
                    <a:pt x="0" y="0"/>
                  </a:lnTo>
                  <a:lnTo>
                    <a:pt x="119748" y="489826"/>
                  </a:lnTo>
                  <a:lnTo>
                    <a:pt x="230263" y="489826"/>
                  </a:lnTo>
                  <a:lnTo>
                    <a:pt x="270192" y="313385"/>
                  </a:lnTo>
                  <a:lnTo>
                    <a:pt x="299796" y="182549"/>
                  </a:lnTo>
                  <a:lnTo>
                    <a:pt x="372567" y="489826"/>
                  </a:lnTo>
                  <a:lnTo>
                    <a:pt x="482955" y="489826"/>
                  </a:lnTo>
                  <a:lnTo>
                    <a:pt x="525500" y="312801"/>
                  </a:lnTo>
                  <a:lnTo>
                    <a:pt x="600659" y="0"/>
                  </a:lnTo>
                  <a:close/>
                </a:path>
                <a:path extrusionOk="0" h="490220" w="920115">
                  <a:moveTo>
                    <a:pt x="919670" y="250380"/>
                  </a:moveTo>
                  <a:lnTo>
                    <a:pt x="917117" y="207733"/>
                  </a:lnTo>
                  <a:lnTo>
                    <a:pt x="903452" y="164274"/>
                  </a:lnTo>
                  <a:lnTo>
                    <a:pt x="874001" y="134416"/>
                  </a:lnTo>
                  <a:lnTo>
                    <a:pt x="830567" y="119113"/>
                  </a:lnTo>
                  <a:lnTo>
                    <a:pt x="813625" y="118084"/>
                  </a:lnTo>
                  <a:lnTo>
                    <a:pt x="786091" y="121005"/>
                  </a:lnTo>
                  <a:lnTo>
                    <a:pt x="762228" y="129705"/>
                  </a:lnTo>
                  <a:lnTo>
                    <a:pt x="742086" y="144132"/>
                  </a:lnTo>
                  <a:lnTo>
                    <a:pt x="725690" y="164249"/>
                  </a:lnTo>
                  <a:lnTo>
                    <a:pt x="725690" y="0"/>
                  </a:lnTo>
                  <a:lnTo>
                    <a:pt x="621360" y="0"/>
                  </a:lnTo>
                  <a:lnTo>
                    <a:pt x="621360" y="489826"/>
                  </a:lnTo>
                  <a:lnTo>
                    <a:pt x="725690" y="489826"/>
                  </a:lnTo>
                  <a:lnTo>
                    <a:pt x="725690" y="284734"/>
                  </a:lnTo>
                  <a:lnTo>
                    <a:pt x="726770" y="262610"/>
                  </a:lnTo>
                  <a:lnTo>
                    <a:pt x="742696" y="221716"/>
                  </a:lnTo>
                  <a:lnTo>
                    <a:pt x="777278" y="207137"/>
                  </a:lnTo>
                  <a:lnTo>
                    <a:pt x="785926" y="207137"/>
                  </a:lnTo>
                  <a:lnTo>
                    <a:pt x="810806" y="243814"/>
                  </a:lnTo>
                  <a:lnTo>
                    <a:pt x="812266" y="284734"/>
                  </a:lnTo>
                  <a:lnTo>
                    <a:pt x="812266" y="489826"/>
                  </a:lnTo>
                  <a:lnTo>
                    <a:pt x="919670" y="489826"/>
                  </a:lnTo>
                  <a:lnTo>
                    <a:pt x="919670" y="25038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510" name="Google Shape;510;p20"/>
            <p:cNvPicPr preferRelativeResize="0"/>
            <p:nvPr/>
          </p:nvPicPr>
          <p:blipFill rotWithShape="1">
            <a:blip r:embed="rId4">
              <a:alphaModFix/>
            </a:blip>
            <a:srcRect b="0" l="0" r="0" t="0"/>
            <a:stretch/>
          </p:blipFill>
          <p:spPr>
            <a:xfrm>
              <a:off x="17133358" y="9187026"/>
              <a:ext cx="2211066" cy="1321398"/>
            </a:xfrm>
            <a:prstGeom prst="rect">
              <a:avLst/>
            </a:prstGeom>
            <a:noFill/>
            <a:ln>
              <a:noFill/>
            </a:ln>
          </p:spPr>
        </p:pic>
      </p:grpSp>
      <p:sp>
        <p:nvSpPr>
          <p:cNvPr id="511" name="Google Shape;511;p20"/>
          <p:cNvSpPr txBox="1"/>
          <p:nvPr>
            <p:ph idx="1" type="subTitle"/>
          </p:nvPr>
        </p:nvSpPr>
        <p:spPr>
          <a:xfrm>
            <a:off x="908050" y="2451075"/>
            <a:ext cx="15849600" cy="7850100"/>
          </a:xfrm>
          <a:prstGeom prst="rect">
            <a:avLst/>
          </a:prstGeom>
          <a:noFill/>
          <a:ln>
            <a:noFill/>
          </a:ln>
        </p:spPr>
        <p:txBody>
          <a:bodyPr anchorCtr="0" anchor="t" bIns="0" lIns="0" spcFirstLastPara="1" rIns="0" wrap="square" tIns="0">
            <a:spAutoFit/>
          </a:bodyPr>
          <a:lstStyle/>
          <a:p>
            <a:pPr indent="-419100" lvl="0" marL="457200" rtl="0" algn="l">
              <a:lnSpc>
                <a:spcPct val="100000"/>
              </a:lnSpc>
              <a:spcBef>
                <a:spcPts val="0"/>
              </a:spcBef>
              <a:spcAft>
                <a:spcPts val="0"/>
              </a:spcAft>
              <a:buClr>
                <a:srgbClr val="FFFFFF"/>
              </a:buClr>
              <a:buSzPts val="3000"/>
              <a:buChar char="●"/>
            </a:pPr>
            <a:r>
              <a:rPr lang="en-US" sz="3000">
                <a:solidFill>
                  <a:srgbClr val="FFFFFF"/>
                </a:solidFill>
              </a:rPr>
              <a:t>National Geographic </a:t>
            </a:r>
            <a:endParaRPr sz="3000">
              <a:solidFill>
                <a:srgbClr val="FFFFFF"/>
              </a:solidFill>
            </a:endParaRPr>
          </a:p>
          <a:p>
            <a:pPr indent="-419100" lvl="1" marL="914400" rtl="0" algn="l">
              <a:lnSpc>
                <a:spcPct val="100000"/>
              </a:lnSpc>
              <a:spcBef>
                <a:spcPts val="0"/>
              </a:spcBef>
              <a:spcAft>
                <a:spcPts val="0"/>
              </a:spcAft>
              <a:buClr>
                <a:srgbClr val="FFFFFF"/>
              </a:buClr>
              <a:buSzPts val="3000"/>
              <a:buChar char="○"/>
            </a:pPr>
            <a:r>
              <a:rPr lang="en-US" sz="3000">
                <a:solidFill>
                  <a:srgbClr val="FFFFFF"/>
                </a:solidFill>
              </a:rPr>
              <a:t>https://education.nationalgeographic.org/resource/grain/ </a:t>
            </a:r>
            <a:endParaRPr sz="3000">
              <a:solidFill>
                <a:srgbClr val="FFFFFF"/>
              </a:solidFill>
            </a:endParaRPr>
          </a:p>
          <a:p>
            <a:pPr indent="-419100" lvl="0" marL="457200" rtl="0" algn="l">
              <a:lnSpc>
                <a:spcPct val="100000"/>
              </a:lnSpc>
              <a:spcBef>
                <a:spcPts val="0"/>
              </a:spcBef>
              <a:spcAft>
                <a:spcPts val="0"/>
              </a:spcAft>
              <a:buClr>
                <a:srgbClr val="FFFFFF"/>
              </a:buClr>
              <a:buSzPts val="3000"/>
              <a:buChar char="●"/>
            </a:pPr>
            <a:r>
              <a:rPr lang="en-US" sz="3000">
                <a:solidFill>
                  <a:srgbClr val="FFFFFF"/>
                </a:solidFill>
              </a:rPr>
              <a:t>Wheat Foods Council </a:t>
            </a:r>
            <a:endParaRPr sz="3000">
              <a:solidFill>
                <a:srgbClr val="FFFFFF"/>
              </a:solidFill>
            </a:endParaRPr>
          </a:p>
          <a:p>
            <a:pPr indent="-419100" lvl="1" marL="914400" rtl="0" algn="l">
              <a:lnSpc>
                <a:spcPct val="100000"/>
              </a:lnSpc>
              <a:spcBef>
                <a:spcPts val="0"/>
              </a:spcBef>
              <a:spcAft>
                <a:spcPts val="0"/>
              </a:spcAft>
              <a:buClr>
                <a:srgbClr val="FFFFFF"/>
              </a:buClr>
              <a:buSzPts val="3000"/>
              <a:buChar char="○"/>
            </a:pPr>
            <a:r>
              <a:rPr lang="en-US" sz="3000">
                <a:solidFill>
                  <a:srgbClr val="FFFFFF"/>
                </a:solidFill>
              </a:rPr>
              <a:t>https://www.wheatfoods.org/wp-content/uploads/2024/03/What-Is-Wheat-1.jpg </a:t>
            </a:r>
            <a:endParaRPr sz="3000">
              <a:solidFill>
                <a:srgbClr val="FFFFFF"/>
              </a:solidFill>
            </a:endParaRPr>
          </a:p>
          <a:p>
            <a:pPr indent="-419100" lvl="0" marL="457200" rtl="0" algn="l">
              <a:lnSpc>
                <a:spcPct val="100000"/>
              </a:lnSpc>
              <a:spcBef>
                <a:spcPts val="0"/>
              </a:spcBef>
              <a:spcAft>
                <a:spcPts val="0"/>
              </a:spcAft>
              <a:buClr>
                <a:srgbClr val="FFFFFF"/>
              </a:buClr>
              <a:buSzPts val="3000"/>
              <a:buChar char="●"/>
            </a:pPr>
            <a:r>
              <a:rPr lang="en-US" sz="3000">
                <a:solidFill>
                  <a:srgbClr val="FFFFFF"/>
                </a:solidFill>
              </a:rPr>
              <a:t>U.S. Wheat Associates </a:t>
            </a:r>
            <a:endParaRPr sz="3000">
              <a:solidFill>
                <a:srgbClr val="FFFFFF"/>
              </a:solidFill>
            </a:endParaRPr>
          </a:p>
          <a:p>
            <a:pPr indent="-419100" lvl="1" marL="914400" rtl="0" algn="l">
              <a:lnSpc>
                <a:spcPct val="100000"/>
              </a:lnSpc>
              <a:spcBef>
                <a:spcPts val="0"/>
              </a:spcBef>
              <a:spcAft>
                <a:spcPts val="0"/>
              </a:spcAft>
              <a:buClr>
                <a:srgbClr val="FFFFFF"/>
              </a:buClr>
              <a:buSzPts val="3000"/>
              <a:buChar char="○"/>
            </a:pPr>
            <a:r>
              <a:rPr lang="en-US" sz="3000">
                <a:solidFill>
                  <a:srgbClr val="FFFFFF"/>
                </a:solidFill>
              </a:rPr>
              <a:t>https://uswheat.org/working-with-buyers/wheat-classes/</a:t>
            </a:r>
            <a:endParaRPr sz="3000">
              <a:solidFill>
                <a:srgbClr val="FFFFFF"/>
              </a:solidFill>
            </a:endParaRPr>
          </a:p>
          <a:p>
            <a:pPr indent="-419100" lvl="0" marL="457200" rtl="0" algn="l">
              <a:lnSpc>
                <a:spcPct val="100000"/>
              </a:lnSpc>
              <a:spcBef>
                <a:spcPts val="0"/>
              </a:spcBef>
              <a:spcAft>
                <a:spcPts val="0"/>
              </a:spcAft>
              <a:buClr>
                <a:srgbClr val="FFFFFF"/>
              </a:buClr>
              <a:buSzPts val="3000"/>
              <a:buChar char="●"/>
            </a:pPr>
            <a:r>
              <a:rPr lang="en-US" sz="3000">
                <a:solidFill>
                  <a:srgbClr val="FFFFFF"/>
                </a:solidFill>
              </a:rPr>
              <a:t>Wheat Foods Council </a:t>
            </a:r>
            <a:endParaRPr sz="3000">
              <a:solidFill>
                <a:srgbClr val="FFFFFF"/>
              </a:solidFill>
            </a:endParaRPr>
          </a:p>
          <a:p>
            <a:pPr indent="-419100" lvl="1" marL="914400" rtl="0" algn="l">
              <a:lnSpc>
                <a:spcPct val="100000"/>
              </a:lnSpc>
              <a:spcBef>
                <a:spcPts val="0"/>
              </a:spcBef>
              <a:spcAft>
                <a:spcPts val="0"/>
              </a:spcAft>
              <a:buClr>
                <a:srgbClr val="FFFFFF"/>
              </a:buClr>
              <a:buSzPts val="3000"/>
              <a:buChar char="○"/>
            </a:pPr>
            <a:r>
              <a:rPr lang="en-US" sz="3000">
                <a:solidFill>
                  <a:srgbClr val="FFFFFF"/>
                </a:solidFill>
              </a:rPr>
              <a:t>https://www.wheatfoods.org/wheat-101/classes-of-wheat/ </a:t>
            </a:r>
            <a:endParaRPr sz="3000">
              <a:solidFill>
                <a:srgbClr val="FFFFFF"/>
              </a:solidFill>
            </a:endParaRPr>
          </a:p>
          <a:p>
            <a:pPr indent="-419100" lvl="0" marL="457200" rtl="0" algn="l">
              <a:lnSpc>
                <a:spcPct val="100000"/>
              </a:lnSpc>
              <a:spcBef>
                <a:spcPts val="0"/>
              </a:spcBef>
              <a:spcAft>
                <a:spcPts val="0"/>
              </a:spcAft>
              <a:buClr>
                <a:srgbClr val="FFFFFF"/>
              </a:buClr>
              <a:buSzPts val="3000"/>
              <a:buChar char="●"/>
            </a:pPr>
            <a:r>
              <a:rPr lang="en-US" sz="3000">
                <a:solidFill>
                  <a:srgbClr val="FFFFFF"/>
                </a:solidFill>
              </a:rPr>
              <a:t>USDA's National Agricultural Statistics Service Texas Field Office</a:t>
            </a:r>
            <a:endParaRPr sz="3000">
              <a:solidFill>
                <a:srgbClr val="FFFFFF"/>
              </a:solidFill>
            </a:endParaRPr>
          </a:p>
          <a:p>
            <a:pPr indent="-419100" lvl="1" marL="914400" rtl="0" algn="l">
              <a:lnSpc>
                <a:spcPct val="100000"/>
              </a:lnSpc>
              <a:spcBef>
                <a:spcPts val="0"/>
              </a:spcBef>
              <a:spcAft>
                <a:spcPts val="0"/>
              </a:spcAft>
              <a:buClr>
                <a:srgbClr val="FFFFFF"/>
              </a:buClr>
              <a:buSzPts val="3000"/>
              <a:buChar char="○"/>
            </a:pPr>
            <a:r>
              <a:rPr lang="en-US" sz="3000">
                <a:solidFill>
                  <a:srgbClr val="FFFFFF"/>
                </a:solidFill>
              </a:rPr>
              <a:t>https://www.nass.usda.gov/Statistics_by_State/Texas/Publications/County_Estimates/ce_maps/ce_whea.php </a:t>
            </a:r>
            <a:endParaRPr sz="3000">
              <a:solidFill>
                <a:srgbClr val="FFFFFF"/>
              </a:solidFill>
            </a:endParaRPr>
          </a:p>
          <a:p>
            <a:pPr indent="-419100" lvl="0" marL="457200" rtl="0" algn="l">
              <a:spcBef>
                <a:spcPts val="0"/>
              </a:spcBef>
              <a:spcAft>
                <a:spcPts val="0"/>
              </a:spcAft>
              <a:buClr>
                <a:schemeClr val="lt1"/>
              </a:buClr>
              <a:buSzPts val="3000"/>
              <a:buFont typeface="Oswald"/>
              <a:buChar char="●"/>
            </a:pPr>
            <a:r>
              <a:rPr lang="en-US" sz="3000"/>
              <a:t>Pastry Class</a:t>
            </a:r>
            <a:endParaRPr b="0" sz="3000"/>
          </a:p>
          <a:p>
            <a:pPr indent="-419100" lvl="1" marL="914400" rtl="0" algn="l">
              <a:spcBef>
                <a:spcPts val="0"/>
              </a:spcBef>
              <a:spcAft>
                <a:spcPts val="0"/>
              </a:spcAft>
              <a:buClr>
                <a:schemeClr val="lt1"/>
              </a:buClr>
              <a:buSzPts val="3000"/>
              <a:buFont typeface="Oswald"/>
              <a:buChar char="○"/>
            </a:pPr>
            <a:r>
              <a:rPr lang="en-US" sz="3000">
                <a:solidFill>
                  <a:schemeClr val="lt1"/>
                </a:solidFill>
                <a:latin typeface="Oswald"/>
                <a:ea typeface="Oswald"/>
                <a:cs typeface="Oswald"/>
                <a:sym typeface="Oswald"/>
              </a:rPr>
              <a:t>https://www.pastryclass.com/articles/types-of-flour-for-baking</a:t>
            </a:r>
            <a:endParaRPr sz="3000">
              <a:solidFill>
                <a:schemeClr val="lt1"/>
              </a:solidFill>
              <a:latin typeface="Oswald"/>
              <a:ea typeface="Oswald"/>
              <a:cs typeface="Oswald"/>
              <a:sym typeface="Oswald"/>
            </a:endParaRPr>
          </a:p>
          <a:p>
            <a:pPr indent="-419100" lvl="0" marL="457200" rtl="0" algn="l">
              <a:spcBef>
                <a:spcPts val="0"/>
              </a:spcBef>
              <a:spcAft>
                <a:spcPts val="0"/>
              </a:spcAft>
              <a:buClr>
                <a:schemeClr val="lt1"/>
              </a:buClr>
              <a:buSzPts val="3000"/>
              <a:buFont typeface="Oswald"/>
              <a:buChar char="●"/>
            </a:pPr>
            <a:r>
              <a:rPr lang="en-US" sz="3000"/>
              <a:t>Baker Bettie</a:t>
            </a:r>
            <a:endParaRPr sz="3000"/>
          </a:p>
          <a:p>
            <a:pPr indent="-419100" lvl="1" marL="914400" rtl="0" algn="l">
              <a:spcBef>
                <a:spcPts val="0"/>
              </a:spcBef>
              <a:spcAft>
                <a:spcPts val="0"/>
              </a:spcAft>
              <a:buClr>
                <a:schemeClr val="lt1"/>
              </a:buClr>
              <a:buSzPts val="3000"/>
              <a:buFont typeface="Oswald"/>
              <a:buChar char="○"/>
            </a:pPr>
            <a:r>
              <a:rPr lang="en-US" sz="3000">
                <a:solidFill>
                  <a:schemeClr val="lt1"/>
                </a:solidFill>
                <a:latin typeface="Oswald"/>
                <a:ea typeface="Oswald"/>
                <a:cs typeface="Oswald"/>
                <a:sym typeface="Oswald"/>
              </a:rPr>
              <a:t>https://bakerbettie.com/varieties-flour/</a:t>
            </a:r>
            <a:endParaRPr sz="3000">
              <a:solidFill>
                <a:schemeClr val="lt1"/>
              </a:solidFill>
              <a:latin typeface="Oswald"/>
              <a:ea typeface="Oswald"/>
              <a:cs typeface="Oswald"/>
              <a:sym typeface="Oswald"/>
            </a:endParaRPr>
          </a:p>
          <a:p>
            <a:pPr indent="-419100" lvl="0" marL="457200" rtl="0" algn="l">
              <a:spcBef>
                <a:spcPts val="0"/>
              </a:spcBef>
              <a:spcAft>
                <a:spcPts val="0"/>
              </a:spcAft>
              <a:buClr>
                <a:schemeClr val="lt1"/>
              </a:buClr>
              <a:buSzPts val="3000"/>
              <a:buFont typeface="Oswald"/>
              <a:buChar char="●"/>
            </a:pPr>
            <a:r>
              <a:rPr lang="en-US" sz="3000"/>
              <a:t>Wheat Foods Council </a:t>
            </a:r>
            <a:endParaRPr sz="3000"/>
          </a:p>
          <a:p>
            <a:pPr indent="-419100" lvl="1" marL="914400" rtl="0" algn="l">
              <a:spcBef>
                <a:spcPts val="0"/>
              </a:spcBef>
              <a:spcAft>
                <a:spcPts val="0"/>
              </a:spcAft>
              <a:buClr>
                <a:schemeClr val="lt1"/>
              </a:buClr>
              <a:buSzPts val="3000"/>
              <a:buFont typeface="Oswald"/>
              <a:buChar char="○"/>
            </a:pPr>
            <a:r>
              <a:rPr lang="en-US" sz="3000">
                <a:solidFill>
                  <a:schemeClr val="lt1"/>
                </a:solidFill>
                <a:latin typeface="Oswald"/>
                <a:ea typeface="Oswald"/>
                <a:cs typeface="Oswald"/>
                <a:sym typeface="Oswald"/>
              </a:rPr>
              <a:t>https://www.wheatfoods.org/how-flour-is-milled/</a:t>
            </a:r>
            <a:endParaRPr sz="3000">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15" name="Shape 515"/>
        <p:cNvGrpSpPr/>
        <p:nvPr/>
      </p:nvGrpSpPr>
      <p:grpSpPr>
        <a:xfrm>
          <a:off x="0" y="0"/>
          <a:ext cx="0" cy="0"/>
          <a:chOff x="0" y="0"/>
          <a:chExt cx="0" cy="0"/>
        </a:xfrm>
      </p:grpSpPr>
      <p:pic>
        <p:nvPicPr>
          <p:cNvPr id="516" name="Google Shape;516;g38415b93e4c_0_0"/>
          <p:cNvPicPr preferRelativeResize="0"/>
          <p:nvPr/>
        </p:nvPicPr>
        <p:blipFill rotWithShape="1">
          <a:blip r:embed="rId3">
            <a:alphaModFix/>
          </a:blip>
          <a:srcRect b="0" l="0" r="0" t="0"/>
          <a:stretch/>
        </p:blipFill>
        <p:spPr>
          <a:xfrm>
            <a:off x="0" y="0"/>
            <a:ext cx="20104099" cy="11308556"/>
          </a:xfrm>
          <a:prstGeom prst="rect">
            <a:avLst/>
          </a:prstGeom>
          <a:noFill/>
          <a:ln>
            <a:noFill/>
          </a:ln>
        </p:spPr>
      </p:pic>
      <p:sp>
        <p:nvSpPr>
          <p:cNvPr id="517" name="Google Shape;517;g38415b93e4c_0_0"/>
          <p:cNvSpPr txBox="1"/>
          <p:nvPr/>
        </p:nvSpPr>
        <p:spPr>
          <a:xfrm>
            <a:off x="5949550" y="320675"/>
            <a:ext cx="8205000" cy="1789500"/>
          </a:xfrm>
          <a:prstGeom prst="rect">
            <a:avLst/>
          </a:prstGeom>
          <a:noFill/>
          <a:ln>
            <a:noFill/>
          </a:ln>
        </p:spPr>
        <p:txBody>
          <a:bodyPr anchorCtr="0" anchor="t" bIns="0" lIns="0" spcFirstLastPara="1" rIns="0" wrap="square" tIns="11425">
            <a:spAutoFit/>
          </a:bodyPr>
          <a:lstStyle/>
          <a:p>
            <a:pPr indent="0" lvl="0" marL="12700" marR="0" rtl="0" algn="ctr">
              <a:lnSpc>
                <a:spcPct val="100000"/>
              </a:lnSpc>
              <a:spcBef>
                <a:spcPts val="0"/>
              </a:spcBef>
              <a:spcAft>
                <a:spcPts val="0"/>
              </a:spcAft>
              <a:buClr>
                <a:srgbClr val="000000"/>
              </a:buClr>
              <a:buSzPts val="11550"/>
              <a:buFont typeface="Arial"/>
              <a:buNone/>
            </a:pPr>
            <a:r>
              <a:rPr b="1" i="0" lang="en-US" sz="11550" u="none" cap="none" strike="noStrike">
                <a:solidFill>
                  <a:srgbClr val="FFFFFF"/>
                </a:solidFill>
                <a:latin typeface="Lora"/>
                <a:ea typeface="Lora"/>
                <a:cs typeface="Lora"/>
                <a:sym typeface="Lora"/>
              </a:rPr>
              <a:t>Reviewers:</a:t>
            </a:r>
            <a:endParaRPr b="0" i="0" sz="11550" u="none" cap="none" strike="noStrike">
              <a:solidFill>
                <a:srgbClr val="000000"/>
              </a:solidFill>
              <a:latin typeface="Lora"/>
              <a:ea typeface="Lora"/>
              <a:cs typeface="Lora"/>
              <a:sym typeface="Lora"/>
            </a:endParaRPr>
          </a:p>
        </p:txBody>
      </p:sp>
      <p:grpSp>
        <p:nvGrpSpPr>
          <p:cNvPr id="518" name="Google Shape;518;g38415b93e4c_0_0"/>
          <p:cNvGrpSpPr/>
          <p:nvPr/>
        </p:nvGrpSpPr>
        <p:grpSpPr>
          <a:xfrm>
            <a:off x="17133358" y="9187026"/>
            <a:ext cx="2211066" cy="1321398"/>
            <a:chOff x="17133358" y="9187026"/>
            <a:chExt cx="2211066" cy="1321398"/>
          </a:xfrm>
        </p:grpSpPr>
        <p:sp>
          <p:nvSpPr>
            <p:cNvPr id="519" name="Google Shape;519;g38415b93e4c_0_0"/>
            <p:cNvSpPr/>
            <p:nvPr/>
          </p:nvSpPr>
          <p:spPr>
            <a:xfrm>
              <a:off x="17247565" y="10010641"/>
              <a:ext cx="920115" cy="490220"/>
            </a:xfrm>
            <a:custGeom>
              <a:rect b="b" l="l" r="r" t="t"/>
              <a:pathLst>
                <a:path extrusionOk="0" h="490220" w="920115">
                  <a:moveTo>
                    <a:pt x="600659" y="0"/>
                  </a:moveTo>
                  <a:lnTo>
                    <a:pt x="504952" y="0"/>
                  </a:lnTo>
                  <a:lnTo>
                    <a:pt x="435457" y="312801"/>
                  </a:lnTo>
                  <a:lnTo>
                    <a:pt x="404622" y="182549"/>
                  </a:lnTo>
                  <a:lnTo>
                    <a:pt x="361403" y="0"/>
                  </a:lnTo>
                  <a:lnTo>
                    <a:pt x="256057" y="0"/>
                  </a:lnTo>
                  <a:lnTo>
                    <a:pt x="184543" y="313385"/>
                  </a:lnTo>
                  <a:lnTo>
                    <a:pt x="180784" y="297611"/>
                  </a:lnTo>
                  <a:lnTo>
                    <a:pt x="116928" y="0"/>
                  </a:lnTo>
                  <a:lnTo>
                    <a:pt x="0" y="0"/>
                  </a:lnTo>
                  <a:lnTo>
                    <a:pt x="119748" y="489826"/>
                  </a:lnTo>
                  <a:lnTo>
                    <a:pt x="230263" y="489826"/>
                  </a:lnTo>
                  <a:lnTo>
                    <a:pt x="270192" y="313385"/>
                  </a:lnTo>
                  <a:lnTo>
                    <a:pt x="299796" y="182549"/>
                  </a:lnTo>
                  <a:lnTo>
                    <a:pt x="372567" y="489826"/>
                  </a:lnTo>
                  <a:lnTo>
                    <a:pt x="482955" y="489826"/>
                  </a:lnTo>
                  <a:lnTo>
                    <a:pt x="525500" y="312801"/>
                  </a:lnTo>
                  <a:lnTo>
                    <a:pt x="600659" y="0"/>
                  </a:lnTo>
                  <a:close/>
                </a:path>
                <a:path extrusionOk="0" h="490220" w="920115">
                  <a:moveTo>
                    <a:pt x="919670" y="250380"/>
                  </a:moveTo>
                  <a:lnTo>
                    <a:pt x="917117" y="207733"/>
                  </a:lnTo>
                  <a:lnTo>
                    <a:pt x="903452" y="164274"/>
                  </a:lnTo>
                  <a:lnTo>
                    <a:pt x="874001" y="134416"/>
                  </a:lnTo>
                  <a:lnTo>
                    <a:pt x="830567" y="119113"/>
                  </a:lnTo>
                  <a:lnTo>
                    <a:pt x="813625" y="118084"/>
                  </a:lnTo>
                  <a:lnTo>
                    <a:pt x="786091" y="121005"/>
                  </a:lnTo>
                  <a:lnTo>
                    <a:pt x="762228" y="129705"/>
                  </a:lnTo>
                  <a:lnTo>
                    <a:pt x="742086" y="144132"/>
                  </a:lnTo>
                  <a:lnTo>
                    <a:pt x="725690" y="164249"/>
                  </a:lnTo>
                  <a:lnTo>
                    <a:pt x="725690" y="0"/>
                  </a:lnTo>
                  <a:lnTo>
                    <a:pt x="621360" y="0"/>
                  </a:lnTo>
                  <a:lnTo>
                    <a:pt x="621360" y="489826"/>
                  </a:lnTo>
                  <a:lnTo>
                    <a:pt x="725690" y="489826"/>
                  </a:lnTo>
                  <a:lnTo>
                    <a:pt x="725690" y="284734"/>
                  </a:lnTo>
                  <a:lnTo>
                    <a:pt x="726770" y="262610"/>
                  </a:lnTo>
                  <a:lnTo>
                    <a:pt x="742696" y="221716"/>
                  </a:lnTo>
                  <a:lnTo>
                    <a:pt x="777278" y="207137"/>
                  </a:lnTo>
                  <a:lnTo>
                    <a:pt x="785926" y="207137"/>
                  </a:lnTo>
                  <a:lnTo>
                    <a:pt x="810806" y="243814"/>
                  </a:lnTo>
                  <a:lnTo>
                    <a:pt x="812266" y="284734"/>
                  </a:lnTo>
                  <a:lnTo>
                    <a:pt x="812266" y="489826"/>
                  </a:lnTo>
                  <a:lnTo>
                    <a:pt x="919670" y="489826"/>
                  </a:lnTo>
                  <a:lnTo>
                    <a:pt x="919670" y="25038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520" name="Google Shape;520;g38415b93e4c_0_0"/>
            <p:cNvPicPr preferRelativeResize="0"/>
            <p:nvPr/>
          </p:nvPicPr>
          <p:blipFill rotWithShape="1">
            <a:blip r:embed="rId4">
              <a:alphaModFix/>
            </a:blip>
            <a:srcRect b="0" l="0" r="0" t="0"/>
            <a:stretch/>
          </p:blipFill>
          <p:spPr>
            <a:xfrm>
              <a:off x="17133358" y="9187026"/>
              <a:ext cx="2211066" cy="1321398"/>
            </a:xfrm>
            <a:prstGeom prst="rect">
              <a:avLst/>
            </a:prstGeom>
            <a:noFill/>
            <a:ln>
              <a:noFill/>
            </a:ln>
          </p:spPr>
        </p:pic>
      </p:grpSp>
      <p:sp>
        <p:nvSpPr>
          <p:cNvPr id="521" name="Google Shape;521;g38415b93e4c_0_0"/>
          <p:cNvSpPr txBox="1"/>
          <p:nvPr>
            <p:ph idx="1" type="subTitle"/>
          </p:nvPr>
        </p:nvSpPr>
        <p:spPr>
          <a:xfrm>
            <a:off x="908050" y="2451075"/>
            <a:ext cx="17787000" cy="6649500"/>
          </a:xfrm>
          <a:prstGeom prst="rect">
            <a:avLst/>
          </a:prstGeom>
          <a:noFill/>
          <a:ln>
            <a:noFill/>
          </a:ln>
        </p:spPr>
        <p:txBody>
          <a:bodyPr anchorCtr="0" anchor="t" bIns="0" lIns="0" spcFirstLastPara="1" rIns="0" wrap="square" tIns="0">
            <a:spAutoFit/>
          </a:bodyPr>
          <a:lstStyle/>
          <a:p>
            <a:pPr indent="-457200" lvl="0" marL="457200" rtl="0" algn="l">
              <a:lnSpc>
                <a:spcPct val="100000"/>
              </a:lnSpc>
              <a:spcBef>
                <a:spcPts val="0"/>
              </a:spcBef>
              <a:spcAft>
                <a:spcPts val="0"/>
              </a:spcAft>
              <a:buClr>
                <a:schemeClr val="lt1"/>
              </a:buClr>
              <a:buSzPts val="3600"/>
              <a:buChar char="●"/>
            </a:pPr>
            <a:r>
              <a:rPr lang="en-US" sz="3600">
                <a:latin typeface="Oswald"/>
                <a:ea typeface="Oswald"/>
                <a:cs typeface="Oswald"/>
                <a:sym typeface="Oswald"/>
              </a:rPr>
              <a:t>Ben Scholz</a:t>
            </a:r>
            <a:endParaRPr sz="3600">
              <a:latin typeface="Oswald"/>
              <a:ea typeface="Oswald"/>
              <a:cs typeface="Oswald"/>
              <a:sym typeface="Oswald"/>
            </a:endParaRPr>
          </a:p>
          <a:p>
            <a:pPr indent="-457200" lvl="1" marL="914400" rtl="0" algn="l">
              <a:lnSpc>
                <a:spcPct val="100000"/>
              </a:lnSpc>
              <a:spcBef>
                <a:spcPts val="0"/>
              </a:spcBef>
              <a:spcAft>
                <a:spcPts val="0"/>
              </a:spcAft>
              <a:buClr>
                <a:schemeClr val="lt1"/>
              </a:buClr>
              <a:buSzPts val="3600"/>
              <a:buChar char="○"/>
            </a:pPr>
            <a:r>
              <a:rPr b="0" lang="en-US" sz="3600">
                <a:solidFill>
                  <a:schemeClr val="lt1"/>
                </a:solidFill>
                <a:latin typeface="Oswald"/>
                <a:ea typeface="Oswald"/>
                <a:cs typeface="Oswald"/>
                <a:sym typeface="Oswald"/>
              </a:rPr>
              <a:t>Wheat Farmer &amp; Texas Wheat Producers Board Director</a:t>
            </a:r>
            <a:endParaRPr b="0" sz="3600">
              <a:solidFill>
                <a:schemeClr val="lt1"/>
              </a:solidFill>
              <a:latin typeface="Oswald"/>
              <a:ea typeface="Oswald"/>
              <a:cs typeface="Oswald"/>
              <a:sym typeface="Oswald"/>
            </a:endParaRPr>
          </a:p>
          <a:p>
            <a:pPr indent="-457200" lvl="0" marL="457200" rtl="0" algn="l">
              <a:lnSpc>
                <a:spcPct val="100000"/>
              </a:lnSpc>
              <a:spcBef>
                <a:spcPts val="0"/>
              </a:spcBef>
              <a:spcAft>
                <a:spcPts val="0"/>
              </a:spcAft>
              <a:buClr>
                <a:schemeClr val="lt1"/>
              </a:buClr>
              <a:buSzPts val="3600"/>
              <a:buChar char="●"/>
            </a:pPr>
            <a:r>
              <a:rPr lang="en-US" sz="3600">
                <a:latin typeface="Oswald"/>
                <a:ea typeface="Oswald"/>
                <a:cs typeface="Oswald"/>
                <a:sym typeface="Oswald"/>
              </a:rPr>
              <a:t>Jordan Trees Waddle</a:t>
            </a:r>
            <a:endParaRPr sz="3600">
              <a:latin typeface="Oswald"/>
              <a:ea typeface="Oswald"/>
              <a:cs typeface="Oswald"/>
              <a:sym typeface="Oswald"/>
            </a:endParaRPr>
          </a:p>
          <a:p>
            <a:pPr indent="-457200" lvl="1" marL="914400" rtl="0" algn="l">
              <a:lnSpc>
                <a:spcPct val="100000"/>
              </a:lnSpc>
              <a:spcBef>
                <a:spcPts val="0"/>
              </a:spcBef>
              <a:spcAft>
                <a:spcPts val="0"/>
              </a:spcAft>
              <a:buClr>
                <a:schemeClr val="lt1"/>
              </a:buClr>
              <a:buSzPts val="3600"/>
              <a:buFont typeface="Oswald"/>
              <a:buChar char="○"/>
            </a:pPr>
            <a:r>
              <a:rPr lang="en-US" sz="3600">
                <a:solidFill>
                  <a:schemeClr val="lt1"/>
                </a:solidFill>
                <a:latin typeface="Oswald"/>
                <a:ea typeface="Oswald"/>
                <a:cs typeface="Oswald"/>
                <a:sym typeface="Oswald"/>
              </a:rPr>
              <a:t>Agricultural Science Teacher, Medina Valley High School, Medina Valley ISD</a:t>
            </a:r>
            <a:endParaRPr sz="3600">
              <a:solidFill>
                <a:schemeClr val="lt1"/>
              </a:solidFill>
              <a:latin typeface="Oswald"/>
              <a:ea typeface="Oswald"/>
              <a:cs typeface="Oswald"/>
              <a:sym typeface="Oswald"/>
            </a:endParaRPr>
          </a:p>
          <a:p>
            <a:pPr indent="-457200" lvl="0" marL="457200" rtl="0" algn="l">
              <a:lnSpc>
                <a:spcPct val="100000"/>
              </a:lnSpc>
              <a:spcBef>
                <a:spcPts val="0"/>
              </a:spcBef>
              <a:spcAft>
                <a:spcPts val="0"/>
              </a:spcAft>
              <a:buClr>
                <a:schemeClr val="lt1"/>
              </a:buClr>
              <a:buSzPts val="3600"/>
              <a:buChar char="●"/>
            </a:pPr>
            <a:r>
              <a:rPr lang="en-US" sz="3600">
                <a:latin typeface="Oswald"/>
                <a:ea typeface="Oswald"/>
                <a:cs typeface="Oswald"/>
                <a:sym typeface="Oswald"/>
              </a:rPr>
              <a:t>Kyle Miller</a:t>
            </a:r>
            <a:endParaRPr sz="3600">
              <a:latin typeface="Oswald"/>
              <a:ea typeface="Oswald"/>
              <a:cs typeface="Oswald"/>
              <a:sym typeface="Oswald"/>
            </a:endParaRPr>
          </a:p>
          <a:p>
            <a:pPr indent="-457200" lvl="1" marL="914400" rtl="0" algn="l">
              <a:lnSpc>
                <a:spcPct val="100000"/>
              </a:lnSpc>
              <a:spcBef>
                <a:spcPts val="0"/>
              </a:spcBef>
              <a:spcAft>
                <a:spcPts val="0"/>
              </a:spcAft>
              <a:buClr>
                <a:schemeClr val="lt1"/>
              </a:buClr>
              <a:buSzPts val="3600"/>
              <a:buChar char="○"/>
            </a:pPr>
            <a:r>
              <a:rPr b="0" lang="en-US" sz="3600">
                <a:solidFill>
                  <a:schemeClr val="lt1"/>
                </a:solidFill>
                <a:latin typeface="Oswald"/>
                <a:ea typeface="Oswald"/>
                <a:cs typeface="Oswald"/>
                <a:sym typeface="Oswald"/>
              </a:rPr>
              <a:t>Family &amp; Consumer Science Teacher, Mackenzie Middle School, L</a:t>
            </a:r>
            <a:r>
              <a:rPr lang="en-US" sz="3600">
                <a:solidFill>
                  <a:schemeClr val="lt1"/>
                </a:solidFill>
                <a:latin typeface="Oswald"/>
                <a:ea typeface="Oswald"/>
                <a:cs typeface="Oswald"/>
                <a:sym typeface="Oswald"/>
              </a:rPr>
              <a:t>ubbock ISD</a:t>
            </a:r>
            <a:endParaRPr b="0" sz="3600">
              <a:solidFill>
                <a:schemeClr val="lt1"/>
              </a:solidFill>
              <a:latin typeface="Oswald"/>
              <a:ea typeface="Oswald"/>
              <a:cs typeface="Oswald"/>
              <a:sym typeface="Oswald"/>
            </a:endParaRPr>
          </a:p>
          <a:p>
            <a:pPr indent="-457200" lvl="0" marL="457200" rtl="0" algn="l">
              <a:lnSpc>
                <a:spcPct val="100000"/>
              </a:lnSpc>
              <a:spcBef>
                <a:spcPts val="0"/>
              </a:spcBef>
              <a:spcAft>
                <a:spcPts val="0"/>
              </a:spcAft>
              <a:buClr>
                <a:schemeClr val="lt1"/>
              </a:buClr>
              <a:buSzPts val="3600"/>
              <a:buChar char="●"/>
            </a:pPr>
            <a:r>
              <a:rPr lang="en-US" sz="3600">
                <a:latin typeface="Oswald"/>
                <a:ea typeface="Oswald"/>
                <a:cs typeface="Oswald"/>
                <a:sym typeface="Oswald"/>
              </a:rPr>
              <a:t>Rhonda Cantrell</a:t>
            </a:r>
            <a:endParaRPr sz="3600">
              <a:latin typeface="Oswald"/>
              <a:ea typeface="Oswald"/>
              <a:cs typeface="Oswald"/>
              <a:sym typeface="Oswald"/>
            </a:endParaRPr>
          </a:p>
          <a:p>
            <a:pPr indent="-457200" lvl="1" marL="914400" rtl="0" algn="l">
              <a:lnSpc>
                <a:spcPct val="100000"/>
              </a:lnSpc>
              <a:spcBef>
                <a:spcPts val="0"/>
              </a:spcBef>
              <a:spcAft>
                <a:spcPts val="0"/>
              </a:spcAft>
              <a:buClr>
                <a:schemeClr val="lt1"/>
              </a:buClr>
              <a:buSzPts val="3600"/>
              <a:buChar char="○"/>
            </a:pPr>
            <a:r>
              <a:rPr lang="en-US" sz="3600">
                <a:solidFill>
                  <a:schemeClr val="lt1"/>
                </a:solidFill>
                <a:latin typeface="Oswald"/>
                <a:ea typeface="Oswald"/>
                <a:cs typeface="Oswald"/>
                <a:sym typeface="Oswald"/>
              </a:rPr>
              <a:t>Retired Elementary Teacher, Texline ISD</a:t>
            </a:r>
            <a:endParaRPr sz="3600">
              <a:solidFill>
                <a:schemeClr val="lt1"/>
              </a:solidFill>
              <a:latin typeface="Oswald"/>
              <a:ea typeface="Oswald"/>
              <a:cs typeface="Oswald"/>
              <a:sym typeface="Oswald"/>
            </a:endParaRPr>
          </a:p>
          <a:p>
            <a:pPr indent="-457200" lvl="0" marL="457200" rtl="0" algn="l">
              <a:lnSpc>
                <a:spcPct val="100000"/>
              </a:lnSpc>
              <a:spcBef>
                <a:spcPts val="0"/>
              </a:spcBef>
              <a:spcAft>
                <a:spcPts val="0"/>
              </a:spcAft>
              <a:buClr>
                <a:schemeClr val="lt1"/>
              </a:buClr>
              <a:buSzPts val="3600"/>
              <a:buChar char="●"/>
            </a:pPr>
            <a:r>
              <a:rPr lang="en-US" sz="3600">
                <a:latin typeface="Oswald"/>
                <a:ea typeface="Oswald"/>
                <a:cs typeface="Oswald"/>
                <a:sym typeface="Oswald"/>
              </a:rPr>
              <a:t>Dr. Calvin Trostle</a:t>
            </a:r>
            <a:endParaRPr sz="3600">
              <a:latin typeface="Oswald"/>
              <a:ea typeface="Oswald"/>
              <a:cs typeface="Oswald"/>
              <a:sym typeface="Oswald"/>
            </a:endParaRPr>
          </a:p>
          <a:p>
            <a:pPr indent="-457200" lvl="1" marL="914400" rtl="0" algn="l">
              <a:lnSpc>
                <a:spcPct val="100000"/>
              </a:lnSpc>
              <a:spcBef>
                <a:spcPts val="0"/>
              </a:spcBef>
              <a:spcAft>
                <a:spcPts val="0"/>
              </a:spcAft>
              <a:buClr>
                <a:schemeClr val="lt1"/>
              </a:buClr>
              <a:buSzPts val="3600"/>
              <a:buFont typeface="Oswald"/>
              <a:buChar char="○"/>
            </a:pPr>
            <a:r>
              <a:rPr lang="en-US" sz="3600">
                <a:solidFill>
                  <a:schemeClr val="lt1"/>
                </a:solidFill>
                <a:latin typeface="Oswald"/>
                <a:ea typeface="Oswald"/>
                <a:cs typeface="Oswald"/>
                <a:sym typeface="Oswald"/>
              </a:rPr>
              <a:t>Professor &amp; Extension Agronomist, Texas A&amp;M AgriLife Extension Service</a:t>
            </a:r>
            <a:endParaRPr sz="3600">
              <a:solidFill>
                <a:schemeClr val="lt1"/>
              </a:solidFill>
              <a:latin typeface="Oswald"/>
              <a:ea typeface="Oswald"/>
              <a:cs typeface="Oswald"/>
              <a:sym typeface="Oswald"/>
            </a:endParaRPr>
          </a:p>
          <a:p>
            <a:pPr indent="-457200" lvl="0" marL="457200" rtl="0" algn="l">
              <a:lnSpc>
                <a:spcPct val="100000"/>
              </a:lnSpc>
              <a:spcBef>
                <a:spcPts val="0"/>
              </a:spcBef>
              <a:spcAft>
                <a:spcPts val="0"/>
              </a:spcAft>
              <a:buClr>
                <a:schemeClr val="lt1"/>
              </a:buClr>
              <a:buSzPts val="3600"/>
              <a:buChar char="●"/>
            </a:pPr>
            <a:r>
              <a:rPr lang="en-US" sz="3600">
                <a:latin typeface="Oswald"/>
                <a:ea typeface="Oswald"/>
                <a:cs typeface="Oswald"/>
                <a:sym typeface="Oswald"/>
              </a:rPr>
              <a:t>Cater Wands</a:t>
            </a:r>
            <a:endParaRPr sz="3600">
              <a:latin typeface="Oswald"/>
              <a:ea typeface="Oswald"/>
              <a:cs typeface="Oswald"/>
              <a:sym typeface="Oswald"/>
            </a:endParaRPr>
          </a:p>
          <a:p>
            <a:pPr indent="-457200" lvl="1" marL="914400" rtl="0" algn="l">
              <a:lnSpc>
                <a:spcPct val="100000"/>
              </a:lnSpc>
              <a:spcBef>
                <a:spcPts val="0"/>
              </a:spcBef>
              <a:spcAft>
                <a:spcPts val="0"/>
              </a:spcAft>
              <a:buClr>
                <a:schemeClr val="lt1"/>
              </a:buClr>
              <a:buSzPts val="3600"/>
              <a:buChar char="○"/>
            </a:pPr>
            <a:r>
              <a:rPr b="0" lang="en-US" sz="3600">
                <a:solidFill>
                  <a:schemeClr val="lt1"/>
                </a:solidFill>
                <a:latin typeface="Oswald"/>
                <a:ea typeface="Oswald"/>
                <a:cs typeface="Oswald"/>
                <a:sym typeface="Oswald"/>
              </a:rPr>
              <a:t>Manager of Technical Sales, Miller Milling</a:t>
            </a:r>
            <a:endParaRPr b="0" sz="3600">
              <a:solidFill>
                <a:schemeClr val="lt1"/>
              </a:solidFill>
              <a:latin typeface="Oswald"/>
              <a:ea typeface="Oswald"/>
              <a:cs typeface="Oswald"/>
              <a:sym typeface="Oswa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25" name="Shape 525"/>
        <p:cNvGrpSpPr/>
        <p:nvPr/>
      </p:nvGrpSpPr>
      <p:grpSpPr>
        <a:xfrm>
          <a:off x="0" y="0"/>
          <a:ext cx="0" cy="0"/>
          <a:chOff x="0" y="0"/>
          <a:chExt cx="0" cy="0"/>
        </a:xfrm>
      </p:grpSpPr>
      <p:pic>
        <p:nvPicPr>
          <p:cNvPr id="526" name="Google Shape;526;g3f2d6e78a3f_0_19"/>
          <p:cNvPicPr preferRelativeResize="0"/>
          <p:nvPr/>
        </p:nvPicPr>
        <p:blipFill rotWithShape="1">
          <a:blip r:embed="rId3">
            <a:alphaModFix/>
          </a:blip>
          <a:srcRect b="0" l="0" r="0" t="0"/>
          <a:stretch/>
        </p:blipFill>
        <p:spPr>
          <a:xfrm>
            <a:off x="0" y="0"/>
            <a:ext cx="20104099" cy="11308556"/>
          </a:xfrm>
          <a:prstGeom prst="rect">
            <a:avLst/>
          </a:prstGeom>
          <a:noFill/>
          <a:ln>
            <a:noFill/>
          </a:ln>
        </p:spPr>
      </p:pic>
      <p:sp>
        <p:nvSpPr>
          <p:cNvPr id="527" name="Google Shape;527;g3f2d6e78a3f_0_19"/>
          <p:cNvSpPr txBox="1"/>
          <p:nvPr>
            <p:ph type="ctrTitle"/>
          </p:nvPr>
        </p:nvSpPr>
        <p:spPr>
          <a:xfrm>
            <a:off x="2829840" y="3114467"/>
            <a:ext cx="14073000" cy="50796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SzPts val="1400"/>
              <a:buNone/>
            </a:pPr>
            <a:r>
              <a:rPr lang="en-US"/>
              <a:t>Types of Wheat Matching Activity</a:t>
            </a:r>
            <a:endParaRPr/>
          </a:p>
          <a:p>
            <a:pPr indent="0" lvl="0" marL="0" rtl="0" algn="ctr">
              <a:lnSpc>
                <a:spcPct val="100000"/>
              </a:lnSpc>
              <a:spcBef>
                <a:spcPts val="0"/>
              </a:spcBef>
              <a:spcAft>
                <a:spcPts val="0"/>
              </a:spcAft>
              <a:buSzPts val="1400"/>
              <a:buNone/>
            </a:pPr>
            <a:r>
              <a:rPr lang="en-US"/>
              <a:t>(Optional)</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31" name="Shape 531"/>
        <p:cNvGrpSpPr/>
        <p:nvPr/>
      </p:nvGrpSpPr>
      <p:grpSpPr>
        <a:xfrm>
          <a:off x="0" y="0"/>
          <a:ext cx="0" cy="0"/>
          <a:chOff x="0" y="0"/>
          <a:chExt cx="0" cy="0"/>
        </a:xfrm>
      </p:grpSpPr>
      <p:grpSp>
        <p:nvGrpSpPr>
          <p:cNvPr id="532" name="Google Shape;532;g3f2d6e78a3f_0_0"/>
          <p:cNvGrpSpPr/>
          <p:nvPr/>
        </p:nvGrpSpPr>
        <p:grpSpPr>
          <a:xfrm>
            <a:off x="10466" y="376950"/>
            <a:ext cx="20093859" cy="1716405"/>
            <a:chOff x="10466" y="376950"/>
            <a:chExt cx="20093859" cy="1716405"/>
          </a:xfrm>
        </p:grpSpPr>
        <p:sp>
          <p:nvSpPr>
            <p:cNvPr id="533" name="Google Shape;533;g3f2d6e78a3f_0_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34" name="Google Shape;534;g3f2d6e78a3f_0_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35" name="Google Shape;535;g3f2d6e78a3f_0_0"/>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36" name="Google Shape;536;g3f2d6e78a3f_0_0"/>
          <p:cNvSpPr txBox="1"/>
          <p:nvPr>
            <p:ph idx="2" type="body"/>
          </p:nvPr>
        </p:nvSpPr>
        <p:spPr>
          <a:xfrm>
            <a:off x="179545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This type of wheat is mainly grown in the northern United States.</a:t>
            </a:r>
            <a:endParaRPr b="1" sz="9600">
              <a:solidFill>
                <a:srgbClr val="523E2D"/>
              </a:solidFill>
              <a:latin typeface="Oswald"/>
              <a:ea typeface="Oswald"/>
              <a:cs typeface="Oswald"/>
              <a:sym typeface="Oswa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0" name="Shape 540"/>
        <p:cNvGrpSpPr/>
        <p:nvPr/>
      </p:nvGrpSpPr>
      <p:grpSpPr>
        <a:xfrm>
          <a:off x="0" y="0"/>
          <a:ext cx="0" cy="0"/>
          <a:chOff x="0" y="0"/>
          <a:chExt cx="0" cy="0"/>
        </a:xfrm>
      </p:grpSpPr>
      <p:grpSp>
        <p:nvGrpSpPr>
          <p:cNvPr id="541" name="Google Shape;541;g3f2d6e78a3f_0_25"/>
          <p:cNvGrpSpPr/>
          <p:nvPr/>
        </p:nvGrpSpPr>
        <p:grpSpPr>
          <a:xfrm>
            <a:off x="10466" y="376950"/>
            <a:ext cx="20093859" cy="1716405"/>
            <a:chOff x="10466" y="376950"/>
            <a:chExt cx="20093859" cy="1716405"/>
          </a:xfrm>
        </p:grpSpPr>
        <p:sp>
          <p:nvSpPr>
            <p:cNvPr id="542" name="Google Shape;542;g3f2d6e78a3f_0_2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43" name="Google Shape;543;g3f2d6e78a3f_0_2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44" name="Google Shape;544;g3f2d6e78a3f_0_25"/>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45" name="Google Shape;545;g3f2d6e78a3f_0_25"/>
          <p:cNvSpPr txBox="1"/>
          <p:nvPr>
            <p:ph idx="2" type="body"/>
          </p:nvPr>
        </p:nvSpPr>
        <p:spPr>
          <a:xfrm>
            <a:off x="179545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What type of wheat is known for its milder, sweeter taste?</a:t>
            </a:r>
            <a:endParaRPr b="1" sz="9600">
              <a:solidFill>
                <a:srgbClr val="523E2D"/>
              </a:solidFill>
              <a:latin typeface="Oswald"/>
              <a:ea typeface="Oswald"/>
              <a:cs typeface="Oswald"/>
              <a:sym typeface="Oswa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9" name="Shape 549"/>
        <p:cNvGrpSpPr/>
        <p:nvPr/>
      </p:nvGrpSpPr>
      <p:grpSpPr>
        <a:xfrm>
          <a:off x="0" y="0"/>
          <a:ext cx="0" cy="0"/>
          <a:chOff x="0" y="0"/>
          <a:chExt cx="0" cy="0"/>
        </a:xfrm>
      </p:grpSpPr>
      <p:grpSp>
        <p:nvGrpSpPr>
          <p:cNvPr id="550" name="Google Shape;550;g3f2d6e78a3f_0_33"/>
          <p:cNvGrpSpPr/>
          <p:nvPr/>
        </p:nvGrpSpPr>
        <p:grpSpPr>
          <a:xfrm>
            <a:off x="10466" y="376950"/>
            <a:ext cx="20093859" cy="1716405"/>
            <a:chOff x="10466" y="376950"/>
            <a:chExt cx="20093859" cy="1716405"/>
          </a:xfrm>
        </p:grpSpPr>
        <p:sp>
          <p:nvSpPr>
            <p:cNvPr id="551" name="Google Shape;551;g3f2d6e78a3f_0_33"/>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52" name="Google Shape;552;g3f2d6e78a3f_0_33"/>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53" name="Google Shape;553;g3f2d6e78a3f_0_33"/>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54" name="Google Shape;554;g3f2d6e78a3f_0_33"/>
          <p:cNvSpPr txBox="1"/>
          <p:nvPr>
            <p:ph idx="2" type="body"/>
          </p:nvPr>
        </p:nvSpPr>
        <p:spPr>
          <a:xfrm>
            <a:off x="179545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and </a:t>
            </a: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are both used for Asian noodles.</a:t>
            </a:r>
            <a:endParaRPr b="1" sz="9600">
              <a:solidFill>
                <a:srgbClr val="523E2D"/>
              </a:solidFill>
              <a:latin typeface="Oswald"/>
              <a:ea typeface="Oswald"/>
              <a:cs typeface="Oswald"/>
              <a:sym typeface="Oswa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8" name="Shape 558"/>
        <p:cNvGrpSpPr/>
        <p:nvPr/>
      </p:nvGrpSpPr>
      <p:grpSpPr>
        <a:xfrm>
          <a:off x="0" y="0"/>
          <a:ext cx="0" cy="0"/>
          <a:chOff x="0" y="0"/>
          <a:chExt cx="0" cy="0"/>
        </a:xfrm>
      </p:grpSpPr>
      <p:grpSp>
        <p:nvGrpSpPr>
          <p:cNvPr id="559" name="Google Shape;559;g3f2d6e78a3f_0_41"/>
          <p:cNvGrpSpPr/>
          <p:nvPr/>
        </p:nvGrpSpPr>
        <p:grpSpPr>
          <a:xfrm>
            <a:off x="10466" y="376950"/>
            <a:ext cx="20093859" cy="1716405"/>
            <a:chOff x="10466" y="376950"/>
            <a:chExt cx="20093859" cy="1716405"/>
          </a:xfrm>
        </p:grpSpPr>
        <p:sp>
          <p:nvSpPr>
            <p:cNvPr id="560" name="Google Shape;560;g3f2d6e78a3f_0_4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61" name="Google Shape;561;g3f2d6e78a3f_0_4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62" name="Google Shape;562;g3f2d6e78a3f_0_41"/>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63" name="Google Shape;563;g3f2d6e78a3f_0_41"/>
          <p:cNvSpPr txBox="1"/>
          <p:nvPr>
            <p:ph idx="2" type="body"/>
          </p:nvPr>
        </p:nvSpPr>
        <p:spPr>
          <a:xfrm>
            <a:off x="1795451" y="3807575"/>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What type of wheat is planted in the spring and harvested in the summer or fall.</a:t>
            </a:r>
            <a:endParaRPr b="1" sz="9600">
              <a:solidFill>
                <a:srgbClr val="523E2D"/>
              </a:solidFill>
              <a:latin typeface="Oswald"/>
              <a:ea typeface="Oswald"/>
              <a:cs typeface="Oswald"/>
              <a:sym typeface="Oswa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7" name="Shape 567"/>
        <p:cNvGrpSpPr/>
        <p:nvPr/>
      </p:nvGrpSpPr>
      <p:grpSpPr>
        <a:xfrm>
          <a:off x="0" y="0"/>
          <a:ext cx="0" cy="0"/>
          <a:chOff x="0" y="0"/>
          <a:chExt cx="0" cy="0"/>
        </a:xfrm>
      </p:grpSpPr>
      <p:grpSp>
        <p:nvGrpSpPr>
          <p:cNvPr id="568" name="Google Shape;568;g3f2d6e78a3f_0_53"/>
          <p:cNvGrpSpPr/>
          <p:nvPr/>
        </p:nvGrpSpPr>
        <p:grpSpPr>
          <a:xfrm>
            <a:off x="10466" y="376950"/>
            <a:ext cx="20093859" cy="1716405"/>
            <a:chOff x="10466" y="376950"/>
            <a:chExt cx="20093859" cy="1716405"/>
          </a:xfrm>
        </p:grpSpPr>
        <p:sp>
          <p:nvSpPr>
            <p:cNvPr id="569" name="Google Shape;569;g3f2d6e78a3f_0_53"/>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0" name="Google Shape;570;g3f2d6e78a3f_0_53"/>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71" name="Google Shape;571;g3f2d6e78a3f_0_53"/>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72" name="Google Shape;572;g3f2d6e78a3f_0_53"/>
          <p:cNvSpPr txBox="1"/>
          <p:nvPr>
            <p:ph idx="2" type="body"/>
          </p:nvPr>
        </p:nvSpPr>
        <p:spPr>
          <a:xfrm>
            <a:off x="1795451" y="3807575"/>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and </a:t>
            </a: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are both known for milling and baking qualities.</a:t>
            </a:r>
            <a:endParaRPr b="1" sz="9600">
              <a:solidFill>
                <a:srgbClr val="523E2D"/>
              </a:solidFill>
              <a:latin typeface="Oswald"/>
              <a:ea typeface="Oswald"/>
              <a:cs typeface="Oswald"/>
              <a:sym typeface="Oswa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6" name="Shape 576"/>
        <p:cNvGrpSpPr/>
        <p:nvPr/>
      </p:nvGrpSpPr>
      <p:grpSpPr>
        <a:xfrm>
          <a:off x="0" y="0"/>
          <a:ext cx="0" cy="0"/>
          <a:chOff x="0" y="0"/>
          <a:chExt cx="0" cy="0"/>
        </a:xfrm>
      </p:grpSpPr>
      <p:grpSp>
        <p:nvGrpSpPr>
          <p:cNvPr id="577" name="Google Shape;577;g3f2d6e78a3f_0_82"/>
          <p:cNvGrpSpPr/>
          <p:nvPr/>
        </p:nvGrpSpPr>
        <p:grpSpPr>
          <a:xfrm>
            <a:off x="10466" y="376950"/>
            <a:ext cx="20093859" cy="1716405"/>
            <a:chOff x="10466" y="376950"/>
            <a:chExt cx="20093859" cy="1716405"/>
          </a:xfrm>
        </p:grpSpPr>
        <p:sp>
          <p:nvSpPr>
            <p:cNvPr id="578" name="Google Shape;578;g3f2d6e78a3f_0_82"/>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9" name="Google Shape;579;g3f2d6e78a3f_0_82"/>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80" name="Google Shape;580;g3f2d6e78a3f_0_82"/>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81" name="Google Shape;581;g3f2d6e78a3f_0_82"/>
          <p:cNvSpPr txBox="1"/>
          <p:nvPr>
            <p:ph idx="2" type="body"/>
          </p:nvPr>
        </p:nvSpPr>
        <p:spPr>
          <a:xfrm>
            <a:off x="179545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What type of wheat is grown throughout the Great Plains?</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85" name="Shape 585"/>
        <p:cNvGrpSpPr/>
        <p:nvPr/>
      </p:nvGrpSpPr>
      <p:grpSpPr>
        <a:xfrm>
          <a:off x="0" y="0"/>
          <a:ext cx="0" cy="0"/>
          <a:chOff x="0" y="0"/>
          <a:chExt cx="0" cy="0"/>
        </a:xfrm>
      </p:grpSpPr>
      <p:grpSp>
        <p:nvGrpSpPr>
          <p:cNvPr id="586" name="Google Shape;586;g3f2d6e78a3f_0_71"/>
          <p:cNvGrpSpPr/>
          <p:nvPr/>
        </p:nvGrpSpPr>
        <p:grpSpPr>
          <a:xfrm>
            <a:off x="10466" y="376950"/>
            <a:ext cx="20093859" cy="1716405"/>
            <a:chOff x="10466" y="376950"/>
            <a:chExt cx="20093859" cy="1716405"/>
          </a:xfrm>
        </p:grpSpPr>
        <p:sp>
          <p:nvSpPr>
            <p:cNvPr id="587" name="Google Shape;587;g3f2d6e78a3f_0_7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88" name="Google Shape;588;g3f2d6e78a3f_0_7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89" name="Google Shape;589;g3f2d6e78a3f_0_71"/>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90" name="Google Shape;590;g3f2d6e78a3f_0_71"/>
          <p:cNvSpPr txBox="1"/>
          <p:nvPr>
            <p:ph idx="2" type="body"/>
          </p:nvPr>
        </p:nvSpPr>
        <p:spPr>
          <a:xfrm>
            <a:off x="1800801" y="3549500"/>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What type of wheat is used for Semolina flour, pasta, couscous and some Mediterranean breads.</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94" name="Shape 594"/>
        <p:cNvGrpSpPr/>
        <p:nvPr/>
      </p:nvGrpSpPr>
      <p:grpSpPr>
        <a:xfrm>
          <a:off x="0" y="0"/>
          <a:ext cx="0" cy="0"/>
          <a:chOff x="0" y="0"/>
          <a:chExt cx="0" cy="0"/>
        </a:xfrm>
      </p:grpSpPr>
      <p:grpSp>
        <p:nvGrpSpPr>
          <p:cNvPr id="595" name="Google Shape;595;g3f2d6e78a3f_0_92"/>
          <p:cNvGrpSpPr/>
          <p:nvPr/>
        </p:nvGrpSpPr>
        <p:grpSpPr>
          <a:xfrm>
            <a:off x="10466" y="376950"/>
            <a:ext cx="20093859" cy="1716405"/>
            <a:chOff x="10466" y="376950"/>
            <a:chExt cx="20093859" cy="1716405"/>
          </a:xfrm>
        </p:grpSpPr>
        <p:sp>
          <p:nvSpPr>
            <p:cNvPr id="596" name="Google Shape;596;g3f2d6e78a3f_0_92"/>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97" name="Google Shape;597;g3f2d6e78a3f_0_92"/>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98" name="Google Shape;598;g3f2d6e78a3f_0_92"/>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599" name="Google Shape;599;g3f2d6e78a3f_0_92"/>
          <p:cNvSpPr txBox="1"/>
          <p:nvPr>
            <p:ph idx="2" type="body"/>
          </p:nvPr>
        </p:nvSpPr>
        <p:spPr>
          <a:xfrm>
            <a:off x="1800801" y="2493750"/>
            <a:ext cx="16513200" cy="81273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The planting and harvesting seasons for </a:t>
            </a: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t>
            </a: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and </a:t>
            </a: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depend on the growing region.</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3" name="Shape 603"/>
        <p:cNvGrpSpPr/>
        <p:nvPr/>
      </p:nvGrpSpPr>
      <p:grpSpPr>
        <a:xfrm>
          <a:off x="0" y="0"/>
          <a:ext cx="0" cy="0"/>
          <a:chOff x="0" y="0"/>
          <a:chExt cx="0" cy="0"/>
        </a:xfrm>
      </p:grpSpPr>
      <p:grpSp>
        <p:nvGrpSpPr>
          <p:cNvPr id="604" name="Google Shape;604;g3f2d6e78a3f_0_102"/>
          <p:cNvGrpSpPr/>
          <p:nvPr/>
        </p:nvGrpSpPr>
        <p:grpSpPr>
          <a:xfrm>
            <a:off x="10466" y="376950"/>
            <a:ext cx="20093859" cy="1716405"/>
            <a:chOff x="10466" y="376950"/>
            <a:chExt cx="20093859" cy="1716405"/>
          </a:xfrm>
        </p:grpSpPr>
        <p:sp>
          <p:nvSpPr>
            <p:cNvPr id="605" name="Google Shape;605;g3f2d6e78a3f_0_102"/>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06" name="Google Shape;606;g3f2d6e78a3f_0_102"/>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07" name="Google Shape;607;g3f2d6e78a3f_0_102"/>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08" name="Google Shape;608;g3f2d6e78a3f_0_102"/>
          <p:cNvSpPr txBox="1"/>
          <p:nvPr>
            <p:ph idx="2" type="body"/>
          </p:nvPr>
        </p:nvSpPr>
        <p:spPr>
          <a:xfrm>
            <a:off x="1800801" y="2493750"/>
            <a:ext cx="16513200" cy="80424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500">
                <a:solidFill>
                  <a:srgbClr val="523E2D"/>
                </a:solidFill>
                <a:highlight>
                  <a:srgbClr val="FFFFFF"/>
                </a:highlight>
                <a:latin typeface="Oswald"/>
                <a:ea typeface="Oswald"/>
                <a:cs typeface="Oswald"/>
                <a:sym typeface="Oswald"/>
              </a:rPr>
              <a:t>This type of wheat is used for all purpose flour, blending with other flours, hearth breads, croissants, hard rolls, flatbreads and Asian noodles.</a:t>
            </a:r>
            <a:endParaRPr sz="9500">
              <a:solidFill>
                <a:srgbClr val="523E2D"/>
              </a:solidFill>
              <a:highlight>
                <a:srgbClr val="FFFFFF"/>
              </a:highlight>
              <a:latin typeface="Oswald"/>
              <a:ea typeface="Oswald"/>
              <a:cs typeface="Oswald"/>
              <a:sym typeface="Oswa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2" name="Shape 612"/>
        <p:cNvGrpSpPr/>
        <p:nvPr/>
      </p:nvGrpSpPr>
      <p:grpSpPr>
        <a:xfrm>
          <a:off x="0" y="0"/>
          <a:ext cx="0" cy="0"/>
          <a:chOff x="0" y="0"/>
          <a:chExt cx="0" cy="0"/>
        </a:xfrm>
      </p:grpSpPr>
      <p:grpSp>
        <p:nvGrpSpPr>
          <p:cNvPr id="613" name="Google Shape;613;g3f2d6e78a3f_0_120"/>
          <p:cNvGrpSpPr/>
          <p:nvPr/>
        </p:nvGrpSpPr>
        <p:grpSpPr>
          <a:xfrm>
            <a:off x="10466" y="376950"/>
            <a:ext cx="20093859" cy="1716405"/>
            <a:chOff x="10466" y="376950"/>
            <a:chExt cx="20093859" cy="1716405"/>
          </a:xfrm>
        </p:grpSpPr>
        <p:sp>
          <p:nvSpPr>
            <p:cNvPr id="614" name="Google Shape;614;g3f2d6e78a3f_0_12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15" name="Google Shape;615;g3f2d6e78a3f_0_12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16" name="Google Shape;616;g3f2d6e78a3f_0_120"/>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17" name="Google Shape;617;g3f2d6e78a3f_0_120"/>
          <p:cNvSpPr txBox="1"/>
          <p:nvPr>
            <p:ph idx="2" type="body"/>
          </p:nvPr>
        </p:nvSpPr>
        <p:spPr>
          <a:xfrm>
            <a:off x="192960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Durum wheat is grown in the </a:t>
            </a:r>
            <a:r>
              <a:rPr lang="en-US" sz="9600" u="sng">
                <a:solidFill>
                  <a:srgbClr val="523E2D"/>
                </a:solidFill>
                <a:highlight>
                  <a:srgbClr val="FFFFFF"/>
                </a:highlight>
                <a:latin typeface="Oswald"/>
                <a:ea typeface="Oswald"/>
                <a:cs typeface="Oswald"/>
                <a:sym typeface="Oswald"/>
              </a:rPr>
              <a:t>_____________</a:t>
            </a:r>
            <a:r>
              <a:rPr lang="en-US" sz="9600">
                <a:solidFill>
                  <a:srgbClr val="523E2D"/>
                </a:solidFill>
                <a:highlight>
                  <a:srgbClr val="FFFFFF"/>
                </a:highlight>
                <a:latin typeface="Oswald"/>
                <a:ea typeface="Oswald"/>
                <a:cs typeface="Oswald"/>
                <a:sym typeface="Oswald"/>
              </a:rPr>
              <a:t> and </a:t>
            </a:r>
            <a:r>
              <a:rPr lang="en-US" sz="9600" u="sng">
                <a:solidFill>
                  <a:srgbClr val="523E2D"/>
                </a:solidFill>
                <a:highlight>
                  <a:srgbClr val="FFFFFF"/>
                </a:highlight>
                <a:latin typeface="Oswald"/>
                <a:ea typeface="Oswald"/>
                <a:cs typeface="Oswald"/>
                <a:sym typeface="Oswald"/>
              </a:rPr>
              <a:t>_________</a:t>
            </a:r>
            <a:r>
              <a:rPr lang="en-US" sz="9600">
                <a:solidFill>
                  <a:srgbClr val="523E2D"/>
                </a:solidFill>
                <a:highlight>
                  <a:srgbClr val="FFFFFF"/>
                </a:highlight>
                <a:latin typeface="Oswald"/>
                <a:ea typeface="Oswald"/>
                <a:cs typeface="Oswald"/>
                <a:sym typeface="Oswald"/>
              </a:rPr>
              <a:t> U.S.</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21" name="Shape 621"/>
        <p:cNvGrpSpPr/>
        <p:nvPr/>
      </p:nvGrpSpPr>
      <p:grpSpPr>
        <a:xfrm>
          <a:off x="0" y="0"/>
          <a:ext cx="0" cy="0"/>
          <a:chOff x="0" y="0"/>
          <a:chExt cx="0" cy="0"/>
        </a:xfrm>
      </p:grpSpPr>
      <p:grpSp>
        <p:nvGrpSpPr>
          <p:cNvPr id="622" name="Google Shape;622;g3f2d6e78a3f_0_130"/>
          <p:cNvGrpSpPr/>
          <p:nvPr/>
        </p:nvGrpSpPr>
        <p:grpSpPr>
          <a:xfrm>
            <a:off x="10466" y="376950"/>
            <a:ext cx="20093859" cy="1716405"/>
            <a:chOff x="10466" y="376950"/>
            <a:chExt cx="20093859" cy="1716405"/>
          </a:xfrm>
        </p:grpSpPr>
        <p:sp>
          <p:nvSpPr>
            <p:cNvPr id="623" name="Google Shape;623;g3f2d6e78a3f_0_13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24" name="Google Shape;624;g3f2d6e78a3f_0_13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25" name="Google Shape;625;g3f2d6e78a3f_0_130"/>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26" name="Google Shape;626;g3f2d6e78a3f_0_130"/>
          <p:cNvSpPr txBox="1"/>
          <p:nvPr>
            <p:ph idx="2" type="body"/>
          </p:nvPr>
        </p:nvSpPr>
        <p:spPr>
          <a:xfrm>
            <a:off x="192960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is planted in the spring and harvested in the summer or fall.</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0" name="Shape 630"/>
        <p:cNvGrpSpPr/>
        <p:nvPr/>
      </p:nvGrpSpPr>
      <p:grpSpPr>
        <a:xfrm>
          <a:off x="0" y="0"/>
          <a:ext cx="0" cy="0"/>
          <a:chOff x="0" y="0"/>
          <a:chExt cx="0" cy="0"/>
        </a:xfrm>
      </p:grpSpPr>
      <p:grpSp>
        <p:nvGrpSpPr>
          <p:cNvPr id="631" name="Google Shape;631;g3f2d6e78a3f_0_140"/>
          <p:cNvGrpSpPr/>
          <p:nvPr/>
        </p:nvGrpSpPr>
        <p:grpSpPr>
          <a:xfrm>
            <a:off x="10466" y="376950"/>
            <a:ext cx="20093859" cy="1716405"/>
            <a:chOff x="10466" y="376950"/>
            <a:chExt cx="20093859" cy="1716405"/>
          </a:xfrm>
        </p:grpSpPr>
        <p:sp>
          <p:nvSpPr>
            <p:cNvPr id="632" name="Google Shape;632;g3f2d6e78a3f_0_14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3" name="Google Shape;633;g3f2d6e78a3f_0_14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34" name="Google Shape;634;g3f2d6e78a3f_0_140"/>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35" name="Google Shape;635;g3f2d6e78a3f_0_140"/>
          <p:cNvSpPr txBox="1"/>
          <p:nvPr>
            <p:ph idx="2" type="body"/>
          </p:nvPr>
        </p:nvSpPr>
        <p:spPr>
          <a:xfrm>
            <a:off x="1929601" y="3807575"/>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This type of wheat is known as the hardest class of wheat with the highest level of gluten.</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9" name="Shape 639"/>
        <p:cNvGrpSpPr/>
        <p:nvPr/>
      </p:nvGrpSpPr>
      <p:grpSpPr>
        <a:xfrm>
          <a:off x="0" y="0"/>
          <a:ext cx="0" cy="0"/>
          <a:chOff x="0" y="0"/>
          <a:chExt cx="0" cy="0"/>
        </a:xfrm>
      </p:grpSpPr>
      <p:grpSp>
        <p:nvGrpSpPr>
          <p:cNvPr id="640" name="Google Shape;640;g3f2d6e78a3f_0_112"/>
          <p:cNvGrpSpPr/>
          <p:nvPr/>
        </p:nvGrpSpPr>
        <p:grpSpPr>
          <a:xfrm>
            <a:off x="10466" y="376950"/>
            <a:ext cx="20093859" cy="1716405"/>
            <a:chOff x="10466" y="376950"/>
            <a:chExt cx="20093859" cy="1716405"/>
          </a:xfrm>
        </p:grpSpPr>
        <p:sp>
          <p:nvSpPr>
            <p:cNvPr id="641" name="Google Shape;641;g3f2d6e78a3f_0_112"/>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42" name="Google Shape;642;g3f2d6e78a3f_0_112"/>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43" name="Google Shape;643;g3f2d6e78a3f_0_112"/>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44" name="Google Shape;644;g3f2d6e78a3f_0_112"/>
          <p:cNvSpPr txBox="1"/>
          <p:nvPr>
            <p:ph idx="2" type="body"/>
          </p:nvPr>
        </p:nvSpPr>
        <p:spPr>
          <a:xfrm>
            <a:off x="1800801" y="2493750"/>
            <a:ext cx="16513200" cy="80424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500">
                <a:solidFill>
                  <a:srgbClr val="523E2D"/>
                </a:solidFill>
                <a:highlight>
                  <a:srgbClr val="FFFFFF"/>
                </a:highlight>
                <a:latin typeface="Oswald"/>
                <a:ea typeface="Oswald"/>
                <a:cs typeface="Oswald"/>
                <a:sym typeface="Oswald"/>
              </a:rPr>
              <a:t>This type of wheat is used for all purpose flour, blending with other flours, hearth breads, croissants, hard rolls, flatbreads and Asian noodles.</a:t>
            </a:r>
            <a:endParaRPr sz="95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48" name="Shape 648"/>
        <p:cNvGrpSpPr/>
        <p:nvPr/>
      </p:nvGrpSpPr>
      <p:grpSpPr>
        <a:xfrm>
          <a:off x="0" y="0"/>
          <a:ext cx="0" cy="0"/>
          <a:chOff x="0" y="0"/>
          <a:chExt cx="0" cy="0"/>
        </a:xfrm>
      </p:grpSpPr>
      <p:grpSp>
        <p:nvGrpSpPr>
          <p:cNvPr id="649" name="Google Shape;649;g3f2d6e78a3f_0_150"/>
          <p:cNvGrpSpPr/>
          <p:nvPr/>
        </p:nvGrpSpPr>
        <p:grpSpPr>
          <a:xfrm>
            <a:off x="10466" y="376950"/>
            <a:ext cx="20093859" cy="1716405"/>
            <a:chOff x="10466" y="376950"/>
            <a:chExt cx="20093859" cy="1716405"/>
          </a:xfrm>
        </p:grpSpPr>
        <p:sp>
          <p:nvSpPr>
            <p:cNvPr id="650" name="Google Shape;650;g3f2d6e78a3f_0_15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51" name="Google Shape;651;g3f2d6e78a3f_0_15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52" name="Google Shape;652;g3f2d6e78a3f_0_150"/>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53" name="Google Shape;653;g3f2d6e78a3f_0_150"/>
          <p:cNvSpPr txBox="1"/>
          <p:nvPr>
            <p:ph idx="2" type="body"/>
          </p:nvPr>
        </p:nvSpPr>
        <p:spPr>
          <a:xfrm>
            <a:off x="1929601" y="3807575"/>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This type of wheat is primarily grown in the Midwest but is also grown in parts of Texas. </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7" name="Shape 657"/>
        <p:cNvGrpSpPr/>
        <p:nvPr/>
      </p:nvGrpSpPr>
      <p:grpSpPr>
        <a:xfrm>
          <a:off x="0" y="0"/>
          <a:ext cx="0" cy="0"/>
          <a:chOff x="0" y="0"/>
          <a:chExt cx="0" cy="0"/>
        </a:xfrm>
      </p:grpSpPr>
      <p:grpSp>
        <p:nvGrpSpPr>
          <p:cNvPr id="658" name="Google Shape;658;g3f2d6e78a3f_0_205"/>
          <p:cNvGrpSpPr/>
          <p:nvPr/>
        </p:nvGrpSpPr>
        <p:grpSpPr>
          <a:xfrm>
            <a:off x="10466" y="376950"/>
            <a:ext cx="20093859" cy="1716405"/>
            <a:chOff x="10466" y="376950"/>
            <a:chExt cx="20093859" cy="1716405"/>
          </a:xfrm>
        </p:grpSpPr>
        <p:sp>
          <p:nvSpPr>
            <p:cNvPr id="659" name="Google Shape;659;g3f2d6e78a3f_0_205"/>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60" name="Google Shape;660;g3f2d6e78a3f_0_205"/>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61" name="Google Shape;661;g3f2d6e78a3f_0_205"/>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62" name="Google Shape;662;g3f2d6e78a3f_0_205"/>
          <p:cNvSpPr txBox="1"/>
          <p:nvPr>
            <p:ph idx="2" type="body"/>
          </p:nvPr>
        </p:nvSpPr>
        <p:spPr>
          <a:xfrm>
            <a:off x="192960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This type of wheat is known for its low gluten content. </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6" name="Shape 666"/>
        <p:cNvGrpSpPr/>
        <p:nvPr/>
      </p:nvGrpSpPr>
      <p:grpSpPr>
        <a:xfrm>
          <a:off x="0" y="0"/>
          <a:ext cx="0" cy="0"/>
          <a:chOff x="0" y="0"/>
          <a:chExt cx="0" cy="0"/>
        </a:xfrm>
      </p:grpSpPr>
      <p:grpSp>
        <p:nvGrpSpPr>
          <p:cNvPr id="667" name="Google Shape;667;g3f2d6e78a3f_0_188"/>
          <p:cNvGrpSpPr/>
          <p:nvPr/>
        </p:nvGrpSpPr>
        <p:grpSpPr>
          <a:xfrm>
            <a:off x="10466" y="376950"/>
            <a:ext cx="20093859" cy="1716405"/>
            <a:chOff x="10466" y="376950"/>
            <a:chExt cx="20093859" cy="1716405"/>
          </a:xfrm>
        </p:grpSpPr>
        <p:sp>
          <p:nvSpPr>
            <p:cNvPr id="668" name="Google Shape;668;g3f2d6e78a3f_0_188"/>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69" name="Google Shape;669;g3f2d6e78a3f_0_188"/>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70" name="Google Shape;670;g3f2d6e78a3f_0_188"/>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71" name="Google Shape;671;g3f2d6e78a3f_0_188"/>
          <p:cNvSpPr txBox="1"/>
          <p:nvPr>
            <p:ph idx="2" type="body"/>
          </p:nvPr>
        </p:nvSpPr>
        <p:spPr>
          <a:xfrm>
            <a:off x="1800801" y="3807575"/>
            <a:ext cx="16513200" cy="3694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This type of wheat is often grown in the Pacific Northwest.</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5" name="Shape 675"/>
        <p:cNvGrpSpPr/>
        <p:nvPr/>
      </p:nvGrpSpPr>
      <p:grpSpPr>
        <a:xfrm>
          <a:off x="0" y="0"/>
          <a:ext cx="0" cy="0"/>
          <a:chOff x="0" y="0"/>
          <a:chExt cx="0" cy="0"/>
        </a:xfrm>
      </p:grpSpPr>
      <p:grpSp>
        <p:nvGrpSpPr>
          <p:cNvPr id="676" name="Google Shape;676;g3f2d6e78a3f_0_160"/>
          <p:cNvGrpSpPr/>
          <p:nvPr/>
        </p:nvGrpSpPr>
        <p:grpSpPr>
          <a:xfrm>
            <a:off x="10466" y="376950"/>
            <a:ext cx="20093859" cy="1716405"/>
            <a:chOff x="10466" y="376950"/>
            <a:chExt cx="20093859" cy="1716405"/>
          </a:xfrm>
        </p:grpSpPr>
        <p:sp>
          <p:nvSpPr>
            <p:cNvPr id="677" name="Google Shape;677;g3f2d6e78a3f_0_160"/>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78" name="Google Shape;678;g3f2d6e78a3f_0_160"/>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79" name="Google Shape;679;g3f2d6e78a3f_0_160"/>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80" name="Google Shape;680;g3f2d6e78a3f_0_160"/>
          <p:cNvSpPr txBox="1"/>
          <p:nvPr>
            <p:ph idx="2" type="body"/>
          </p:nvPr>
        </p:nvSpPr>
        <p:spPr>
          <a:xfrm>
            <a:off x="1905701" y="2636000"/>
            <a:ext cx="16513200" cy="81273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is used for “designer” breads like hearth breads, rolls, croissants, bagels, pizza crust and blending with other flours.</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4" name="Shape 684"/>
        <p:cNvGrpSpPr/>
        <p:nvPr/>
      </p:nvGrpSpPr>
      <p:grpSpPr>
        <a:xfrm>
          <a:off x="0" y="0"/>
          <a:ext cx="0" cy="0"/>
          <a:chOff x="0" y="0"/>
          <a:chExt cx="0" cy="0"/>
        </a:xfrm>
      </p:grpSpPr>
      <p:grpSp>
        <p:nvGrpSpPr>
          <p:cNvPr id="685" name="Google Shape;685;g3f2d6e78a3f_0_171"/>
          <p:cNvGrpSpPr/>
          <p:nvPr/>
        </p:nvGrpSpPr>
        <p:grpSpPr>
          <a:xfrm>
            <a:off x="10466" y="376950"/>
            <a:ext cx="20093859" cy="1716405"/>
            <a:chOff x="10466" y="376950"/>
            <a:chExt cx="20093859" cy="1716405"/>
          </a:xfrm>
        </p:grpSpPr>
        <p:sp>
          <p:nvSpPr>
            <p:cNvPr id="686" name="Google Shape;686;g3f2d6e78a3f_0_171"/>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87" name="Google Shape;687;g3f2d6e78a3f_0_171"/>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88" name="Google Shape;688;g3f2d6e78a3f_0_171"/>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89" name="Google Shape;689;g3f2d6e78a3f_0_171"/>
          <p:cNvSpPr txBox="1"/>
          <p:nvPr>
            <p:ph idx="2" type="body"/>
          </p:nvPr>
        </p:nvSpPr>
        <p:spPr>
          <a:xfrm>
            <a:off x="1800801" y="3807575"/>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What type of wheat is known for its low moisture content and milling properties?</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3" name="Shape 693"/>
        <p:cNvGrpSpPr/>
        <p:nvPr/>
      </p:nvGrpSpPr>
      <p:grpSpPr>
        <a:xfrm>
          <a:off x="0" y="0"/>
          <a:ext cx="0" cy="0"/>
          <a:chOff x="0" y="0"/>
          <a:chExt cx="0" cy="0"/>
        </a:xfrm>
      </p:grpSpPr>
      <p:grpSp>
        <p:nvGrpSpPr>
          <p:cNvPr id="694" name="Google Shape;694;g3f2d6e78a3f_0_216"/>
          <p:cNvGrpSpPr/>
          <p:nvPr/>
        </p:nvGrpSpPr>
        <p:grpSpPr>
          <a:xfrm>
            <a:off x="10466" y="376950"/>
            <a:ext cx="20093859" cy="1716405"/>
            <a:chOff x="10466" y="376950"/>
            <a:chExt cx="20093859" cy="1716405"/>
          </a:xfrm>
        </p:grpSpPr>
        <p:sp>
          <p:nvSpPr>
            <p:cNvPr id="695" name="Google Shape;695;g3f2d6e78a3f_0_216"/>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96" name="Google Shape;696;g3f2d6e78a3f_0_216"/>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97" name="Google Shape;697;g3f2d6e78a3f_0_216"/>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698" name="Google Shape;698;g3f2d6e78a3f_0_216"/>
          <p:cNvSpPr txBox="1"/>
          <p:nvPr>
            <p:ph idx="2" type="body"/>
          </p:nvPr>
        </p:nvSpPr>
        <p:spPr>
          <a:xfrm>
            <a:off x="1795451" y="2468625"/>
            <a:ext cx="16513200" cy="81273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a:solidFill>
                  <a:srgbClr val="523E2D"/>
                </a:solidFill>
                <a:highlight>
                  <a:srgbClr val="FFFFFF"/>
                </a:highlight>
                <a:latin typeface="Oswald"/>
                <a:ea typeface="Oswald"/>
                <a:cs typeface="Oswald"/>
                <a:sym typeface="Oswald"/>
              </a:rPr>
              <a:t>This type of wheat is used for confectionery goods like cookies, crackers, cakes and blending for baguettes and other breads.</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02" name="Shape 702"/>
        <p:cNvGrpSpPr/>
        <p:nvPr/>
      </p:nvGrpSpPr>
      <p:grpSpPr>
        <a:xfrm>
          <a:off x="0" y="0"/>
          <a:ext cx="0" cy="0"/>
          <a:chOff x="0" y="0"/>
          <a:chExt cx="0" cy="0"/>
        </a:xfrm>
      </p:grpSpPr>
      <p:grpSp>
        <p:nvGrpSpPr>
          <p:cNvPr id="703" name="Google Shape;703;g3f2d6e78a3f_0_226"/>
          <p:cNvGrpSpPr/>
          <p:nvPr/>
        </p:nvGrpSpPr>
        <p:grpSpPr>
          <a:xfrm>
            <a:off x="10466" y="376950"/>
            <a:ext cx="20093859" cy="1716405"/>
            <a:chOff x="10466" y="376950"/>
            <a:chExt cx="20093859" cy="1716405"/>
          </a:xfrm>
        </p:grpSpPr>
        <p:sp>
          <p:nvSpPr>
            <p:cNvPr id="704" name="Google Shape;704;g3f2d6e78a3f_0_226"/>
            <p:cNvSpPr/>
            <p:nvPr/>
          </p:nvSpPr>
          <p:spPr>
            <a:xfrm>
              <a:off x="10466" y="376950"/>
              <a:ext cx="938530" cy="1716405"/>
            </a:xfrm>
            <a:custGeom>
              <a:rect b="b" l="l" r="r" t="t"/>
              <a:pathLst>
                <a:path extrusionOk="0" h="1716405" w="938530">
                  <a:moveTo>
                    <a:pt x="454425" y="0"/>
                  </a:moveTo>
                  <a:lnTo>
                    <a:pt x="0" y="0"/>
                  </a:lnTo>
                  <a:lnTo>
                    <a:pt x="0" y="1715958"/>
                  </a:lnTo>
                  <a:lnTo>
                    <a:pt x="740658" y="1715958"/>
                  </a:lnTo>
                  <a:lnTo>
                    <a:pt x="786143" y="1710736"/>
                  </a:lnTo>
                  <a:lnTo>
                    <a:pt x="827596" y="1695920"/>
                  </a:lnTo>
                  <a:lnTo>
                    <a:pt x="863984" y="1672788"/>
                  </a:lnTo>
                  <a:lnTo>
                    <a:pt x="894275" y="1642614"/>
                  </a:lnTo>
                  <a:lnTo>
                    <a:pt x="917436" y="1606677"/>
                  </a:lnTo>
                  <a:lnTo>
                    <a:pt x="932436" y="1566252"/>
                  </a:lnTo>
                  <a:lnTo>
                    <a:pt x="938243" y="1522615"/>
                  </a:lnTo>
                  <a:lnTo>
                    <a:pt x="933824" y="1477044"/>
                  </a:lnTo>
                  <a:lnTo>
                    <a:pt x="651603" y="159419"/>
                  </a:lnTo>
                  <a:lnTo>
                    <a:pt x="636686" y="115325"/>
                  </a:lnTo>
                  <a:lnTo>
                    <a:pt x="612764" y="76763"/>
                  </a:lnTo>
                  <a:lnTo>
                    <a:pt x="581207" y="44841"/>
                  </a:lnTo>
                  <a:lnTo>
                    <a:pt x="543385" y="20668"/>
                  </a:lnTo>
                  <a:lnTo>
                    <a:pt x="500668" y="5351"/>
                  </a:lnTo>
                  <a:lnTo>
                    <a:pt x="454425" y="0"/>
                  </a:lnTo>
                  <a:close/>
                </a:path>
              </a:pathLst>
            </a:custGeom>
            <a:solidFill>
              <a:srgbClr val="E9E2DD"/>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05" name="Google Shape;705;g3f2d6e78a3f_0_226"/>
            <p:cNvSpPr/>
            <p:nvPr/>
          </p:nvSpPr>
          <p:spPr>
            <a:xfrm>
              <a:off x="784450" y="376950"/>
              <a:ext cx="19319875" cy="1716405"/>
            </a:xfrm>
            <a:custGeom>
              <a:rect b="b" l="l" r="r" t="t"/>
              <a:pathLst>
                <a:path extrusionOk="0" h="1716405" w="19319875">
                  <a:moveTo>
                    <a:pt x="19319649" y="0"/>
                  </a:moveTo>
                  <a:lnTo>
                    <a:pt x="134955" y="0"/>
                  </a:lnTo>
                  <a:lnTo>
                    <a:pt x="85946" y="9014"/>
                  </a:lnTo>
                  <a:lnTo>
                    <a:pt x="45169" y="33649"/>
                  </a:lnTo>
                  <a:lnTo>
                    <a:pt x="15546" y="70289"/>
                  </a:lnTo>
                  <a:lnTo>
                    <a:pt x="0" y="115319"/>
                  </a:lnTo>
                  <a:lnTo>
                    <a:pt x="1452" y="165125"/>
                  </a:lnTo>
                  <a:lnTo>
                    <a:pt x="299149" y="1555062"/>
                  </a:lnTo>
                  <a:lnTo>
                    <a:pt x="314203" y="1599567"/>
                  </a:lnTo>
                  <a:lnTo>
                    <a:pt x="338347" y="1638487"/>
                  </a:lnTo>
                  <a:lnTo>
                    <a:pt x="370198" y="1670704"/>
                  </a:lnTo>
                  <a:lnTo>
                    <a:pt x="408373" y="1695100"/>
                  </a:lnTo>
                  <a:lnTo>
                    <a:pt x="451488" y="1710557"/>
                  </a:lnTo>
                  <a:lnTo>
                    <a:pt x="498159" y="1715958"/>
                  </a:lnTo>
                  <a:lnTo>
                    <a:pt x="19319649" y="1715958"/>
                  </a:lnTo>
                  <a:lnTo>
                    <a:pt x="19319649" y="0"/>
                  </a:lnTo>
                  <a:close/>
                </a:path>
              </a:pathLst>
            </a:custGeom>
            <a:solidFill>
              <a:srgbClr val="618E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706" name="Google Shape;706;g3f2d6e78a3f_0_226"/>
          <p:cNvSpPr txBox="1"/>
          <p:nvPr>
            <p:ph type="title"/>
          </p:nvPr>
        </p:nvSpPr>
        <p:spPr>
          <a:xfrm>
            <a:off x="1631230" y="788035"/>
            <a:ext cx="12916500" cy="962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00"/>
              <a:buNone/>
            </a:pPr>
            <a:r>
              <a:rPr lang="en-US"/>
              <a:t>Name the Type of Wheat</a:t>
            </a:r>
            <a:endParaRPr/>
          </a:p>
        </p:txBody>
      </p:sp>
      <p:sp>
        <p:nvSpPr>
          <p:cNvPr id="707" name="Google Shape;707;g3f2d6e78a3f_0_226"/>
          <p:cNvSpPr txBox="1"/>
          <p:nvPr>
            <p:ph idx="2" type="body"/>
          </p:nvPr>
        </p:nvSpPr>
        <p:spPr>
          <a:xfrm>
            <a:off x="1795451" y="3329400"/>
            <a:ext cx="16513200" cy="59106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SzPts val="1400"/>
              <a:buNone/>
            </a:pP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and </a:t>
            </a:r>
            <a:r>
              <a:rPr lang="en-US" sz="9600" u="sng">
                <a:solidFill>
                  <a:srgbClr val="523E2D"/>
                </a:solidFill>
                <a:highlight>
                  <a:srgbClr val="FFFFFF"/>
                </a:highlight>
                <a:latin typeface="Oswald"/>
                <a:ea typeface="Oswald"/>
                <a:cs typeface="Oswald"/>
                <a:sym typeface="Oswald"/>
              </a:rPr>
              <a:t>__________</a:t>
            </a:r>
            <a:r>
              <a:rPr lang="en-US" sz="9600">
                <a:solidFill>
                  <a:srgbClr val="523E2D"/>
                </a:solidFill>
                <a:highlight>
                  <a:srgbClr val="FFFFFF"/>
                </a:highlight>
                <a:latin typeface="Oswald"/>
                <a:ea typeface="Oswald"/>
                <a:cs typeface="Oswald"/>
                <a:sym typeface="Oswald"/>
              </a:rPr>
              <a:t> are planted in the fall and harvested in the spring or summer.</a:t>
            </a:r>
            <a:endParaRPr sz="9600">
              <a:solidFill>
                <a:srgbClr val="523E2D"/>
              </a:solidFill>
              <a:highlight>
                <a:srgbClr val="FFFFFF"/>
              </a:highlight>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Texas Wheat">
      <a:dk1>
        <a:srgbClr val="533F2E"/>
      </a:dk1>
      <a:lt1>
        <a:srgbClr val="FFFFFF"/>
      </a:lt1>
      <a:dk2>
        <a:srgbClr val="618E3E"/>
      </a:dk2>
      <a:lt2>
        <a:srgbClr val="E9E3DD"/>
      </a:lt2>
      <a:accent1>
        <a:srgbClr val="89B843"/>
      </a:accent1>
      <a:accent2>
        <a:srgbClr val="7BC1D3"/>
      </a:accent2>
      <a:accent3>
        <a:srgbClr val="003759"/>
      </a:accent3>
      <a:accent4>
        <a:srgbClr val="FFB233"/>
      </a:accent4>
      <a:accent5>
        <a:srgbClr val="636466"/>
      </a:accent5>
      <a:accent6>
        <a:srgbClr val="E9E3DD"/>
      </a:accent6>
      <a:hlink>
        <a:srgbClr val="618E3E"/>
      </a:hlink>
      <a:folHlink>
        <a:srgbClr val="533F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2025-04-24T15:33:05Z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2025-04-24T00:00:00Z</vt:filetime>
  </property>
  <property fmtid="{D5CDD505-2E9C-101B-9397-08002B2CF9AE}" pid="3" name="Creator">
    <vt:lpwstr>Adobe InDesign 20.2 (Windows)</vt:lpwstr>
  </property>
  <property fmtid="{D5CDD505-2E9C-101B-9397-08002B2CF9AE}" pid="4" name="LastSaved">
    <vt:filetime>2025-04-24T00:00:00Z</vt:filetime>
  </property>
  <property fmtid="{D5CDD505-2E9C-101B-9397-08002B2CF9AE}" pid="5" name="Producer">
    <vt:lpwstr>Adobe PDF Library 17.0</vt:lpwstr>
  </property>
</Properties>
</file>